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87" r:id="rId2"/>
    <p:sldId id="288" r:id="rId3"/>
    <p:sldId id="332" r:id="rId4"/>
    <p:sldId id="333" r:id="rId5"/>
    <p:sldId id="290" r:id="rId6"/>
    <p:sldId id="292" r:id="rId7"/>
    <p:sldId id="334" r:id="rId8"/>
    <p:sldId id="293" r:id="rId9"/>
    <p:sldId id="335" r:id="rId10"/>
    <p:sldId id="336" r:id="rId11"/>
    <p:sldId id="296" r:id="rId12"/>
    <p:sldId id="297" r:id="rId13"/>
    <p:sldId id="298" r:id="rId14"/>
    <p:sldId id="337" r:id="rId15"/>
    <p:sldId id="338" r:id="rId16"/>
    <p:sldId id="316" r:id="rId17"/>
    <p:sldId id="339" r:id="rId18"/>
    <p:sldId id="340" r:id="rId19"/>
    <p:sldId id="341" r:id="rId20"/>
    <p:sldId id="342" r:id="rId21"/>
    <p:sldId id="317" r:id="rId22"/>
    <p:sldId id="318" r:id="rId23"/>
    <p:sldId id="343" r:id="rId24"/>
    <p:sldId id="319" r:id="rId25"/>
    <p:sldId id="320" r:id="rId26"/>
    <p:sldId id="321" r:id="rId27"/>
    <p:sldId id="344" r:id="rId28"/>
    <p:sldId id="345" r:id="rId29"/>
    <p:sldId id="346" r:id="rId30"/>
    <p:sldId id="347" r:id="rId31"/>
    <p:sldId id="322" r:id="rId32"/>
    <p:sldId id="323" r:id="rId33"/>
    <p:sldId id="348" r:id="rId34"/>
    <p:sldId id="349" r:id="rId35"/>
    <p:sldId id="324" r:id="rId36"/>
    <p:sldId id="350" r:id="rId37"/>
    <p:sldId id="313" r:id="rId38"/>
    <p:sldId id="314" r:id="rId39"/>
    <p:sldId id="315" r:id="rId40"/>
    <p:sldId id="325" r:id="rId41"/>
    <p:sldId id="326" r:id="rId42"/>
    <p:sldId id="327" r:id="rId43"/>
    <p:sldId id="328" r:id="rId44"/>
    <p:sldId id="329" r:id="rId45"/>
    <p:sldId id="330" r:id="rId46"/>
    <p:sldId id="331" r:id="rId47"/>
  </p:sldIdLst>
  <p:sldSz cx="9144000" cy="6858000" type="screen4x3"/>
  <p:notesSz cx="6735763" cy="9866313"/>
  <p:embeddedFontLst>
    <p:embeddedFont>
      <p:font typeface="游明朝" panose="02020400000000000000" pitchFamily="18" charset="-128"/>
      <p:regular r:id="rId49"/>
    </p:embeddedFont>
    <p:embeddedFont>
      <p:font typeface="Cambria Math" panose="02040503050406030204" pitchFamily="18" charset="0"/>
      <p:regular r:id="rId50"/>
    </p:embeddedFont>
    <p:embeddedFont>
      <p:font typeface="游ゴシック" panose="020B0400000000000000" pitchFamily="50" charset="-128"/>
      <p:regular r:id="rId51"/>
      <p:bold r:id="rId52"/>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430FEFE6-EC0E-474C-9872-3BBA31CC9BA1}">
          <p14:sldIdLst>
            <p14:sldId id="287"/>
            <p14:sldId id="288"/>
            <p14:sldId id="332"/>
            <p14:sldId id="333"/>
            <p14:sldId id="290"/>
            <p14:sldId id="292"/>
            <p14:sldId id="334"/>
            <p14:sldId id="293"/>
            <p14:sldId id="335"/>
            <p14:sldId id="336"/>
            <p14:sldId id="296"/>
            <p14:sldId id="297"/>
            <p14:sldId id="298"/>
            <p14:sldId id="337"/>
            <p14:sldId id="338"/>
            <p14:sldId id="316"/>
            <p14:sldId id="339"/>
            <p14:sldId id="340"/>
            <p14:sldId id="341"/>
            <p14:sldId id="342"/>
            <p14:sldId id="317"/>
            <p14:sldId id="318"/>
            <p14:sldId id="343"/>
            <p14:sldId id="319"/>
            <p14:sldId id="320"/>
            <p14:sldId id="321"/>
            <p14:sldId id="344"/>
            <p14:sldId id="345"/>
            <p14:sldId id="346"/>
            <p14:sldId id="347"/>
            <p14:sldId id="322"/>
            <p14:sldId id="323"/>
            <p14:sldId id="348"/>
            <p14:sldId id="349"/>
            <p14:sldId id="324"/>
            <p14:sldId id="350"/>
            <p14:sldId id="313"/>
            <p14:sldId id="314"/>
            <p14:sldId id="315"/>
          </p14:sldIdLst>
        </p14:section>
        <p14:section name="質問用スライド" id="{A85C961D-E033-4235-BD55-60C5AFF3BF0E}">
          <p14:sldIdLst>
            <p14:sldId id="325"/>
            <p14:sldId id="326"/>
            <p14:sldId id="327"/>
            <p14:sldId id="328"/>
            <p14:sldId id="329"/>
            <p14:sldId id="330"/>
            <p14:sldId id="3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eda Yasuhiro" initials="MY" lastIdx="4" clrIdx="0">
    <p:extLst>
      <p:ext uri="{19B8F6BF-5375-455C-9EA6-DF929625EA0E}">
        <p15:presenceInfo xmlns:p15="http://schemas.microsoft.com/office/powerpoint/2012/main" userId="d1ece186536e91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EF"/>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27" autoAdjust="0"/>
  </p:normalViewPr>
  <p:slideViewPr>
    <p:cSldViewPr snapToGrid="0">
      <p:cViewPr varScale="1">
        <p:scale>
          <a:sx n="80" d="100"/>
          <a:sy n="80" d="100"/>
        </p:scale>
        <p:origin x="56" y="536"/>
      </p:cViewPr>
      <p:guideLst/>
    </p:cSldViewPr>
  </p:slideViewPr>
  <p:notesTextViewPr>
    <p:cViewPr>
      <p:scale>
        <a:sx n="1" d="1"/>
        <a:sy n="1" d="1"/>
      </p:scale>
      <p:origin x="0" y="0"/>
    </p:cViewPr>
  </p:notesTextViewPr>
  <p:notesViewPr>
    <p:cSldViewPr snapToGrid="0">
      <p:cViewPr varScale="1">
        <p:scale>
          <a:sx n="77" d="100"/>
          <a:sy n="77" d="100"/>
        </p:scale>
        <p:origin x="860" y="8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5" Type="http://schemas.openxmlformats.org/officeDocument/2006/relationships/image" Target="../media/image53.wmf"/><Relationship Id="rId4"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403F8BA-3DF7-4AB7-A90E-ED15070C75CC}" type="datetimeFigureOut">
              <a:rPr kumimoji="1" lang="ja-JP" altLang="en-US" smtClean="0"/>
              <a:t>2021/5/17</a:t>
            </a:fld>
            <a:endParaRPr kumimoji="1" lang="ja-JP" altLang="en-US" dirty="0"/>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5361910F-841C-4243-B378-AA0FB0FEF551}" type="slidenum">
              <a:rPr kumimoji="1" lang="ja-JP" altLang="en-US" smtClean="0"/>
              <a:t>‹#›</a:t>
            </a:fld>
            <a:endParaRPr kumimoji="1" lang="ja-JP" altLang="en-US" dirty="0"/>
          </a:p>
        </p:txBody>
      </p:sp>
    </p:spTree>
    <p:extLst>
      <p:ext uri="{BB962C8B-B14F-4D97-AF65-F5344CB8AC3E}">
        <p14:creationId xmlns:p14="http://schemas.microsoft.com/office/powerpoint/2010/main" val="10364662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水モデルを用いたダイカスト湯流れにおける空気巻き込み欠陥と題して大同大学大学院の丹羽が発表させていただきます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a:t>
            </a:fld>
            <a:endParaRPr kumimoji="1" lang="ja-JP" altLang="en-US" dirty="0"/>
          </a:p>
        </p:txBody>
      </p:sp>
    </p:spTree>
    <p:extLst>
      <p:ext uri="{BB962C8B-B14F-4D97-AF65-F5344CB8AC3E}">
        <p14:creationId xmlns:p14="http://schemas.microsoft.com/office/powerpoint/2010/main" val="2374435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本研究では鋳造</a:t>
            </a:r>
            <a:r>
              <a:rPr kumimoji="1" lang="en-US" altLang="ja-JP" dirty="0" smtClean="0"/>
              <a:t>CAE</a:t>
            </a:r>
            <a:r>
              <a:rPr kumimoji="1" lang="ja-JP" altLang="en-US" dirty="0" smtClean="0"/>
              <a:t>ソフト</a:t>
            </a:r>
            <a:r>
              <a:rPr kumimoji="1" lang="en-US" altLang="ja-JP" dirty="0" err="1" smtClean="0"/>
              <a:t>TopCAST</a:t>
            </a:r>
            <a:r>
              <a:rPr kumimoji="1" lang="ja-JP" altLang="en-US" dirty="0" smtClean="0"/>
              <a:t>を用いて湯流れ解析を行うとともにマーカー機能を用いて気泡の追跡を試みました。</a:t>
            </a:r>
          </a:p>
          <a:p>
            <a:r>
              <a:rPr kumimoji="1" lang="ja-JP" altLang="en-US" dirty="0" smtClean="0"/>
              <a:t>使用した解析モデルと解析条件はこちらです。</a:t>
            </a:r>
          </a:p>
          <a:p>
            <a:r>
              <a:rPr kumimoji="1" lang="ja-JP" altLang="en-US" dirty="0" smtClean="0"/>
              <a:t>ここでマーカー機能というのはこちらの流入口から溶湯とともに介在物を模擬したマーカー粒子を発生させ、その後のマーカー挙動を計算する機能のことをいいます。</a:t>
            </a:r>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10</a:t>
            </a:fld>
            <a:endParaRPr kumimoji="1" lang="ja-JP" altLang="en-US" dirty="0"/>
          </a:p>
        </p:txBody>
      </p:sp>
    </p:spTree>
    <p:extLst>
      <p:ext uri="{BB962C8B-B14F-4D97-AF65-F5344CB8AC3E}">
        <p14:creationId xmlns:p14="http://schemas.microsoft.com/office/powerpoint/2010/main" val="281085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発生させたマーカー粒子の運動を支配する運動方程式がこちらとなっており、</a:t>
            </a:r>
            <a:r>
              <a:rPr kumimoji="1" lang="en-US" altLang="ja-JP" dirty="0" smtClean="0"/>
              <a:t>1)</a:t>
            </a:r>
            <a:r>
              <a:rPr kumimoji="1" lang="ja-JP" altLang="en-US" dirty="0" smtClean="0"/>
              <a:t>重力と浮力に加えて</a:t>
            </a:r>
            <a:r>
              <a:rPr kumimoji="1" lang="en-US" altLang="ja-JP" dirty="0" smtClean="0"/>
              <a:t>2)</a:t>
            </a:r>
            <a:r>
              <a:rPr kumimoji="1" lang="ja-JP" altLang="en-US" dirty="0" smtClean="0"/>
              <a:t>流体抗力が考慮されたものとなっています。</a:t>
            </a:r>
          </a:p>
          <a:p>
            <a:r>
              <a:rPr kumimoji="1" lang="ja-JP" altLang="en-US" dirty="0" smtClean="0"/>
              <a:t>また、</a:t>
            </a:r>
            <a:r>
              <a:rPr kumimoji="1" lang="en-US" altLang="ja-JP" dirty="0" smtClean="0"/>
              <a:t>3)</a:t>
            </a:r>
            <a:r>
              <a:rPr kumimoji="1" lang="ja-JP" altLang="en-US" dirty="0" smtClean="0"/>
              <a:t>抗力係数</a:t>
            </a:r>
            <a:r>
              <a:rPr kumimoji="1" lang="en-US" altLang="ja-JP" dirty="0" smtClean="0"/>
              <a:t>CD</a:t>
            </a:r>
            <a:r>
              <a:rPr kumimoji="1" lang="ja-JP" altLang="en-US" dirty="0" smtClean="0"/>
              <a:t>は粒子レイノルズ数に応じたこれらの式が用いられており、こちらは介在物の追跡を目的としているため固体粒子に適応した式となっておりますが、マーカー粒子の物性値は実験に合わせて空気の値を適用しました。</a:t>
            </a:r>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11</a:t>
            </a:fld>
            <a:endParaRPr kumimoji="1" lang="ja-JP" altLang="en-US" dirty="0"/>
          </a:p>
        </p:txBody>
      </p:sp>
    </p:spTree>
    <p:extLst>
      <p:ext uri="{BB962C8B-B14F-4D97-AF65-F5344CB8AC3E}">
        <p14:creationId xmlns:p14="http://schemas.microsoft.com/office/powerpoint/2010/main" val="205712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こちらは気泡速度に関する実験値と解析値との比較です。</a:t>
            </a:r>
          </a:p>
          <a:p>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湯先の平均速度はどの条件においても実験値の誤差範囲内に収まっていることから流動条件は実験と一致していると考えられますが、どの条件においてもマーカー粒子の速度は実験値よりも速くなっており、キャビティ上部へと到達する時間が短くなっていることがわかります。</a:t>
            </a:r>
          </a:p>
          <a:p>
            <a:r>
              <a:rPr kumimoji="1" lang="en-US" altLang="ja-JP" sz="1200" kern="1200" dirty="0" smtClean="0">
                <a:solidFill>
                  <a:schemeClr val="tx1"/>
                </a:solidFill>
                <a:effectLst/>
                <a:latin typeface="+mn-lt"/>
                <a:ea typeface="+mn-ea"/>
                <a:cs typeface="+mn-cs"/>
              </a:rPr>
              <a:t>2)</a:t>
            </a:r>
            <a:r>
              <a:rPr kumimoji="1" lang="ja-JP" altLang="en-US" sz="1200" kern="1200" dirty="0" smtClean="0">
                <a:solidFill>
                  <a:schemeClr val="tx1"/>
                </a:solidFill>
                <a:effectLst/>
                <a:latin typeface="+mn-lt"/>
                <a:ea typeface="+mn-ea"/>
                <a:cs typeface="+mn-cs"/>
              </a:rPr>
              <a:t>また、</a:t>
            </a:r>
            <a:r>
              <a:rPr kumimoji="1" lang="ja-JP" altLang="ja-JP" sz="1200" kern="1200" dirty="0" smtClean="0">
                <a:solidFill>
                  <a:schemeClr val="tx1"/>
                </a:solidFill>
                <a:effectLst/>
                <a:latin typeface="+mn-lt"/>
                <a:ea typeface="+mn-ea"/>
                <a:cs typeface="+mn-cs"/>
              </a:rPr>
              <a:t>気泡速度が実験値と異なってしまうのは液体と気泡との密度差の影響や抗力係数を精度良く再現できていないためと考えられます。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12</a:t>
            </a:fld>
            <a:endParaRPr kumimoji="1" lang="ja-JP" altLang="en-US" dirty="0"/>
          </a:p>
        </p:txBody>
      </p:sp>
    </p:spTree>
    <p:extLst>
      <p:ext uri="{BB962C8B-B14F-4D97-AF65-F5344CB8AC3E}">
        <p14:creationId xmlns:p14="http://schemas.microsoft.com/office/powerpoint/2010/main" val="1776978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これらをまとめますと、流速と気泡の速度は一致するわけではないこと、介在物の追跡を目的とするマーカー機能では気泡の追跡が困難であることが分かりました。</a:t>
            </a:r>
          </a:p>
          <a:p>
            <a:r>
              <a:rPr kumimoji="1" lang="ja-JP" altLang="ja-JP" sz="1200" kern="1200" dirty="0" smtClean="0">
                <a:solidFill>
                  <a:schemeClr val="tx1"/>
                </a:solidFill>
                <a:effectLst/>
                <a:latin typeface="+mn-lt"/>
                <a:ea typeface="+mn-ea"/>
                <a:cs typeface="+mn-cs"/>
              </a:rPr>
              <a:t>これらのことから気泡に働く力の解明が必要だと考え、次は回流水槽を用いて気泡の移動に関する基礎的な調査を行いました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13</a:t>
            </a:fld>
            <a:endParaRPr kumimoji="1" lang="ja-JP" altLang="en-US" dirty="0"/>
          </a:p>
        </p:txBody>
      </p:sp>
    </p:spTree>
    <p:extLst>
      <p:ext uri="{BB962C8B-B14F-4D97-AF65-F5344CB8AC3E}">
        <p14:creationId xmlns:p14="http://schemas.microsoft.com/office/powerpoint/2010/main" val="2570115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こちらは本研究で使用した回流水槽の外観です。</a:t>
            </a:r>
            <a:endParaRPr kumimoji="1" lang="en-US" altLang="ja-JP" sz="1200" kern="1200" dirty="0" smtClean="0">
              <a:solidFill>
                <a:schemeClr val="tx1"/>
              </a:solidFill>
              <a:effectLst/>
              <a:latin typeface="+mn-lt"/>
              <a:ea typeface="+mn-ea"/>
              <a:cs typeface="+mn-cs"/>
            </a:endParaRPr>
          </a:p>
          <a:p>
            <a:pPr lvl="0"/>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この装置は先ほどのダイカスト湯流れのような非定常流れではなく、設定した一定流速場を形成させることが可能となっております。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14</a:t>
            </a:fld>
            <a:endParaRPr kumimoji="1" lang="ja-JP" altLang="en-US" dirty="0"/>
          </a:p>
        </p:txBody>
      </p:sp>
    </p:spTree>
    <p:extLst>
      <p:ext uri="{BB962C8B-B14F-4D97-AF65-F5344CB8AC3E}">
        <p14:creationId xmlns:p14="http://schemas.microsoft.com/office/powerpoint/2010/main" val="1157328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図に示すように外部からチューブを水槽内に固定し、手動で気泡を発生させており、気泡のその後の挙動を図のようにハイスピードカメラにて撮影します。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15</a:t>
            </a:fld>
            <a:endParaRPr kumimoji="1" lang="ja-JP" altLang="en-US" dirty="0"/>
          </a:p>
        </p:txBody>
      </p:sp>
    </p:spTree>
    <p:extLst>
      <p:ext uri="{BB962C8B-B14F-4D97-AF65-F5344CB8AC3E}">
        <p14:creationId xmlns:p14="http://schemas.microsoft.com/office/powerpoint/2010/main" val="1660437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こちらは撮影映像から取得したある時刻のコマ画像であり、気泡位置の測定における原点および座標系を示しています。</a:t>
            </a:r>
          </a:p>
          <a:p>
            <a:r>
              <a:rPr kumimoji="1" lang="ja-JP" altLang="ja-JP" sz="1200" kern="1200" dirty="0" smtClean="0">
                <a:solidFill>
                  <a:schemeClr val="tx1"/>
                </a:solidFill>
                <a:effectLst/>
                <a:latin typeface="+mn-lt"/>
                <a:ea typeface="+mn-ea"/>
                <a:cs typeface="+mn-cs"/>
              </a:rPr>
              <a:t>この座標系に従い時間ごとに変化する気泡の位置を追跡し、気泡の移動経路を取得します。</a:t>
            </a:r>
          </a:p>
          <a:p>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装置の仕様上さきほどのダイカスト湯流れの流速よりも少し低いこちらの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条件を実験条件としました。また，再現性確保のため繰り返し</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回以上の実験を行っております。</a:t>
            </a:r>
          </a:p>
          <a:p>
            <a:r>
              <a:rPr kumimoji="1" lang="ja-JP" altLang="ja-JP" sz="1200" kern="1200" dirty="0" smtClean="0">
                <a:solidFill>
                  <a:schemeClr val="tx1"/>
                </a:solidFill>
                <a:effectLst/>
                <a:latin typeface="+mn-lt"/>
                <a:ea typeface="+mn-ea"/>
                <a:cs typeface="+mn-cs"/>
              </a:rPr>
              <a:t>なお、気泡は完全な球形とはいえませんがこのように直径の測定も行いました。</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572BC786-A6CE-4246-BA59-2907337AF98B}" type="slidenum">
              <a:rPr kumimoji="1" lang="ja-JP" altLang="en-US" smtClean="0"/>
              <a:t>16</a:t>
            </a:fld>
            <a:endParaRPr kumimoji="1" lang="ja-JP" altLang="en-US"/>
          </a:p>
        </p:txBody>
      </p:sp>
    </p:spTree>
    <p:extLst>
      <p:ext uri="{BB962C8B-B14F-4D97-AF65-F5344CB8AC3E}">
        <p14:creationId xmlns:p14="http://schemas.microsoft.com/office/powerpoint/2010/main" val="318144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こちらは、流速</a:t>
            </a:r>
            <a:r>
              <a:rPr kumimoji="1" lang="en-US" altLang="ja-JP" sz="1200" kern="1200" dirty="0" smtClean="0">
                <a:solidFill>
                  <a:schemeClr val="tx1"/>
                </a:solidFill>
                <a:effectLst/>
                <a:latin typeface="+mn-lt"/>
                <a:ea typeface="+mn-ea"/>
                <a:cs typeface="+mn-cs"/>
              </a:rPr>
              <a:t>0.2m/s</a:t>
            </a:r>
            <a:r>
              <a:rPr kumimoji="1" lang="ja-JP" altLang="ja-JP" sz="1200" kern="1200" dirty="0" smtClean="0">
                <a:solidFill>
                  <a:schemeClr val="tx1"/>
                </a:solidFill>
                <a:effectLst/>
                <a:latin typeface="+mn-lt"/>
                <a:ea typeface="+mn-ea"/>
                <a:cs typeface="+mn-cs"/>
              </a:rPr>
              <a:t>に設定したときの気泡の移動経路を示したものです。</a:t>
            </a:r>
          </a:p>
          <a:p>
            <a:r>
              <a:rPr kumimoji="1" lang="ja-JP" altLang="ja-JP" sz="1200" kern="1200" dirty="0" smtClean="0">
                <a:solidFill>
                  <a:schemeClr val="tx1"/>
                </a:solidFill>
                <a:effectLst/>
                <a:latin typeface="+mn-lt"/>
                <a:ea typeface="+mn-ea"/>
                <a:cs typeface="+mn-cs"/>
              </a:rPr>
              <a:t>横軸は</a:t>
            </a:r>
            <a:r>
              <a:rPr kumimoji="1" lang="en-US" altLang="ja-JP" sz="1200" kern="1200" dirty="0" smtClean="0">
                <a:solidFill>
                  <a:schemeClr val="tx1"/>
                </a:solidFill>
                <a:effectLst/>
                <a:latin typeface="+mn-lt"/>
                <a:ea typeface="+mn-ea"/>
                <a:cs typeface="+mn-cs"/>
              </a:rPr>
              <a:t>x</a:t>
            </a:r>
            <a:r>
              <a:rPr kumimoji="1" lang="ja-JP" altLang="ja-JP" sz="1200" kern="1200" dirty="0" smtClean="0">
                <a:solidFill>
                  <a:schemeClr val="tx1"/>
                </a:solidFill>
                <a:effectLst/>
                <a:latin typeface="+mn-lt"/>
                <a:ea typeface="+mn-ea"/>
                <a:cs typeface="+mn-cs"/>
              </a:rPr>
              <a:t>方向、縦軸は</a:t>
            </a:r>
            <a:r>
              <a:rPr kumimoji="1" lang="en-US" altLang="ja-JP" sz="1200" kern="1200" dirty="0" smtClean="0">
                <a:solidFill>
                  <a:schemeClr val="tx1"/>
                </a:solidFill>
                <a:effectLst/>
                <a:latin typeface="+mn-lt"/>
                <a:ea typeface="+mn-ea"/>
                <a:cs typeface="+mn-cs"/>
              </a:rPr>
              <a:t>y</a:t>
            </a:r>
            <a:r>
              <a:rPr kumimoji="1" lang="ja-JP" altLang="ja-JP" sz="1200" kern="1200" dirty="0" smtClean="0">
                <a:solidFill>
                  <a:schemeClr val="tx1"/>
                </a:solidFill>
                <a:effectLst/>
                <a:latin typeface="+mn-lt"/>
                <a:ea typeface="+mn-ea"/>
                <a:cs typeface="+mn-cs"/>
              </a:rPr>
              <a:t>方向への移動距離をそれぞれ示しており、気泡の発生から</a:t>
            </a:r>
            <a:r>
              <a:rPr kumimoji="1" lang="en-US" altLang="ja-JP" sz="1200" kern="1200" dirty="0" smtClean="0">
                <a:solidFill>
                  <a:schemeClr val="tx1"/>
                </a:solidFill>
                <a:effectLst/>
                <a:latin typeface="+mn-lt"/>
                <a:ea typeface="+mn-ea"/>
                <a:cs typeface="+mn-cs"/>
              </a:rPr>
              <a:t>x</a:t>
            </a:r>
            <a:r>
              <a:rPr kumimoji="1" lang="ja-JP" altLang="ja-JP" sz="1200" kern="1200" dirty="0" smtClean="0">
                <a:solidFill>
                  <a:schemeClr val="tx1"/>
                </a:solidFill>
                <a:effectLst/>
                <a:latin typeface="+mn-lt"/>
                <a:ea typeface="+mn-ea"/>
                <a:cs typeface="+mn-cs"/>
              </a:rPr>
              <a:t>方向に</a:t>
            </a:r>
            <a:r>
              <a:rPr kumimoji="1" lang="en-US" altLang="ja-JP" sz="1200" kern="1200" dirty="0" smtClean="0">
                <a:solidFill>
                  <a:schemeClr val="tx1"/>
                </a:solidFill>
                <a:effectLst/>
                <a:latin typeface="+mn-lt"/>
                <a:ea typeface="+mn-ea"/>
                <a:cs typeface="+mn-cs"/>
              </a:rPr>
              <a:t>0.1m</a:t>
            </a:r>
            <a:r>
              <a:rPr kumimoji="1" lang="ja-JP" altLang="ja-JP" sz="1200" kern="1200" dirty="0" smtClean="0">
                <a:solidFill>
                  <a:schemeClr val="tx1"/>
                </a:solidFill>
                <a:effectLst/>
                <a:latin typeface="+mn-lt"/>
                <a:ea typeface="+mn-ea"/>
                <a:cs typeface="+mn-cs"/>
              </a:rPr>
              <a:t>進むまでを測定範囲としております。</a:t>
            </a:r>
          </a:p>
          <a:p>
            <a:r>
              <a:rPr kumimoji="1" lang="ja-JP" altLang="ja-JP" sz="1200" kern="1200" dirty="0" smtClean="0">
                <a:solidFill>
                  <a:schemeClr val="tx1"/>
                </a:solidFill>
                <a:effectLst/>
                <a:latin typeface="+mn-lt"/>
                <a:ea typeface="+mn-ea"/>
                <a:cs typeface="+mn-cs"/>
              </a:rPr>
              <a:t>比較的遅いこの条件では、気泡は流れ方向に進むとともに浮力の影響で上昇していくことがわかります。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17</a:t>
            </a:fld>
            <a:endParaRPr kumimoji="1" lang="ja-JP" altLang="en-US" dirty="0"/>
          </a:p>
        </p:txBody>
      </p:sp>
    </p:spTree>
    <p:extLst>
      <p:ext uri="{BB962C8B-B14F-4D97-AF65-F5344CB8AC3E}">
        <p14:creationId xmlns:p14="http://schemas.microsoft.com/office/powerpoint/2010/main" val="207490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しかし、流速が</a:t>
            </a:r>
            <a:r>
              <a:rPr kumimoji="1" lang="en-US" altLang="ja-JP" sz="1200" kern="1200" dirty="0" smtClean="0">
                <a:solidFill>
                  <a:schemeClr val="tx1"/>
                </a:solidFill>
                <a:effectLst/>
                <a:latin typeface="+mn-lt"/>
                <a:ea typeface="+mn-ea"/>
                <a:cs typeface="+mn-cs"/>
              </a:rPr>
              <a:t>0.4</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0.6</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0.8 </a:t>
            </a:r>
            <a:r>
              <a:rPr kumimoji="1" lang="ja-JP" altLang="ja-JP" sz="1200" kern="1200" dirty="0" smtClean="0">
                <a:solidFill>
                  <a:schemeClr val="tx1"/>
                </a:solidFill>
                <a:effectLst/>
                <a:latin typeface="+mn-lt"/>
                <a:ea typeface="+mn-ea"/>
                <a:cs typeface="+mn-cs"/>
              </a:rPr>
              <a:t>と速くなるにつれて気泡の上昇挙動は弱まっていき、</a:t>
            </a:r>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18</a:t>
            </a:fld>
            <a:endParaRPr kumimoji="1" lang="ja-JP" altLang="en-US" dirty="0"/>
          </a:p>
        </p:txBody>
      </p:sp>
    </p:spTree>
    <p:extLst>
      <p:ext uri="{BB962C8B-B14F-4D97-AF65-F5344CB8AC3E}">
        <p14:creationId xmlns:p14="http://schemas.microsoft.com/office/powerpoint/2010/main" val="3379404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0.6</a:t>
            </a:r>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19</a:t>
            </a:fld>
            <a:endParaRPr kumimoji="1" lang="ja-JP" altLang="en-US" dirty="0"/>
          </a:p>
        </p:txBody>
      </p:sp>
    </p:spTree>
    <p:extLst>
      <p:ext uri="{BB962C8B-B14F-4D97-AF65-F5344CB8AC3E}">
        <p14:creationId xmlns:p14="http://schemas.microsoft.com/office/powerpoint/2010/main" val="126620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現在、鋳造</a:t>
            </a:r>
            <a:r>
              <a:rPr kumimoji="1" lang="en-US" altLang="ja-JP" sz="1200" kern="1200" dirty="0" smtClean="0">
                <a:solidFill>
                  <a:schemeClr val="tx1"/>
                </a:solidFill>
                <a:effectLst/>
                <a:latin typeface="+mn-lt"/>
                <a:ea typeface="+mn-ea"/>
                <a:cs typeface="+mn-cs"/>
              </a:rPr>
              <a:t>CAE</a:t>
            </a:r>
            <a:r>
              <a:rPr kumimoji="1" lang="ja-JP" altLang="ja-JP" sz="1200" kern="1200" dirty="0" smtClean="0">
                <a:solidFill>
                  <a:schemeClr val="tx1"/>
                </a:solidFill>
                <a:effectLst/>
                <a:latin typeface="+mn-lt"/>
                <a:ea typeface="+mn-ea"/>
                <a:cs typeface="+mn-cs"/>
              </a:rPr>
              <a:t>の湯流れ・伝熱凝固シミュレーションは実用域ではありますが、欠陥予測精度の観点からユーザーが満足しているとは言い難いため、現在でも鋳造</a:t>
            </a:r>
            <a:r>
              <a:rPr kumimoji="1" lang="en-US" altLang="ja-JP" sz="1200" kern="1200" dirty="0" smtClean="0">
                <a:solidFill>
                  <a:schemeClr val="tx1"/>
                </a:solidFill>
                <a:effectLst/>
                <a:latin typeface="+mn-lt"/>
                <a:ea typeface="+mn-ea"/>
                <a:cs typeface="+mn-cs"/>
              </a:rPr>
              <a:t>CAE</a:t>
            </a:r>
            <a:r>
              <a:rPr kumimoji="1" lang="ja-JP" altLang="ja-JP" sz="1200" kern="1200" dirty="0" smtClean="0">
                <a:solidFill>
                  <a:schemeClr val="tx1"/>
                </a:solidFill>
                <a:effectLst/>
                <a:latin typeface="+mn-lt"/>
                <a:ea typeface="+mn-ea"/>
                <a:cs typeface="+mn-cs"/>
              </a:rPr>
              <a:t>の高精度化が図られています。</a:t>
            </a:r>
          </a:p>
          <a:p>
            <a:r>
              <a:rPr kumimoji="1" lang="ja-JP" altLang="ja-JP" sz="1200" kern="1200" dirty="0" smtClean="0">
                <a:solidFill>
                  <a:schemeClr val="tx1"/>
                </a:solidFill>
                <a:effectLst/>
                <a:latin typeface="+mn-lt"/>
                <a:ea typeface="+mn-ea"/>
                <a:cs typeface="+mn-cs"/>
              </a:rPr>
              <a:t>鋳造で発生する欠陥は多数存在しますが、主な原因は「湯流れ」と「凝固」の</a:t>
            </a:r>
            <a:r>
              <a:rPr kumimoji="1" lang="en-US" altLang="ja-JP" sz="1200" kern="1200" dirty="0" smtClean="0">
                <a:solidFill>
                  <a:schemeClr val="tx1"/>
                </a:solidFill>
                <a:effectLst/>
                <a:latin typeface="+mn-lt"/>
                <a:ea typeface="+mn-ea"/>
                <a:cs typeface="+mn-cs"/>
              </a:rPr>
              <a:t>2</a:t>
            </a:r>
            <a:r>
              <a:rPr kumimoji="1" lang="ja-JP" altLang="ja-JP" sz="1200" kern="1200" dirty="0" err="1" smtClean="0">
                <a:solidFill>
                  <a:schemeClr val="tx1"/>
                </a:solidFill>
                <a:effectLst/>
                <a:latin typeface="+mn-lt"/>
                <a:ea typeface="+mn-ea"/>
                <a:cs typeface="+mn-cs"/>
              </a:rPr>
              <a:t>つに</a:t>
            </a:r>
            <a:r>
              <a:rPr kumimoji="1" lang="ja-JP" altLang="ja-JP" sz="1200" kern="1200" dirty="0" smtClean="0">
                <a:solidFill>
                  <a:schemeClr val="tx1"/>
                </a:solidFill>
                <a:effectLst/>
                <a:latin typeface="+mn-lt"/>
                <a:ea typeface="+mn-ea"/>
                <a:cs typeface="+mn-cs"/>
              </a:rPr>
              <a:t>大別され、それぞれの欠陥に対して適切な予測手法を執る必要があります。</a:t>
            </a:r>
          </a:p>
          <a:p>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欠陥予測精度向上のためには、湯流れ欠陥の場合、</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空気巻き込みやガスの発生といった欠陥の発生メカニズムの解明とともに、</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巻き込まれたガスがどのように移動していくかを正確に予測することが重要です。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2</a:t>
            </a:fld>
            <a:endParaRPr kumimoji="1" lang="ja-JP" altLang="en-US" dirty="0"/>
          </a:p>
        </p:txBody>
      </p:sp>
    </p:spTree>
    <p:extLst>
      <p:ext uri="{BB962C8B-B14F-4D97-AF65-F5344CB8AC3E}">
        <p14:creationId xmlns:p14="http://schemas.microsoft.com/office/powerpoint/2010/main" val="166726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0.8</a:t>
            </a:r>
            <a:r>
              <a:rPr kumimoji="1" lang="ja-JP" altLang="ja-JP" sz="1200" kern="1200" dirty="0" smtClean="0">
                <a:solidFill>
                  <a:schemeClr val="tx1"/>
                </a:solidFill>
                <a:effectLst/>
                <a:latin typeface="+mn-lt"/>
                <a:ea typeface="+mn-ea"/>
                <a:cs typeface="+mn-cs"/>
              </a:rPr>
              <a:t>と速くなるにつれて気泡の上昇挙動は弱まっていき、</a:t>
            </a:r>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20</a:t>
            </a:fld>
            <a:endParaRPr kumimoji="1" lang="ja-JP" altLang="en-US" dirty="0"/>
          </a:p>
        </p:txBody>
      </p:sp>
    </p:spTree>
    <p:extLst>
      <p:ext uri="{BB962C8B-B14F-4D97-AF65-F5344CB8AC3E}">
        <p14:creationId xmlns:p14="http://schemas.microsoft.com/office/powerpoint/2010/main" val="1118212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一番速い</a:t>
            </a:r>
            <a:r>
              <a:rPr kumimoji="1" lang="en-US" altLang="ja-JP" sz="1200" kern="1200" dirty="0" smtClean="0">
                <a:solidFill>
                  <a:schemeClr val="tx1"/>
                </a:solidFill>
                <a:effectLst/>
                <a:latin typeface="+mn-lt"/>
                <a:ea typeface="+mn-ea"/>
                <a:cs typeface="+mn-cs"/>
              </a:rPr>
              <a:t>1.0m/s</a:t>
            </a:r>
            <a:r>
              <a:rPr kumimoji="1" lang="ja-JP" altLang="ja-JP" sz="1200" kern="1200" dirty="0" smtClean="0">
                <a:solidFill>
                  <a:schemeClr val="tx1"/>
                </a:solidFill>
                <a:effectLst/>
                <a:latin typeface="+mn-lt"/>
                <a:ea typeface="+mn-ea"/>
                <a:cs typeface="+mn-cs"/>
              </a:rPr>
              <a:t>の条件ではほとんど上昇しないことがわかります。</a:t>
            </a:r>
          </a:p>
          <a:p>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流速の上昇に伴って</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測定時間は必然的に短くなることから、</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これらの結果は浮力の作用する時間が短くなった結果と考えることもできますが、まったく上昇しない理由が説明できません。</a:t>
            </a:r>
          </a:p>
          <a:p>
            <a:r>
              <a:rPr kumimoji="1" lang="ja-JP" altLang="ja-JP" sz="1200" kern="1200" dirty="0" smtClean="0">
                <a:solidFill>
                  <a:schemeClr val="tx1"/>
                </a:solidFill>
                <a:effectLst/>
                <a:latin typeface="+mn-lt"/>
                <a:ea typeface="+mn-ea"/>
                <a:cs typeface="+mn-cs"/>
              </a:rPr>
              <a:t>そのため、次は気泡の速度に着目し、原因の調査を行いました。</a:t>
            </a:r>
          </a:p>
          <a:p>
            <a:pPr marL="0" indent="0">
              <a:buFont typeface="Wingdings" panose="05000000000000000000" pitchFamily="2" charset="2"/>
              <a:buNone/>
            </a:pPr>
            <a:endParaRPr kumimoji="1" lang="en-US" altLang="ja-JP" dirty="0"/>
          </a:p>
        </p:txBody>
      </p:sp>
      <p:sp>
        <p:nvSpPr>
          <p:cNvPr id="4" name="スライド番号プレースホルダー 3"/>
          <p:cNvSpPr>
            <a:spLocks noGrp="1"/>
          </p:cNvSpPr>
          <p:nvPr>
            <p:ph type="sldNum" sz="quarter" idx="10"/>
          </p:nvPr>
        </p:nvSpPr>
        <p:spPr/>
        <p:txBody>
          <a:bodyPr/>
          <a:lstStyle/>
          <a:p>
            <a:fld id="{572BC786-A6CE-4246-BA59-2907337AF98B}" type="slidenum">
              <a:rPr kumimoji="1" lang="ja-JP" altLang="en-US" smtClean="0"/>
              <a:t>21</a:t>
            </a:fld>
            <a:endParaRPr kumimoji="1" lang="ja-JP" altLang="en-US"/>
          </a:p>
        </p:txBody>
      </p:sp>
    </p:spTree>
    <p:extLst>
      <p:ext uri="{BB962C8B-B14F-4D97-AF65-F5344CB8AC3E}">
        <p14:creationId xmlns:p14="http://schemas.microsoft.com/office/powerpoint/2010/main" val="1336079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ja-JP" sz="1200" kern="1200" dirty="0" smtClean="0">
                <a:solidFill>
                  <a:schemeClr val="tx1"/>
                </a:solidFill>
                <a:effectLst/>
                <a:latin typeface="+mn-lt"/>
                <a:ea typeface="+mn-ea"/>
                <a:cs typeface="+mn-cs"/>
              </a:rPr>
              <a:t>こちらは、気泡の平均速度をすべての条件で比較したものです。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グラフからは流速と気泡速度が一致するものではないことを示しており、ちょうど中間の条件において流速と気泡速度の大小関係が逆転していることがわかります。</a:t>
            </a:r>
          </a:p>
          <a:p>
            <a:r>
              <a:rPr kumimoji="1" lang="ja-JP" altLang="ja-JP" sz="1200" kern="1200" dirty="0" smtClean="0">
                <a:solidFill>
                  <a:schemeClr val="tx1"/>
                </a:solidFill>
                <a:effectLst/>
                <a:latin typeface="+mn-lt"/>
                <a:ea typeface="+mn-ea"/>
                <a:cs typeface="+mn-cs"/>
              </a:rPr>
              <a:t>これは相対速度に依存する流体抗力の作用する方向が変化したためではないか考えられます。</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次にこのグラフを</a:t>
            </a:r>
            <a:r>
              <a:rPr kumimoji="1" lang="en-US" altLang="ja-JP" sz="1200" kern="1200" dirty="0" smtClean="0">
                <a:solidFill>
                  <a:schemeClr val="tx1"/>
                </a:solidFill>
                <a:effectLst/>
                <a:latin typeface="+mn-lt"/>
                <a:ea typeface="+mn-ea"/>
                <a:cs typeface="+mn-cs"/>
              </a:rPr>
              <a:t>x</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y</a:t>
            </a:r>
            <a:r>
              <a:rPr kumimoji="1" lang="ja-JP" altLang="ja-JP" sz="1200" kern="1200" dirty="0" smtClean="0">
                <a:solidFill>
                  <a:schemeClr val="tx1"/>
                </a:solidFill>
                <a:effectLst/>
                <a:latin typeface="+mn-lt"/>
                <a:ea typeface="+mn-ea"/>
                <a:cs typeface="+mn-cs"/>
              </a:rPr>
              <a:t>方向成分に分解したものを示します。</a:t>
            </a:r>
          </a:p>
          <a:p>
            <a:pPr marL="0" indent="0">
              <a:buFont typeface="Wingdings" panose="05000000000000000000" pitchFamily="2" charset="2"/>
              <a:buNone/>
            </a:pPr>
            <a:endParaRPr kumimoji="1" lang="en-US" altLang="ja-JP" dirty="0"/>
          </a:p>
        </p:txBody>
      </p:sp>
      <p:sp>
        <p:nvSpPr>
          <p:cNvPr id="4" name="スライド番号プレースホルダー 3"/>
          <p:cNvSpPr>
            <a:spLocks noGrp="1"/>
          </p:cNvSpPr>
          <p:nvPr>
            <p:ph type="sldNum" sz="quarter" idx="10"/>
          </p:nvPr>
        </p:nvSpPr>
        <p:spPr/>
        <p:txBody>
          <a:bodyPr/>
          <a:lstStyle/>
          <a:p>
            <a:fld id="{572BC786-A6CE-4246-BA59-2907337AF98B}" type="slidenum">
              <a:rPr kumimoji="1" lang="ja-JP" altLang="en-US" smtClean="0"/>
              <a:t>22</a:t>
            </a:fld>
            <a:endParaRPr kumimoji="1" lang="ja-JP" altLang="en-US"/>
          </a:p>
        </p:txBody>
      </p:sp>
    </p:spTree>
    <p:extLst>
      <p:ext uri="{BB962C8B-B14F-4D97-AF65-F5344CB8AC3E}">
        <p14:creationId xmlns:p14="http://schemas.microsoft.com/office/powerpoint/2010/main" val="98624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1) 2)X</a:t>
            </a:r>
            <a:r>
              <a:rPr kumimoji="1" lang="ja-JP" altLang="ja-JP" sz="1200" kern="1200" dirty="0" smtClean="0">
                <a:solidFill>
                  <a:schemeClr val="tx1"/>
                </a:solidFill>
                <a:effectLst/>
                <a:latin typeface="+mn-lt"/>
                <a:ea typeface="+mn-ea"/>
                <a:cs typeface="+mn-cs"/>
              </a:rPr>
              <a:t>方向に関しては先ほど示した上のグラフと同傾向であることから、流れの主方向に対する流体抗力が気泡速度を支配していると考えられます。</a:t>
            </a:r>
          </a:p>
          <a:p>
            <a:r>
              <a:rPr kumimoji="1" lang="ja-JP" altLang="ja-JP" sz="1200" kern="1200" dirty="0" smtClean="0">
                <a:solidFill>
                  <a:schemeClr val="tx1"/>
                </a:solidFill>
                <a:effectLst/>
                <a:latin typeface="+mn-lt"/>
                <a:ea typeface="+mn-ea"/>
                <a:cs typeface="+mn-cs"/>
              </a:rPr>
              <a:t>一方で</a:t>
            </a:r>
            <a:r>
              <a:rPr kumimoji="1" lang="en-US" altLang="ja-JP" sz="1200" kern="1200" dirty="0" smtClean="0">
                <a:solidFill>
                  <a:schemeClr val="tx1"/>
                </a:solidFill>
                <a:effectLst/>
                <a:latin typeface="+mn-lt"/>
                <a:ea typeface="+mn-ea"/>
                <a:cs typeface="+mn-cs"/>
              </a:rPr>
              <a:t>Y</a:t>
            </a:r>
            <a:r>
              <a:rPr kumimoji="1" lang="ja-JP" altLang="ja-JP" sz="1200" kern="1200" dirty="0" smtClean="0">
                <a:solidFill>
                  <a:schemeClr val="tx1"/>
                </a:solidFill>
                <a:effectLst/>
                <a:latin typeface="+mn-lt"/>
                <a:ea typeface="+mn-ea"/>
                <a:cs typeface="+mn-cs"/>
              </a:rPr>
              <a:t>方向に関しては流動条件が変化しないため、どの条件においても同じ速度になると考えられますが、グラフを見ると速度が若干減少する傾向を示しています。</a:t>
            </a:r>
          </a:p>
          <a:p>
            <a:r>
              <a:rPr kumimoji="1" lang="ja-JP" altLang="ja-JP" sz="1200" kern="1200" dirty="0" smtClean="0">
                <a:solidFill>
                  <a:schemeClr val="tx1"/>
                </a:solidFill>
                <a:effectLst/>
                <a:latin typeface="+mn-lt"/>
                <a:ea typeface="+mn-ea"/>
                <a:cs typeface="+mn-cs"/>
              </a:rPr>
              <a:t>この結果から、浮力の考え方に注意が必要であると考えます。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23</a:t>
            </a:fld>
            <a:endParaRPr kumimoji="1" lang="ja-JP" altLang="en-US" dirty="0"/>
          </a:p>
        </p:txBody>
      </p:sp>
    </p:spTree>
    <p:extLst>
      <p:ext uri="{BB962C8B-B14F-4D97-AF65-F5344CB8AC3E}">
        <p14:creationId xmlns:p14="http://schemas.microsoft.com/office/powerpoint/2010/main" val="1191128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これらをまとめますと、流速と気泡速度は等しくないこと、気泡は流れ方向へ流体抗力を受けることで速度が変化すること、浮力が作用するものとそうでない条件があることがわかりました。</a:t>
            </a:r>
          </a:p>
          <a:p>
            <a:r>
              <a:rPr kumimoji="1" lang="ja-JP" altLang="ja-JP" sz="1200" kern="1200" dirty="0" smtClean="0">
                <a:solidFill>
                  <a:schemeClr val="tx1"/>
                </a:solidFill>
                <a:effectLst/>
                <a:latin typeface="+mn-lt"/>
                <a:ea typeface="+mn-ea"/>
                <a:cs typeface="+mn-cs"/>
              </a:rPr>
              <a:t>続いて従来の知見をもとに、気泡の移動に関する数値解析を試みます。</a:t>
            </a:r>
          </a:p>
          <a:p>
            <a:pPr marL="0" indent="0">
              <a:buFont typeface="Wingdings" panose="05000000000000000000" pitchFamily="2" charset="2"/>
              <a:buNone/>
            </a:pPr>
            <a:endParaRPr kumimoji="1" lang="ja-JP" altLang="en-US" dirty="0"/>
          </a:p>
        </p:txBody>
      </p:sp>
      <p:sp>
        <p:nvSpPr>
          <p:cNvPr id="4" name="スライド番号プレースホルダー 3"/>
          <p:cNvSpPr>
            <a:spLocks noGrp="1"/>
          </p:cNvSpPr>
          <p:nvPr>
            <p:ph type="sldNum" sz="quarter" idx="10"/>
          </p:nvPr>
        </p:nvSpPr>
        <p:spPr/>
        <p:txBody>
          <a:bodyPr/>
          <a:lstStyle/>
          <a:p>
            <a:fld id="{572BC786-A6CE-4246-BA59-2907337AF98B}" type="slidenum">
              <a:rPr kumimoji="1" lang="ja-JP" altLang="en-US" smtClean="0"/>
              <a:t>24</a:t>
            </a:fld>
            <a:endParaRPr kumimoji="1" lang="ja-JP" altLang="en-US"/>
          </a:p>
        </p:txBody>
      </p:sp>
    </p:spTree>
    <p:extLst>
      <p:ext uri="{BB962C8B-B14F-4D97-AF65-F5344CB8AC3E}">
        <p14:creationId xmlns:p14="http://schemas.microsoft.com/office/powerpoint/2010/main" val="2281656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panose="05000000000000000000" pitchFamily="2" charset="2"/>
              <a:buNone/>
            </a:pPr>
            <a:r>
              <a:rPr kumimoji="1" lang="ja-JP" altLang="en-US" dirty="0" smtClean="0"/>
              <a:t>こちらは、さきほどの回流水槽内の気泡を対象にした模式図です。</a:t>
            </a:r>
          </a:p>
          <a:p>
            <a:pPr marL="0" indent="0">
              <a:buFont typeface="Wingdings" panose="05000000000000000000" pitchFamily="2" charset="2"/>
              <a:buNone/>
            </a:pPr>
            <a:r>
              <a:rPr kumimoji="1" lang="ja-JP" altLang="en-US" dirty="0" smtClean="0"/>
              <a:t>これらの力を考慮した気泡の運動方程式がこちらとなっております。</a:t>
            </a:r>
          </a:p>
          <a:p>
            <a:pPr marL="0" indent="0">
              <a:buFont typeface="Wingdings" panose="05000000000000000000" pitchFamily="2" charset="2"/>
              <a:buNone/>
            </a:pPr>
            <a:r>
              <a:rPr kumimoji="1" lang="ja-JP" altLang="en-US" dirty="0" smtClean="0"/>
              <a:t>この式は冨山らが先行研究にて提唱しているものを参照しており、</a:t>
            </a:r>
            <a:r>
              <a:rPr kumimoji="1" lang="en-US" altLang="ja-JP" dirty="0" smtClean="0"/>
              <a:t>1)</a:t>
            </a:r>
            <a:r>
              <a:rPr kumimoji="1" lang="ja-JP" altLang="en-US" dirty="0" smtClean="0"/>
              <a:t>重力と浮力および</a:t>
            </a:r>
            <a:r>
              <a:rPr kumimoji="1" lang="en-US" altLang="ja-JP" dirty="0" smtClean="0"/>
              <a:t>2)</a:t>
            </a:r>
            <a:r>
              <a:rPr kumimoji="1" lang="ja-JP" altLang="en-US" dirty="0" smtClean="0"/>
              <a:t>流体抗力に加えて、</a:t>
            </a:r>
            <a:r>
              <a:rPr kumimoji="1" lang="en-US" altLang="ja-JP" dirty="0" smtClean="0"/>
              <a:t>3)</a:t>
            </a:r>
            <a:r>
              <a:rPr kumimoji="1" lang="ja-JP" altLang="en-US" dirty="0" smtClean="0"/>
              <a:t>仮想質量力が考慮された式となっております。こちらの式をルンゲクッタ法で解いています。</a:t>
            </a:r>
          </a:p>
          <a:p>
            <a:pPr marL="0" indent="0">
              <a:buFont typeface="Wingdings" panose="05000000000000000000" pitchFamily="2" charset="2"/>
              <a:buNone/>
            </a:pPr>
            <a:r>
              <a:rPr kumimoji="1" lang="ja-JP" altLang="en-US" dirty="0" smtClean="0"/>
              <a:t>また、抗力係数に関しては流体と気泡との界面における汚れ度を考慮でき、幅広い流体物性に適用できるこちらの式が用いられている点で先ほどの</a:t>
            </a:r>
            <a:r>
              <a:rPr kumimoji="1" lang="en-US" altLang="ja-JP" dirty="0" err="1" smtClean="0"/>
              <a:t>TopCAST</a:t>
            </a:r>
            <a:r>
              <a:rPr kumimoji="1" lang="ja-JP" altLang="en-US" dirty="0" smtClean="0"/>
              <a:t>の式とは異なっております。</a:t>
            </a:r>
          </a:p>
          <a:p>
            <a:pPr marL="0" indent="0">
              <a:buFont typeface="Wingdings" panose="05000000000000000000" pitchFamily="2" charset="2"/>
              <a:buNone/>
            </a:pPr>
            <a:endParaRPr kumimoji="1" lang="en-US" altLang="ja-JP" dirty="0"/>
          </a:p>
        </p:txBody>
      </p:sp>
      <p:sp>
        <p:nvSpPr>
          <p:cNvPr id="4" name="スライド番号プレースホルダー 3"/>
          <p:cNvSpPr>
            <a:spLocks noGrp="1"/>
          </p:cNvSpPr>
          <p:nvPr>
            <p:ph type="sldNum" sz="quarter" idx="10"/>
          </p:nvPr>
        </p:nvSpPr>
        <p:spPr/>
        <p:txBody>
          <a:bodyPr/>
          <a:lstStyle/>
          <a:p>
            <a:fld id="{572BC786-A6CE-4246-BA59-2907337AF98B}" type="slidenum">
              <a:rPr kumimoji="1" lang="ja-JP" altLang="en-US" smtClean="0"/>
              <a:t>25</a:t>
            </a:fld>
            <a:endParaRPr kumimoji="1" lang="ja-JP" altLang="en-US"/>
          </a:p>
        </p:txBody>
      </p:sp>
    </p:spTree>
    <p:extLst>
      <p:ext uri="{BB962C8B-B14F-4D97-AF65-F5344CB8AC3E}">
        <p14:creationId xmlns:p14="http://schemas.microsoft.com/office/powerpoint/2010/main" val="1810199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こちらは使用した計算条件です。</a:t>
            </a:r>
          </a:p>
          <a:p>
            <a:r>
              <a:rPr kumimoji="1" lang="ja-JP" altLang="ja-JP" sz="1200" kern="1200" dirty="0" smtClean="0">
                <a:solidFill>
                  <a:schemeClr val="tx1"/>
                </a:solidFill>
                <a:effectLst/>
                <a:latin typeface="+mn-lt"/>
                <a:ea typeface="+mn-ea"/>
                <a:cs typeface="+mn-cs"/>
              </a:rPr>
              <a:t>抗力係数に関しては先ほど示した式にて算出した値と流れ方向に対してフィッティングを行った場合の２パターンを示しています。</a:t>
            </a:r>
          </a:p>
          <a:p>
            <a:pPr marL="0" indent="0">
              <a:buFont typeface="Wingdings" panose="05000000000000000000" pitchFamily="2" charset="2"/>
              <a:buNone/>
            </a:pPr>
            <a:endParaRPr kumimoji="1" lang="en-US" altLang="ja-JP" dirty="0"/>
          </a:p>
        </p:txBody>
      </p:sp>
      <p:sp>
        <p:nvSpPr>
          <p:cNvPr id="4" name="スライド番号プレースホルダー 3"/>
          <p:cNvSpPr>
            <a:spLocks noGrp="1"/>
          </p:cNvSpPr>
          <p:nvPr>
            <p:ph type="sldNum" sz="quarter" idx="10"/>
          </p:nvPr>
        </p:nvSpPr>
        <p:spPr/>
        <p:txBody>
          <a:bodyPr/>
          <a:lstStyle/>
          <a:p>
            <a:fld id="{572BC786-A6CE-4246-BA59-2907337AF98B}" type="slidenum">
              <a:rPr kumimoji="1" lang="ja-JP" altLang="en-US" smtClean="0"/>
              <a:t>26</a:t>
            </a:fld>
            <a:endParaRPr kumimoji="1" lang="ja-JP" altLang="en-US"/>
          </a:p>
        </p:txBody>
      </p:sp>
    </p:spTree>
    <p:extLst>
      <p:ext uri="{BB962C8B-B14F-4D97-AF65-F5344CB8AC3E}">
        <p14:creationId xmlns:p14="http://schemas.microsoft.com/office/powerpoint/2010/main" val="1272267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こちらは気泡移動経路に関する実験値と解析値を比較したもので流速</a:t>
            </a:r>
            <a:r>
              <a:rPr kumimoji="1" lang="en-US" altLang="ja-JP" sz="1200" kern="1200" dirty="0" smtClean="0">
                <a:solidFill>
                  <a:schemeClr val="tx1"/>
                </a:solidFill>
                <a:effectLst/>
                <a:latin typeface="+mn-lt"/>
                <a:ea typeface="+mn-ea"/>
                <a:cs typeface="+mn-cs"/>
              </a:rPr>
              <a:t>0.2m/s</a:t>
            </a:r>
            <a:r>
              <a:rPr kumimoji="1" lang="ja-JP" altLang="ja-JP" sz="1200" kern="1200" dirty="0" smtClean="0">
                <a:solidFill>
                  <a:schemeClr val="tx1"/>
                </a:solidFill>
                <a:effectLst/>
                <a:latin typeface="+mn-lt"/>
                <a:ea typeface="+mn-ea"/>
                <a:cs typeface="+mn-cs"/>
              </a:rPr>
              <a:t>の場合を示しております。</a:t>
            </a:r>
          </a:p>
          <a:p>
            <a:r>
              <a:rPr kumimoji="1" lang="ja-JP" altLang="ja-JP" sz="1200" kern="1200" dirty="0" smtClean="0">
                <a:solidFill>
                  <a:schemeClr val="tx1"/>
                </a:solidFill>
                <a:effectLst/>
                <a:latin typeface="+mn-lt"/>
                <a:ea typeface="+mn-ea"/>
                <a:cs typeface="+mn-cs"/>
              </a:rPr>
              <a:t>冨山らの式を用いた場合では</a:t>
            </a:r>
            <a:r>
              <a:rPr kumimoji="1" lang="en-US" altLang="ja-JP" sz="1200" kern="1200" dirty="0" smtClean="0">
                <a:solidFill>
                  <a:schemeClr val="tx1"/>
                </a:solidFill>
                <a:effectLst/>
                <a:latin typeface="+mn-lt"/>
                <a:ea typeface="+mn-ea"/>
                <a:cs typeface="+mn-cs"/>
              </a:rPr>
              <a:t>1)x</a:t>
            </a:r>
            <a:r>
              <a:rPr kumimoji="1" lang="ja-JP" altLang="ja-JP" sz="1200" kern="1200" dirty="0" smtClean="0">
                <a:solidFill>
                  <a:schemeClr val="tx1"/>
                </a:solidFill>
                <a:effectLst/>
                <a:latin typeface="+mn-lt"/>
                <a:ea typeface="+mn-ea"/>
                <a:cs typeface="+mn-cs"/>
              </a:rPr>
              <a:t>方向に</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オーダー以上の大きなズレが生じており、実験値を精度よく推定できておりません。</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また、フィッティングをした場合では</a:t>
            </a:r>
            <a:r>
              <a:rPr kumimoji="1" lang="en-US" altLang="ja-JP" sz="1200" kern="1200" dirty="0" smtClean="0">
                <a:solidFill>
                  <a:schemeClr val="tx1"/>
                </a:solidFill>
                <a:effectLst/>
                <a:latin typeface="+mn-lt"/>
                <a:ea typeface="+mn-ea"/>
                <a:cs typeface="+mn-cs"/>
              </a:rPr>
              <a:t>x</a:t>
            </a:r>
            <a:r>
              <a:rPr kumimoji="1" lang="ja-JP" altLang="ja-JP" sz="1200" kern="1200" dirty="0" smtClean="0">
                <a:solidFill>
                  <a:schemeClr val="tx1"/>
                </a:solidFill>
                <a:effectLst/>
                <a:latin typeface="+mn-lt"/>
                <a:ea typeface="+mn-ea"/>
                <a:cs typeface="+mn-cs"/>
              </a:rPr>
              <a:t>方向には合いますが、</a:t>
            </a:r>
            <a:r>
              <a:rPr kumimoji="1" lang="en-US" altLang="ja-JP" sz="1200" kern="1200" dirty="0" smtClean="0">
                <a:solidFill>
                  <a:schemeClr val="tx1"/>
                </a:solidFill>
                <a:effectLst/>
                <a:latin typeface="+mn-lt"/>
                <a:ea typeface="+mn-ea"/>
                <a:cs typeface="+mn-cs"/>
              </a:rPr>
              <a:t>y</a:t>
            </a:r>
            <a:r>
              <a:rPr kumimoji="1" lang="ja-JP" altLang="ja-JP" sz="1200" kern="1200" dirty="0" smtClean="0">
                <a:solidFill>
                  <a:schemeClr val="tx1"/>
                </a:solidFill>
                <a:effectLst/>
                <a:latin typeface="+mn-lt"/>
                <a:ea typeface="+mn-ea"/>
                <a:cs typeface="+mn-cs"/>
              </a:rPr>
              <a:t>方向にこのようにズレが生じてしまいます。</a:t>
            </a:r>
          </a:p>
          <a:p>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27</a:t>
            </a:fld>
            <a:endParaRPr kumimoji="1" lang="ja-JP" altLang="en-US" dirty="0"/>
          </a:p>
        </p:txBody>
      </p:sp>
    </p:spTree>
    <p:extLst>
      <p:ext uri="{BB962C8B-B14F-4D97-AF65-F5344CB8AC3E}">
        <p14:creationId xmlns:p14="http://schemas.microsoft.com/office/powerpoint/2010/main" val="3007517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流速を</a:t>
            </a:r>
            <a:r>
              <a:rPr kumimoji="1" lang="en-US" altLang="ja-JP" sz="1200" kern="1200" dirty="0" smtClean="0">
                <a:solidFill>
                  <a:schemeClr val="tx1"/>
                </a:solidFill>
                <a:effectLst/>
                <a:latin typeface="+mn-lt"/>
                <a:ea typeface="+mn-ea"/>
                <a:cs typeface="+mn-cs"/>
              </a:rPr>
              <a:t>0.4</a:t>
            </a:r>
            <a:r>
              <a:rPr kumimoji="1" lang="ja-JP" altLang="ja-JP" sz="1200" kern="1200" dirty="0" smtClean="0">
                <a:solidFill>
                  <a:schemeClr val="tx1"/>
                </a:solidFill>
                <a:effectLst/>
                <a:latin typeface="+mn-lt"/>
                <a:ea typeface="+mn-ea"/>
                <a:cs typeface="+mn-cs"/>
              </a:rPr>
              <a:t>に上げた場合でも同様にズレが生じており、</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さらに</a:t>
            </a:r>
            <a:r>
              <a:rPr kumimoji="1" lang="en-US" altLang="ja-JP" sz="1200" kern="1200" dirty="0" smtClean="0">
                <a:solidFill>
                  <a:schemeClr val="tx1"/>
                </a:solidFill>
                <a:effectLst/>
                <a:latin typeface="+mn-lt"/>
                <a:ea typeface="+mn-ea"/>
                <a:cs typeface="+mn-cs"/>
              </a:rPr>
              <a:t>0.6</a:t>
            </a:r>
            <a:r>
              <a:rPr kumimoji="1" lang="ja-JP" altLang="ja-JP" sz="1200" kern="1200" dirty="0" smtClean="0">
                <a:solidFill>
                  <a:schemeClr val="tx1"/>
                </a:solidFill>
                <a:effectLst/>
                <a:latin typeface="+mn-lt"/>
                <a:ea typeface="+mn-ea"/>
                <a:cs typeface="+mn-cs"/>
              </a:rPr>
              <a:t>にするとこちらは大体合いますが、さらに</a:t>
            </a:r>
            <a:r>
              <a:rPr kumimoji="1" lang="en-US" altLang="ja-JP" sz="1200" kern="1200" dirty="0" smtClean="0">
                <a:solidFill>
                  <a:schemeClr val="tx1"/>
                </a:solidFill>
                <a:effectLst/>
                <a:latin typeface="+mn-lt"/>
                <a:ea typeface="+mn-ea"/>
                <a:cs typeface="+mn-cs"/>
              </a:rPr>
              <a:t>0.8</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と上昇させるとまた合わなくなってしまいます。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28</a:t>
            </a:fld>
            <a:endParaRPr kumimoji="1" lang="ja-JP" altLang="en-US" dirty="0"/>
          </a:p>
        </p:txBody>
      </p:sp>
    </p:spTree>
    <p:extLst>
      <p:ext uri="{BB962C8B-B14F-4D97-AF65-F5344CB8AC3E}">
        <p14:creationId xmlns:p14="http://schemas.microsoft.com/office/powerpoint/2010/main" val="1587940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さらに</a:t>
            </a:r>
            <a:r>
              <a:rPr kumimoji="1" lang="en-US" altLang="ja-JP" sz="1200" kern="1200" dirty="0" smtClean="0">
                <a:solidFill>
                  <a:schemeClr val="tx1"/>
                </a:solidFill>
                <a:effectLst/>
                <a:latin typeface="+mn-lt"/>
                <a:ea typeface="+mn-ea"/>
                <a:cs typeface="+mn-cs"/>
              </a:rPr>
              <a:t>0.6</a:t>
            </a:r>
            <a:r>
              <a:rPr kumimoji="1" lang="ja-JP" altLang="ja-JP" sz="1200" kern="1200" dirty="0" smtClean="0">
                <a:solidFill>
                  <a:schemeClr val="tx1"/>
                </a:solidFill>
                <a:effectLst/>
                <a:latin typeface="+mn-lt"/>
                <a:ea typeface="+mn-ea"/>
                <a:cs typeface="+mn-cs"/>
              </a:rPr>
              <a:t>にするとこちらは大体合いますが、</a:t>
            </a:r>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29</a:t>
            </a:fld>
            <a:endParaRPr kumimoji="1" lang="ja-JP" altLang="en-US" dirty="0"/>
          </a:p>
        </p:txBody>
      </p:sp>
    </p:spTree>
    <p:extLst>
      <p:ext uri="{BB962C8B-B14F-4D97-AF65-F5344CB8AC3E}">
        <p14:creationId xmlns:p14="http://schemas.microsoft.com/office/powerpoint/2010/main" val="22575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本研究では、湯流れ欠陥予測精度向上のための知見を得ることを目的とした取り組みを行いました。</a:t>
            </a:r>
          </a:p>
          <a:p>
            <a:r>
              <a:rPr kumimoji="1" lang="ja-JP" altLang="ja-JP" sz="1200" kern="1200" dirty="0" smtClean="0">
                <a:solidFill>
                  <a:schemeClr val="tx1"/>
                </a:solidFill>
                <a:effectLst/>
                <a:latin typeface="+mn-lt"/>
                <a:ea typeface="+mn-ea"/>
                <a:cs typeface="+mn-cs"/>
              </a:rPr>
              <a:t>気泡巻き込みに着目し、</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水モデル装置を用いてダイカスト湯流れにおける気泡の追跡実験を行うとともに、鋳造</a:t>
            </a:r>
            <a:r>
              <a:rPr kumimoji="1" lang="en-US" altLang="ja-JP" sz="1200" kern="1200" dirty="0" smtClean="0">
                <a:solidFill>
                  <a:schemeClr val="tx1"/>
                </a:solidFill>
                <a:effectLst/>
                <a:latin typeface="+mn-lt"/>
                <a:ea typeface="+mn-ea"/>
                <a:cs typeface="+mn-cs"/>
              </a:rPr>
              <a:t>CAE</a:t>
            </a:r>
            <a:r>
              <a:rPr kumimoji="1" lang="ja-JP" altLang="ja-JP" sz="1200" kern="1200" dirty="0" smtClean="0">
                <a:solidFill>
                  <a:schemeClr val="tx1"/>
                </a:solidFill>
                <a:effectLst/>
                <a:latin typeface="+mn-lt"/>
                <a:ea typeface="+mn-ea"/>
                <a:cs typeface="+mn-cs"/>
              </a:rPr>
              <a:t>ソフトに存在するマーカー機能を用いて気泡の追跡を試みます。</a:t>
            </a:r>
          </a:p>
          <a:p>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さらに、回流水槽を用いた気泡移動に関する基礎調査を行うとともに、粒子の移動に関する数値解析を試みます。</a:t>
            </a:r>
          </a:p>
          <a:p>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その後、得られた知見を基に最初に行った実験のシミュレートを再度試みます。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3</a:t>
            </a:fld>
            <a:endParaRPr kumimoji="1" lang="ja-JP" altLang="en-US" dirty="0"/>
          </a:p>
        </p:txBody>
      </p:sp>
    </p:spTree>
    <p:extLst>
      <p:ext uri="{BB962C8B-B14F-4D97-AF65-F5344CB8AC3E}">
        <p14:creationId xmlns:p14="http://schemas.microsoft.com/office/powerpoint/2010/main" val="2666722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さらに</a:t>
            </a:r>
            <a:r>
              <a:rPr kumimoji="1" lang="en-US" altLang="ja-JP" sz="1200" kern="1200" dirty="0" smtClean="0">
                <a:solidFill>
                  <a:schemeClr val="tx1"/>
                </a:solidFill>
                <a:effectLst/>
                <a:latin typeface="+mn-lt"/>
                <a:ea typeface="+mn-ea"/>
                <a:cs typeface="+mn-cs"/>
              </a:rPr>
              <a:t>0.8</a:t>
            </a:r>
            <a:r>
              <a:rPr kumimoji="1" lang="ja-JP" altLang="ja-JP" sz="1200" kern="1200" dirty="0" err="1"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30</a:t>
            </a:fld>
            <a:endParaRPr kumimoji="1" lang="ja-JP" altLang="en-US" dirty="0"/>
          </a:p>
        </p:txBody>
      </p:sp>
    </p:spTree>
    <p:extLst>
      <p:ext uri="{BB962C8B-B14F-4D97-AF65-F5344CB8AC3E}">
        <p14:creationId xmlns:p14="http://schemas.microsoft.com/office/powerpoint/2010/main" val="2538468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panose="05000000000000000000" pitchFamily="2" charset="2"/>
              <a:buNone/>
            </a:pP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と上昇させるとまた合わなくなってしまいます。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２つの解析値において</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抗力係数にはこれだけの差があるにもかかわらず、</a:t>
            </a:r>
            <a:r>
              <a:rPr kumimoji="1" lang="en-US" altLang="ja-JP" sz="1200" kern="1200" dirty="0" smtClean="0">
                <a:solidFill>
                  <a:schemeClr val="tx1"/>
                </a:solidFill>
                <a:effectLst/>
                <a:latin typeface="+mn-lt"/>
                <a:ea typeface="+mn-ea"/>
                <a:cs typeface="+mn-cs"/>
              </a:rPr>
              <a:t>2</a:t>
            </a:r>
            <a:r>
              <a:rPr kumimoji="1" lang="en-US" altLang="ja-JP" dirty="0" smtClean="0"/>
              <a:t>)</a:t>
            </a:r>
            <a:r>
              <a:rPr kumimoji="1" lang="en-US" altLang="ja-JP" sz="1200" kern="1200" dirty="0" smtClean="0">
                <a:solidFill>
                  <a:schemeClr val="tx1"/>
                </a:solidFill>
                <a:effectLst/>
                <a:latin typeface="+mn-lt"/>
                <a:ea typeface="+mn-ea"/>
                <a:cs typeface="+mn-cs"/>
              </a:rPr>
              <a:t>y</a:t>
            </a:r>
            <a:r>
              <a:rPr kumimoji="1" lang="ja-JP" altLang="ja-JP" sz="1200" kern="1200" dirty="0" smtClean="0">
                <a:solidFill>
                  <a:schemeClr val="tx1"/>
                </a:solidFill>
                <a:effectLst/>
                <a:latin typeface="+mn-lt"/>
                <a:ea typeface="+mn-ea"/>
                <a:cs typeface="+mn-cs"/>
              </a:rPr>
              <a:t>方向への移動距離がほとんど変化していません。</a:t>
            </a:r>
          </a:p>
          <a:p>
            <a:r>
              <a:rPr kumimoji="1" lang="ja-JP" altLang="ja-JP" sz="1200" kern="1200" dirty="0" smtClean="0">
                <a:solidFill>
                  <a:schemeClr val="tx1"/>
                </a:solidFill>
                <a:effectLst/>
                <a:latin typeface="+mn-lt"/>
                <a:ea typeface="+mn-ea"/>
                <a:cs typeface="+mn-cs"/>
              </a:rPr>
              <a:t>このことから</a:t>
            </a:r>
            <a:r>
              <a:rPr kumimoji="1" lang="ja-JP" altLang="ja-JP" sz="1200" kern="1200" dirty="0" err="1" smtClean="0">
                <a:solidFill>
                  <a:schemeClr val="tx1"/>
                </a:solidFill>
                <a:effectLst/>
                <a:latin typeface="+mn-lt"/>
                <a:ea typeface="+mn-ea"/>
                <a:cs typeface="+mn-cs"/>
              </a:rPr>
              <a:t>ｙ</a:t>
            </a:r>
            <a:r>
              <a:rPr kumimoji="1" lang="ja-JP" altLang="ja-JP" sz="1200" kern="1200" dirty="0" smtClean="0">
                <a:solidFill>
                  <a:schemeClr val="tx1"/>
                </a:solidFill>
                <a:effectLst/>
                <a:latin typeface="+mn-lt"/>
                <a:ea typeface="+mn-ea"/>
                <a:cs typeface="+mn-cs"/>
              </a:rPr>
              <a:t>方向の気泡の運動は抗力ではなく浮力が支配的なことが考えられます。</a:t>
            </a:r>
          </a:p>
          <a:p>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3</a:t>
            </a:r>
            <a:r>
              <a:rPr kumimoji="1" lang="en-US" altLang="ja-JP" dirty="0" smtClean="0"/>
              <a:t>)</a:t>
            </a:r>
            <a:r>
              <a:rPr kumimoji="1" lang="en-US" altLang="ja-JP" sz="1200" kern="1200" dirty="0" smtClean="0">
                <a:solidFill>
                  <a:schemeClr val="tx1"/>
                </a:solidFill>
                <a:effectLst/>
                <a:latin typeface="+mn-lt"/>
                <a:ea typeface="+mn-ea"/>
                <a:cs typeface="+mn-cs"/>
              </a:rPr>
              <a:t>y</a:t>
            </a:r>
            <a:r>
              <a:rPr kumimoji="1" lang="ja-JP" altLang="ja-JP" sz="1200" kern="1200" dirty="0" smtClean="0">
                <a:solidFill>
                  <a:schemeClr val="tx1"/>
                </a:solidFill>
                <a:effectLst/>
                <a:latin typeface="+mn-lt"/>
                <a:ea typeface="+mn-ea"/>
                <a:cs typeface="+mn-cs"/>
              </a:rPr>
              <a:t>方向のこちらのズレを仮想質量係数にてフィッティングを行い、流速条件と各係数との相関について調査することにしました。</a:t>
            </a:r>
          </a:p>
          <a:p>
            <a:pPr marL="0" indent="0">
              <a:buFont typeface="Wingdings" panose="05000000000000000000" pitchFamily="2" charset="2"/>
              <a:buNone/>
            </a:pPr>
            <a:endParaRPr kumimoji="1" lang="ja-JP" altLang="en-US" dirty="0"/>
          </a:p>
        </p:txBody>
      </p:sp>
      <p:sp>
        <p:nvSpPr>
          <p:cNvPr id="4" name="スライド番号プレースホルダー 3"/>
          <p:cNvSpPr>
            <a:spLocks noGrp="1"/>
          </p:cNvSpPr>
          <p:nvPr>
            <p:ph type="sldNum" sz="quarter" idx="10"/>
          </p:nvPr>
        </p:nvSpPr>
        <p:spPr/>
        <p:txBody>
          <a:bodyPr/>
          <a:lstStyle/>
          <a:p>
            <a:fld id="{572BC786-A6CE-4246-BA59-2907337AF98B}" type="slidenum">
              <a:rPr kumimoji="1" lang="ja-JP" altLang="en-US" smtClean="0"/>
              <a:t>31</a:t>
            </a:fld>
            <a:endParaRPr kumimoji="1" lang="ja-JP" altLang="en-US"/>
          </a:p>
        </p:txBody>
      </p:sp>
    </p:spTree>
    <p:extLst>
      <p:ext uri="{BB962C8B-B14F-4D97-AF65-F5344CB8AC3E}">
        <p14:creationId xmlns:p14="http://schemas.microsoft.com/office/powerpoint/2010/main" val="1722806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ja-JP" sz="1200" kern="1200" dirty="0" smtClean="0">
                <a:solidFill>
                  <a:schemeClr val="tx1"/>
                </a:solidFill>
                <a:effectLst/>
                <a:latin typeface="+mn-lt"/>
                <a:ea typeface="+mn-ea"/>
                <a:cs typeface="+mn-cs"/>
              </a:rPr>
              <a:t>こちらは、フィッティングにより得られた抗力係数および仮想質量係数の変化を示したもので、横軸に相対速度をとっています。</a:t>
            </a:r>
          </a:p>
          <a:p>
            <a:r>
              <a:rPr kumimoji="1" lang="ja-JP" altLang="ja-JP" sz="1200" kern="1200" dirty="0" smtClean="0">
                <a:solidFill>
                  <a:schemeClr val="tx1"/>
                </a:solidFill>
                <a:effectLst/>
                <a:latin typeface="+mn-lt"/>
                <a:ea typeface="+mn-ea"/>
                <a:cs typeface="+mn-cs"/>
              </a:rPr>
              <a:t>相対速度の上昇に伴い、それぞれの係数はどちらも直線的に増加、減少する傾向すなわち指数関数的な変化を示すことが明らかとなりました。</a:t>
            </a:r>
          </a:p>
          <a:p>
            <a:r>
              <a:rPr kumimoji="1" lang="ja-JP" altLang="ja-JP" sz="1200" kern="1200" dirty="0" smtClean="0">
                <a:solidFill>
                  <a:schemeClr val="tx1"/>
                </a:solidFill>
                <a:effectLst/>
                <a:latin typeface="+mn-lt"/>
                <a:ea typeface="+mn-ea"/>
                <a:cs typeface="+mn-cs"/>
              </a:rPr>
              <a:t>この抗力係数は、冨山らの式で算出したものとは異なる傾向を示していることから、やはり流体中におかれた物体に対する流体抗力の考え方を水と気泡に適用することに無理があるのではと考えられます。</a:t>
            </a:r>
          </a:p>
          <a:p>
            <a:pPr marL="0" indent="0">
              <a:buFont typeface="Wingdings" panose="05000000000000000000" pitchFamily="2" charset="2"/>
              <a:buNone/>
            </a:pPr>
            <a:endParaRPr kumimoji="1" lang="en-US" altLang="ja-JP" dirty="0"/>
          </a:p>
        </p:txBody>
      </p:sp>
      <p:sp>
        <p:nvSpPr>
          <p:cNvPr id="4" name="スライド番号プレースホルダー 3"/>
          <p:cNvSpPr>
            <a:spLocks noGrp="1"/>
          </p:cNvSpPr>
          <p:nvPr>
            <p:ph type="sldNum" sz="quarter" idx="10"/>
          </p:nvPr>
        </p:nvSpPr>
        <p:spPr/>
        <p:txBody>
          <a:bodyPr/>
          <a:lstStyle/>
          <a:p>
            <a:fld id="{572BC786-A6CE-4246-BA59-2907337AF98B}" type="slidenum">
              <a:rPr kumimoji="1" lang="ja-JP" altLang="en-US" smtClean="0"/>
              <a:t>32</a:t>
            </a:fld>
            <a:endParaRPr kumimoji="1" lang="ja-JP" altLang="en-US"/>
          </a:p>
        </p:txBody>
      </p:sp>
    </p:spTree>
    <p:extLst>
      <p:ext uri="{BB962C8B-B14F-4D97-AF65-F5344CB8AC3E}">
        <p14:creationId xmlns:p14="http://schemas.microsoft.com/office/powerpoint/2010/main" val="517674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最後に、初めに行ったダイカスト湯流れにおける気泡を対象として、数値解析を再度試みました。</a:t>
            </a:r>
          </a:p>
          <a:p>
            <a:r>
              <a:rPr kumimoji="1" lang="ja-JP" altLang="ja-JP" sz="1200" kern="1200" dirty="0" smtClean="0">
                <a:solidFill>
                  <a:schemeClr val="tx1"/>
                </a:solidFill>
                <a:effectLst/>
                <a:latin typeface="+mn-lt"/>
                <a:ea typeface="+mn-ea"/>
                <a:cs typeface="+mn-cs"/>
              </a:rPr>
              <a:t>抗力係数および仮想質量係数は先ほど示した近似線から求めた値を使用しております。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33</a:t>
            </a:fld>
            <a:endParaRPr kumimoji="1" lang="ja-JP" altLang="en-US" dirty="0"/>
          </a:p>
        </p:txBody>
      </p:sp>
    </p:spTree>
    <p:extLst>
      <p:ext uri="{BB962C8B-B14F-4D97-AF65-F5344CB8AC3E}">
        <p14:creationId xmlns:p14="http://schemas.microsoft.com/office/powerpoint/2010/main" val="3757563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気泡速度に関するこれらの実験値に対して</a:t>
            </a:r>
            <a:r>
              <a:rPr kumimoji="1" lang="en-US" altLang="ja-JP" sz="1200" kern="1200" dirty="0" smtClean="0">
                <a:solidFill>
                  <a:schemeClr val="tx1"/>
                </a:solidFill>
                <a:effectLst/>
                <a:latin typeface="+mn-lt"/>
                <a:ea typeface="+mn-ea"/>
                <a:cs typeface="+mn-cs"/>
              </a:rPr>
              <a:t>1)</a:t>
            </a:r>
            <a:r>
              <a:rPr kumimoji="1" lang="en-US" altLang="ja-JP" sz="1200" kern="1200" dirty="0" err="1" smtClean="0">
                <a:solidFill>
                  <a:schemeClr val="tx1"/>
                </a:solidFill>
                <a:effectLst/>
                <a:latin typeface="+mn-lt"/>
                <a:ea typeface="+mn-ea"/>
                <a:cs typeface="+mn-cs"/>
              </a:rPr>
              <a:t>TopCAST</a:t>
            </a:r>
            <a:r>
              <a:rPr kumimoji="1" lang="ja-JP" altLang="ja-JP" sz="1200" kern="1200" dirty="0" smtClean="0">
                <a:solidFill>
                  <a:schemeClr val="tx1"/>
                </a:solidFill>
                <a:effectLst/>
                <a:latin typeface="+mn-lt"/>
                <a:ea typeface="+mn-ea"/>
                <a:cs typeface="+mn-cs"/>
              </a:rPr>
              <a:t>による解析値がこのようになっており、</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冨山らの式を用いた場合では大きなズレが生じています。</a:t>
            </a:r>
          </a:p>
          <a:p>
            <a:r>
              <a:rPr kumimoji="1" lang="ja-JP" altLang="ja-JP" sz="1200" kern="1200" dirty="0" smtClean="0">
                <a:solidFill>
                  <a:schemeClr val="tx1"/>
                </a:solidFill>
                <a:effectLst/>
                <a:latin typeface="+mn-lt"/>
                <a:ea typeface="+mn-ea"/>
                <a:cs typeface="+mn-cs"/>
              </a:rPr>
              <a:t>最後に本研究で示した式を用いると</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このようになり、速度および、キャビティ上部への到達時刻に関しても比較的良好であることがわかり、他の条件においても同様のことが確認できました。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34</a:t>
            </a:fld>
            <a:endParaRPr kumimoji="1" lang="ja-JP" altLang="en-US" dirty="0"/>
          </a:p>
        </p:txBody>
      </p:sp>
    </p:spTree>
    <p:extLst>
      <p:ext uri="{BB962C8B-B14F-4D97-AF65-F5344CB8AC3E}">
        <p14:creationId xmlns:p14="http://schemas.microsoft.com/office/powerpoint/2010/main" val="841374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ja-JP" sz="1200" kern="1200" dirty="0" smtClean="0">
                <a:solidFill>
                  <a:schemeClr val="tx1"/>
                </a:solidFill>
                <a:effectLst/>
                <a:latin typeface="+mn-lt"/>
                <a:ea typeface="+mn-ea"/>
                <a:cs typeface="+mn-cs"/>
              </a:rPr>
              <a:t>他の条件においても同様のことが確認できました。</a:t>
            </a:r>
          </a:p>
          <a:p>
            <a:pPr marL="0" indent="0">
              <a:buFont typeface="Wingdings" panose="05000000000000000000" pitchFamily="2" charset="2"/>
              <a:buNone/>
            </a:pPr>
            <a:endParaRPr kumimoji="1" lang="ja-JP" altLang="en-US" dirty="0"/>
          </a:p>
        </p:txBody>
      </p:sp>
      <p:sp>
        <p:nvSpPr>
          <p:cNvPr id="4" name="スライド番号プレースホルダー 3"/>
          <p:cNvSpPr>
            <a:spLocks noGrp="1"/>
          </p:cNvSpPr>
          <p:nvPr>
            <p:ph type="sldNum" sz="quarter" idx="10"/>
          </p:nvPr>
        </p:nvSpPr>
        <p:spPr/>
        <p:txBody>
          <a:bodyPr/>
          <a:lstStyle/>
          <a:p>
            <a:fld id="{572BC786-A6CE-4246-BA59-2907337AF98B}" type="slidenum">
              <a:rPr kumimoji="1" lang="ja-JP" altLang="en-US" smtClean="0"/>
              <a:t>35</a:t>
            </a:fld>
            <a:endParaRPr kumimoji="1" lang="ja-JP" altLang="en-US"/>
          </a:p>
        </p:txBody>
      </p:sp>
    </p:spTree>
    <p:extLst>
      <p:ext uri="{BB962C8B-B14F-4D97-AF65-F5344CB8AC3E}">
        <p14:creationId xmlns:p14="http://schemas.microsoft.com/office/powerpoint/2010/main" val="2858211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他の条件においても同様のことが確認できました。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36</a:t>
            </a:fld>
            <a:endParaRPr kumimoji="1" lang="ja-JP" altLang="en-US" dirty="0"/>
          </a:p>
        </p:txBody>
      </p:sp>
    </p:spTree>
    <p:extLst>
      <p:ext uri="{BB962C8B-B14F-4D97-AF65-F5344CB8AC3E}">
        <p14:creationId xmlns:p14="http://schemas.microsoft.com/office/powerpoint/2010/main" val="943400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これらをまとめますと、冨山らの抗力係数式では本研究で対象とする気泡の挙動を精度良く推定することは困難でしたが、本研究で示した式を用いることで良好な結果を得ることができました。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37</a:t>
            </a:fld>
            <a:endParaRPr kumimoji="1" lang="ja-JP" altLang="en-US" dirty="0"/>
          </a:p>
        </p:txBody>
      </p:sp>
    </p:spTree>
    <p:extLst>
      <p:ext uri="{BB962C8B-B14F-4D97-AF65-F5344CB8AC3E}">
        <p14:creationId xmlns:p14="http://schemas.microsoft.com/office/powerpoint/2010/main" val="2202522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鋳造における湯流れ欠陥予測精度向上のための知見を得ることを目的として湯流れに関する取り組みを行った結果、こちらに示す知見を得ることができました。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介在物追跡のための既存のマーカー機能では空気巻き込み欠陥推定は困難であることが分かりました。</a:t>
            </a:r>
          </a:p>
          <a:p>
            <a:r>
              <a:rPr kumimoji="1" lang="ja-JP" altLang="ja-JP" sz="1200" kern="1200" dirty="0" smtClean="0">
                <a:solidFill>
                  <a:schemeClr val="tx1"/>
                </a:solidFill>
                <a:effectLst/>
                <a:latin typeface="+mn-lt"/>
                <a:ea typeface="+mn-ea"/>
                <a:cs typeface="+mn-cs"/>
              </a:rPr>
              <a:t>流速と気泡速度は異なっており、気泡の移動を支配する要因は異なっていることが分かりました。</a:t>
            </a:r>
          </a:p>
          <a:p>
            <a:r>
              <a:rPr kumimoji="1" lang="ja-JP" altLang="ja-JP" sz="1200" kern="1200" dirty="0" smtClean="0">
                <a:solidFill>
                  <a:schemeClr val="tx1"/>
                </a:solidFill>
                <a:effectLst/>
                <a:latin typeface="+mn-lt"/>
                <a:ea typeface="+mn-ea"/>
                <a:cs typeface="+mn-cs"/>
              </a:rPr>
              <a:t>相対速度により指数関数的な増減をする抗力係数および仮想質量係数を用いることで高精度な推定が可能であることが分かりました。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これらの知見は鋳造ＣＡＥにおける欠陥予測精度向上のための有用な知見につながると考えられます。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38</a:t>
            </a:fld>
            <a:endParaRPr kumimoji="1" lang="ja-JP" altLang="en-US" dirty="0"/>
          </a:p>
        </p:txBody>
      </p:sp>
    </p:spTree>
    <p:extLst>
      <p:ext uri="{BB962C8B-B14F-4D97-AF65-F5344CB8AC3E}">
        <p14:creationId xmlns:p14="http://schemas.microsoft.com/office/powerpoint/2010/main" val="246293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こちらは本研究で使用した水モデルダイカスト装置の外観です。アクリルでできているためキャビティ内部を直接観察することが可能となっています。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4</a:t>
            </a:fld>
            <a:endParaRPr kumimoji="1" lang="ja-JP" altLang="en-US" dirty="0"/>
          </a:p>
        </p:txBody>
      </p:sp>
    </p:spTree>
    <p:extLst>
      <p:ext uri="{BB962C8B-B14F-4D97-AF65-F5344CB8AC3E}">
        <p14:creationId xmlns:p14="http://schemas.microsoft.com/office/powerpoint/2010/main" val="329725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また、この装置では図のように外部からキャビティ壁面を沿って流入口へチューブを設置しており、流れの途中に直接気泡を発生させるようにしてあります。</a:t>
            </a:r>
          </a:p>
          <a:p>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実験の条件としてプランジャーの速度を</a:t>
            </a:r>
            <a:r>
              <a:rPr kumimoji="1" lang="en-US" altLang="ja-JP" sz="1200" kern="1200" dirty="0" smtClean="0">
                <a:solidFill>
                  <a:schemeClr val="tx1"/>
                </a:solidFill>
                <a:effectLst/>
                <a:latin typeface="+mn-lt"/>
                <a:ea typeface="+mn-ea"/>
                <a:cs typeface="+mn-cs"/>
              </a:rPr>
              <a:t>0.1</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0.2</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0.3m/s</a:t>
            </a:r>
            <a:r>
              <a:rPr kumimoji="1" lang="ja-JP" altLang="ja-JP" sz="1200" kern="1200" dirty="0" smtClean="0">
                <a:solidFill>
                  <a:schemeClr val="tx1"/>
                </a:solidFill>
                <a:effectLst/>
                <a:latin typeface="+mn-lt"/>
                <a:ea typeface="+mn-ea"/>
                <a:cs typeface="+mn-cs"/>
              </a:rPr>
              <a:t>と変化させ、キャビティ正面からの様子を</a:t>
            </a:r>
            <a:r>
              <a:rPr kumimoji="1" lang="en-US" altLang="ja-JP" sz="1200" kern="1200" dirty="0" smtClean="0">
                <a:solidFill>
                  <a:schemeClr val="tx1"/>
                </a:solidFill>
                <a:effectLst/>
                <a:latin typeface="+mn-lt"/>
                <a:ea typeface="+mn-ea"/>
                <a:cs typeface="+mn-cs"/>
              </a:rPr>
              <a:t>60fps</a:t>
            </a:r>
            <a:r>
              <a:rPr kumimoji="1" lang="ja-JP" altLang="ja-JP" sz="1200" kern="1200" dirty="0" smtClean="0">
                <a:solidFill>
                  <a:schemeClr val="tx1"/>
                </a:solidFill>
                <a:effectLst/>
                <a:latin typeface="+mn-lt"/>
                <a:ea typeface="+mn-ea"/>
                <a:cs typeface="+mn-cs"/>
              </a:rPr>
              <a:t>のビデオカメラにて撮影を行いました。実験はどの条件も再現性をとるため</a:t>
            </a:r>
            <a:r>
              <a:rPr kumimoji="1" lang="en-US" altLang="ja-JP" sz="1200" kern="1200" dirty="0" smtClean="0">
                <a:solidFill>
                  <a:schemeClr val="tx1"/>
                </a:solidFill>
                <a:effectLst/>
                <a:latin typeface="+mn-lt"/>
                <a:ea typeface="+mn-ea"/>
                <a:cs typeface="+mn-cs"/>
              </a:rPr>
              <a:t>N3</a:t>
            </a:r>
            <a:r>
              <a:rPr kumimoji="1" lang="ja-JP" altLang="ja-JP" sz="1200" kern="1200" dirty="0" smtClean="0">
                <a:solidFill>
                  <a:schemeClr val="tx1"/>
                </a:solidFill>
                <a:effectLst/>
                <a:latin typeface="+mn-lt"/>
                <a:ea typeface="+mn-ea"/>
                <a:cs typeface="+mn-cs"/>
              </a:rPr>
              <a:t>回以上行っています。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5</a:t>
            </a:fld>
            <a:endParaRPr kumimoji="1" lang="ja-JP" altLang="en-US" dirty="0"/>
          </a:p>
        </p:txBody>
      </p:sp>
    </p:spTree>
    <p:extLst>
      <p:ext uri="{BB962C8B-B14F-4D97-AF65-F5344CB8AC3E}">
        <p14:creationId xmlns:p14="http://schemas.microsoft.com/office/powerpoint/2010/main" val="14168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dirty="0" smtClean="0">
                <a:solidFill>
                  <a:schemeClr val="tx1"/>
                </a:solidFill>
                <a:effectLst/>
                <a:latin typeface="+mn-lt"/>
                <a:ea typeface="+mn-ea"/>
                <a:cs typeface="+mn-cs"/>
              </a:rPr>
              <a:t>撮影映像から取得したコマ画像を時間経過とともに並べたものをこちらに示します。</a:t>
            </a:r>
          </a:p>
          <a:p>
            <a:r>
              <a:rPr kumimoji="1" lang="ja-JP" altLang="ja-JP" sz="1200" kern="1200" dirty="0" smtClean="0">
                <a:solidFill>
                  <a:schemeClr val="tx1"/>
                </a:solidFill>
                <a:effectLst/>
                <a:latin typeface="+mn-lt"/>
                <a:ea typeface="+mn-ea"/>
                <a:cs typeface="+mn-cs"/>
              </a:rPr>
              <a:t>時刻０のこの湯先の位置まで水を溜めた状態でプランジャーを前進させ、同時に注射器を使って手動で気泡を発生させます。流れに従い上昇していく気泡の動きを図のように追跡し、気泡の座標情報を取得するとともに流れ場の把握のため</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湯先の到達位置も同様に追跡しました。測定原点は気泡が発生するチューブの先端とし、測定は気泡の上昇方向のみを対象としています。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6</a:t>
            </a:fld>
            <a:endParaRPr kumimoji="1" lang="ja-JP" altLang="en-US" dirty="0"/>
          </a:p>
        </p:txBody>
      </p:sp>
    </p:spTree>
    <p:extLst>
      <p:ext uri="{BB962C8B-B14F-4D97-AF65-F5344CB8AC3E}">
        <p14:creationId xmlns:p14="http://schemas.microsoft.com/office/powerpoint/2010/main" val="1019280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こちらは、気泡速度の時間変化と湯先の平均速度を示したグラフで、横軸に時間、縦軸に速度としており、</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実線が気泡の速度、</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破線が湯先の平均速度を示しております。こちらはプランジャー速度</a:t>
            </a:r>
            <a:r>
              <a:rPr kumimoji="1" lang="en-US" altLang="ja-JP" sz="1200" kern="1200" dirty="0" smtClean="0">
                <a:solidFill>
                  <a:schemeClr val="tx1"/>
                </a:solidFill>
                <a:effectLst/>
                <a:latin typeface="+mn-lt"/>
                <a:ea typeface="+mn-ea"/>
                <a:cs typeface="+mn-cs"/>
              </a:rPr>
              <a:t>0.1m/s</a:t>
            </a:r>
            <a:r>
              <a:rPr kumimoji="1" lang="ja-JP" altLang="ja-JP" sz="1200" kern="1200" dirty="0" smtClean="0">
                <a:solidFill>
                  <a:schemeClr val="tx1"/>
                </a:solidFill>
                <a:effectLst/>
                <a:latin typeface="+mn-lt"/>
                <a:ea typeface="+mn-ea"/>
                <a:cs typeface="+mn-cs"/>
              </a:rPr>
              <a:t>の条件ですが、</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回の実験の傾向を見ると気泡は早くなったり遅くなったりする挙動がみられ，</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充填前半では気泡速度が流速よりも速い値を示すのに対し、</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充填後半において速度が低下する傾向を示しております。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i="0" dirty="0" smtClean="0">
                <a:solidFill>
                  <a:prstClr val="black"/>
                </a:solidFill>
                <a:latin typeface="ＭＳ Ｐゴシック"/>
              </a:rPr>
              <a:t>5)</a:t>
            </a:r>
            <a:r>
              <a:rPr kumimoji="1" lang="ja-JP" altLang="ja-JP" sz="1200" kern="1200" dirty="0" smtClean="0">
                <a:solidFill>
                  <a:schemeClr val="tx1"/>
                </a:solidFill>
                <a:effectLst/>
                <a:latin typeface="+mn-lt"/>
                <a:ea typeface="+mn-ea"/>
                <a:cs typeface="+mn-cs"/>
              </a:rPr>
              <a:t>また、他の条件においても</a:t>
            </a:r>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7</a:t>
            </a:fld>
            <a:endParaRPr kumimoji="1" lang="ja-JP" altLang="en-US" dirty="0"/>
          </a:p>
        </p:txBody>
      </p:sp>
    </p:spTree>
    <p:extLst>
      <p:ext uri="{BB962C8B-B14F-4D97-AF65-F5344CB8AC3E}">
        <p14:creationId xmlns:p14="http://schemas.microsoft.com/office/powerpoint/2010/main" val="147668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また、他の条件においても</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同様の傾向を示し、</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これらはオーバーフローの影響で流れ方向が変化することや浮力の作用に変化があったためではないかと考えられます。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8</a:t>
            </a:fld>
            <a:endParaRPr kumimoji="1" lang="ja-JP" altLang="en-US" dirty="0"/>
          </a:p>
        </p:txBody>
      </p:sp>
    </p:spTree>
    <p:extLst>
      <p:ext uri="{BB962C8B-B14F-4D97-AF65-F5344CB8AC3E}">
        <p14:creationId xmlns:p14="http://schemas.microsoft.com/office/powerpoint/2010/main" val="202121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こちらはプランジャー速度に対する気泡の平均速度と湯先速度をまとめて比較したものです。</a:t>
            </a:r>
          </a:p>
          <a:p>
            <a:r>
              <a:rPr kumimoji="1" lang="ja-JP" altLang="en-US" dirty="0" smtClean="0"/>
              <a:t>どの条件においても</a:t>
            </a:r>
            <a:r>
              <a:rPr kumimoji="1" lang="en-US" altLang="ja-JP" dirty="0" smtClean="0"/>
              <a:t>1)</a:t>
            </a:r>
            <a:r>
              <a:rPr kumimoji="1" lang="ja-JP" altLang="en-US" dirty="0" smtClean="0"/>
              <a:t>気泡の速度は流速に近くはあるものの</a:t>
            </a:r>
            <a:r>
              <a:rPr kumimoji="1" lang="en-US" altLang="ja-JP" dirty="0" smtClean="0"/>
              <a:t>2)</a:t>
            </a:r>
            <a:r>
              <a:rPr kumimoji="1" lang="ja-JP" altLang="en-US" dirty="0" smtClean="0"/>
              <a:t>同じ速度ではないことから、他の要因が複雑に関係していると考えるべきです。</a:t>
            </a:r>
          </a:p>
          <a:p>
            <a:r>
              <a:rPr kumimoji="1" lang="ja-JP" altLang="en-US" dirty="0" smtClean="0"/>
              <a:t>これらの結果をふまえて次は、鋳造</a:t>
            </a:r>
            <a:r>
              <a:rPr kumimoji="1" lang="en-US" altLang="ja-JP" dirty="0" smtClean="0"/>
              <a:t>CAE</a:t>
            </a:r>
            <a:r>
              <a:rPr kumimoji="1" lang="ja-JP" altLang="en-US" dirty="0" smtClean="0"/>
              <a:t>のマーカー機能を用いて気泡の追跡を試みます。</a:t>
            </a:r>
          </a:p>
        </p:txBody>
      </p:sp>
      <p:sp>
        <p:nvSpPr>
          <p:cNvPr id="4" name="スライド番号プレースホルダー 3"/>
          <p:cNvSpPr>
            <a:spLocks noGrp="1"/>
          </p:cNvSpPr>
          <p:nvPr>
            <p:ph type="sldNum" sz="quarter" idx="10"/>
          </p:nvPr>
        </p:nvSpPr>
        <p:spPr/>
        <p:txBody>
          <a:bodyPr/>
          <a:lstStyle/>
          <a:p>
            <a:fld id="{5361910F-841C-4243-B378-AA0FB0FEF551}" type="slidenum">
              <a:rPr kumimoji="1" lang="ja-JP" altLang="en-US" smtClean="0"/>
              <a:t>9</a:t>
            </a:fld>
            <a:endParaRPr kumimoji="1" lang="ja-JP" altLang="en-US" dirty="0"/>
          </a:p>
        </p:txBody>
      </p:sp>
    </p:spTree>
    <p:extLst>
      <p:ext uri="{BB962C8B-B14F-4D97-AF65-F5344CB8AC3E}">
        <p14:creationId xmlns:p14="http://schemas.microsoft.com/office/powerpoint/2010/main" val="3561696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gradFill rotWithShape="1">
          <a:gsLst>
            <a:gs pos="0">
              <a:schemeClr val="bg1">
                <a:tint val="93000"/>
                <a:satMod val="150000"/>
                <a:shade val="98000"/>
                <a:lumMod val="102000"/>
              </a:schemeClr>
            </a:gs>
            <a:gs pos="75000">
              <a:schemeClr val="bg1">
                <a:tint val="98000"/>
                <a:satMod val="130000"/>
                <a:shade val="90000"/>
                <a:lumMod val="0"/>
                <a:lumOff val="100000"/>
              </a:schemeClr>
            </a:gs>
            <a:gs pos="100000">
              <a:schemeClr val="bg1">
                <a:shade val="63000"/>
                <a:satMod val="120000"/>
                <a:alpha val="0"/>
              </a:schemeClr>
            </a:gs>
          </a:gsLst>
          <a:lin ang="5400000" scaled="0"/>
        </a:gradFill>
        <a:effectLst/>
      </p:bgPr>
    </p:bg>
    <p:spTree>
      <p:nvGrpSpPr>
        <p:cNvPr id="1" name=""/>
        <p:cNvGrpSpPr/>
        <p:nvPr/>
      </p:nvGrpSpPr>
      <p:grpSpPr>
        <a:xfrm>
          <a:off x="0" y="0"/>
          <a:ext cx="0" cy="0"/>
          <a:chOff x="0" y="0"/>
          <a:chExt cx="0" cy="0"/>
        </a:xfrm>
      </p:grpSpPr>
      <p:pic>
        <p:nvPicPr>
          <p:cNvPr id="8" name="図 7"/>
          <p:cNvPicPr>
            <a:picLocks noChangeAspect="1"/>
          </p:cNvPicPr>
          <p:nvPr userDrawn="1"/>
        </p:nvPicPr>
        <p:blipFill rotWithShape="1">
          <a:blip r:embed="rId2" cstate="print">
            <a:extLst>
              <a:ext uri="{28A0092B-C50C-407E-A947-70E740481C1C}">
                <a14:useLocalDpi xmlns:a14="http://schemas.microsoft.com/office/drawing/2010/main" val="0"/>
              </a:ext>
            </a:extLst>
          </a:blip>
          <a:srcRect b="4460"/>
          <a:stretch/>
        </p:blipFill>
        <p:spPr>
          <a:xfrm>
            <a:off x="8299363" y="49962"/>
            <a:ext cx="819226" cy="772601"/>
          </a:xfrm>
          <a:prstGeom prst="rect">
            <a:avLst/>
          </a:prstGeom>
        </p:spPr>
      </p:pic>
      <p:sp>
        <p:nvSpPr>
          <p:cNvPr id="7" name="正方形/長方形 6"/>
          <p:cNvSpPr/>
          <p:nvPr userDrawn="1"/>
        </p:nvSpPr>
        <p:spPr>
          <a:xfrm>
            <a:off x="508054" y="3374291"/>
            <a:ext cx="8127892" cy="697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1143000" y="1721663"/>
            <a:ext cx="6858000" cy="1578750"/>
          </a:xfrm>
        </p:spPr>
        <p:txBody>
          <a:bodyPr anchor="b">
            <a:normAutofit/>
          </a:bodyPr>
          <a:lstStyle>
            <a:lvl1pPr algn="ctr">
              <a:defRPr sz="4400" b="0"/>
            </a:lvl1pPr>
          </a:lstStyle>
          <a:p>
            <a:r>
              <a:rPr kumimoji="1" lang="ja-JP" altLang="en-US" dirty="0"/>
              <a:t>マスター タイトルの書式設定</a:t>
            </a:r>
          </a:p>
        </p:txBody>
      </p:sp>
      <p:sp>
        <p:nvSpPr>
          <p:cNvPr id="3" name="サブタイトル 2"/>
          <p:cNvSpPr>
            <a:spLocks noGrp="1"/>
          </p:cNvSpPr>
          <p:nvPr>
            <p:ph type="subTitle" idx="1"/>
          </p:nvPr>
        </p:nvSpPr>
        <p:spPr>
          <a:xfrm>
            <a:off x="1143000" y="350678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28575" y="6451601"/>
            <a:ext cx="2057400" cy="365125"/>
          </a:xfrm>
        </p:spPr>
        <p:txBody>
          <a:bodyPr/>
          <a:lstStyle/>
          <a:p>
            <a:fld id="{6AB8AA16-B5F9-48D8-8369-9816D9897613}" type="datetime1">
              <a:rPr kumimoji="1" lang="ja-JP" altLang="en-US" smtClean="0"/>
              <a:t>2021/5/17</a:t>
            </a:fld>
            <a:endParaRPr kumimoji="1" lang="ja-JP" altLang="en-US" dirty="0"/>
          </a:p>
        </p:txBody>
      </p:sp>
      <p:sp>
        <p:nvSpPr>
          <p:cNvPr id="5" name="フッター プレースホルダー 4"/>
          <p:cNvSpPr>
            <a:spLocks noGrp="1"/>
          </p:cNvSpPr>
          <p:nvPr>
            <p:ph type="ftr" sz="quarter" idx="11"/>
          </p:nvPr>
        </p:nvSpPr>
        <p:spPr>
          <a:xfrm>
            <a:off x="3028950" y="6470651"/>
            <a:ext cx="3086100" cy="365125"/>
          </a:xfrm>
        </p:spPr>
        <p:txBody>
          <a:bodyPr/>
          <a:lstStyle/>
          <a:p>
            <a:endParaRPr kumimoji="1" lang="ja-JP" altLang="en-US" dirty="0"/>
          </a:p>
        </p:txBody>
      </p:sp>
      <p:sp>
        <p:nvSpPr>
          <p:cNvPr id="6" name="スライド番号プレースホルダー 5"/>
          <p:cNvSpPr>
            <a:spLocks noGrp="1"/>
          </p:cNvSpPr>
          <p:nvPr>
            <p:ph type="sldNum" sz="quarter" idx="12"/>
          </p:nvPr>
        </p:nvSpPr>
        <p:spPr>
          <a:xfrm>
            <a:off x="7019925" y="6461126"/>
            <a:ext cx="2057400" cy="365125"/>
          </a:xfrm>
        </p:spPr>
        <p:txBody>
          <a:bodyPr/>
          <a:lstStyle/>
          <a:p>
            <a:fld id="{9C72B23A-10F1-47FC-A676-2A362A2F5DC8}" type="slidenum">
              <a:rPr kumimoji="1" lang="ja-JP" altLang="en-US" smtClean="0"/>
              <a:t>‹#›</a:t>
            </a:fld>
            <a:endParaRPr kumimoji="1" lang="ja-JP" altLang="en-US" dirty="0"/>
          </a:p>
        </p:txBody>
      </p:sp>
      <p:pic>
        <p:nvPicPr>
          <p:cNvPr id="10" name="Picture 7" descr="Droplets-SD-Title-R1d.png">
            <a:extLst>
              <a:ext uri="{FF2B5EF4-FFF2-40B4-BE49-F238E27FC236}">
                <a16:creationId xmlns:a16="http://schemas.microsoft.com/office/drawing/2014/main" id="{6FA76224-CBFB-45EA-A72F-8C25BE78C9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0433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gradFill rotWithShape="1">
          <a:gsLst>
            <a:gs pos="0">
              <a:schemeClr val="bg1">
                <a:tint val="93000"/>
                <a:satMod val="150000"/>
                <a:shade val="98000"/>
                <a:lumMod val="102000"/>
              </a:schemeClr>
            </a:gs>
            <a:gs pos="75000">
              <a:schemeClr val="bg1">
                <a:tint val="98000"/>
                <a:satMod val="130000"/>
                <a:shade val="90000"/>
                <a:lumMod val="0"/>
                <a:lumOff val="100000"/>
              </a:schemeClr>
            </a:gs>
            <a:gs pos="100000">
              <a:schemeClr val="bg1">
                <a:shade val="63000"/>
                <a:satMod val="120000"/>
                <a:alpha val="0"/>
                <a:lumMod val="17000"/>
                <a:lumOff val="83000"/>
              </a:schemeClr>
            </a:gs>
          </a:gsLst>
          <a:lin ang="5400000" scaled="0"/>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628650" y="1025558"/>
            <a:ext cx="7886700" cy="5279992"/>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日付プレースホルダー 3"/>
          <p:cNvSpPr>
            <a:spLocks noGrp="1"/>
          </p:cNvSpPr>
          <p:nvPr>
            <p:ph type="dt" sz="half" idx="10"/>
          </p:nvPr>
        </p:nvSpPr>
        <p:spPr>
          <a:xfrm>
            <a:off x="28575" y="6461126"/>
            <a:ext cx="2057400" cy="365125"/>
          </a:xfrm>
        </p:spPr>
        <p:txBody>
          <a:bodyPr/>
          <a:lstStyle/>
          <a:p>
            <a:fld id="{636350E0-E90D-4BEF-86B6-5F2CCC3306CE}" type="datetime1">
              <a:rPr kumimoji="1" lang="ja-JP" altLang="en-US" smtClean="0"/>
              <a:t>2021/5/17</a:t>
            </a:fld>
            <a:endParaRPr kumimoji="1" lang="ja-JP" altLang="en-US" dirty="0"/>
          </a:p>
        </p:txBody>
      </p:sp>
      <p:sp>
        <p:nvSpPr>
          <p:cNvPr id="5" name="フッター プレースホルダー 4"/>
          <p:cNvSpPr>
            <a:spLocks noGrp="1"/>
          </p:cNvSpPr>
          <p:nvPr>
            <p:ph type="ftr" sz="quarter" idx="11"/>
          </p:nvPr>
        </p:nvSpPr>
        <p:spPr>
          <a:xfrm>
            <a:off x="3028950" y="6461126"/>
            <a:ext cx="3086100" cy="365125"/>
          </a:xfrm>
        </p:spPr>
        <p:txBody>
          <a:bodyPr/>
          <a:lstStyle/>
          <a:p>
            <a:endParaRPr kumimoji="1" lang="ja-JP" altLang="en-US" dirty="0"/>
          </a:p>
        </p:txBody>
      </p:sp>
      <p:sp>
        <p:nvSpPr>
          <p:cNvPr id="6" name="スライド番号プレースホルダー 5"/>
          <p:cNvSpPr>
            <a:spLocks noGrp="1"/>
          </p:cNvSpPr>
          <p:nvPr>
            <p:ph type="sldNum" sz="quarter" idx="12"/>
          </p:nvPr>
        </p:nvSpPr>
        <p:spPr>
          <a:xfrm>
            <a:off x="7058025" y="6461126"/>
            <a:ext cx="2057400" cy="365125"/>
          </a:xfrm>
        </p:spPr>
        <p:txBody>
          <a:bodyPr/>
          <a:lstStyle/>
          <a:p>
            <a:fld id="{9C72B23A-10F1-47FC-A676-2A362A2F5DC8}" type="slidenum">
              <a:rPr kumimoji="1" lang="ja-JP" altLang="en-US" smtClean="0"/>
              <a:t>‹#›</a:t>
            </a:fld>
            <a:endParaRPr kumimoji="1" lang="ja-JP" altLang="en-US" dirty="0"/>
          </a:p>
        </p:txBody>
      </p:sp>
    </p:spTree>
    <p:extLst>
      <p:ext uri="{BB962C8B-B14F-4D97-AF65-F5344CB8AC3E}">
        <p14:creationId xmlns:p14="http://schemas.microsoft.com/office/powerpoint/2010/main" val="268618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a:lvl1pPr>
          </a:lstStyle>
          <a:p>
            <a:r>
              <a:rPr kumimoji="1" lang="ja-JP" altLang="en-US" dirty="0"/>
              <a:t>マスター タイトルの書式設定</a:t>
            </a:r>
          </a:p>
        </p:txBody>
      </p:sp>
      <p:sp>
        <p:nvSpPr>
          <p:cNvPr id="3" name="コンテンツ プレースホルダー 2"/>
          <p:cNvSpPr>
            <a:spLocks noGrp="1"/>
          </p:cNvSpPr>
          <p:nvPr>
            <p:ph sz="half" idx="1"/>
          </p:nvPr>
        </p:nvSpPr>
        <p:spPr>
          <a:xfrm>
            <a:off x="628650" y="1057275"/>
            <a:ext cx="3886200" cy="5119688"/>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3"/>
          <p:cNvSpPr>
            <a:spLocks noGrp="1"/>
          </p:cNvSpPr>
          <p:nvPr>
            <p:ph sz="half" idx="2"/>
          </p:nvPr>
        </p:nvSpPr>
        <p:spPr>
          <a:xfrm>
            <a:off x="4629150" y="1057275"/>
            <a:ext cx="3886200" cy="5119688"/>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ー 4"/>
          <p:cNvSpPr>
            <a:spLocks noGrp="1"/>
          </p:cNvSpPr>
          <p:nvPr>
            <p:ph type="dt" sz="half" idx="10"/>
          </p:nvPr>
        </p:nvSpPr>
        <p:spPr>
          <a:xfrm>
            <a:off x="19050" y="6461126"/>
            <a:ext cx="2057400" cy="365125"/>
          </a:xfrm>
        </p:spPr>
        <p:txBody>
          <a:bodyPr/>
          <a:lstStyle/>
          <a:p>
            <a:fld id="{59F2272A-AD6E-462C-BA38-9E68F0830829}" type="datetime1">
              <a:rPr kumimoji="1" lang="ja-JP" altLang="en-US" smtClean="0"/>
              <a:t>2021/5/17</a:t>
            </a:fld>
            <a:endParaRPr kumimoji="1" lang="ja-JP" altLang="en-US" dirty="0"/>
          </a:p>
        </p:txBody>
      </p:sp>
      <p:sp>
        <p:nvSpPr>
          <p:cNvPr id="6" name="フッター プレースホルダー 5"/>
          <p:cNvSpPr>
            <a:spLocks noGrp="1"/>
          </p:cNvSpPr>
          <p:nvPr>
            <p:ph type="ftr" sz="quarter" idx="11"/>
          </p:nvPr>
        </p:nvSpPr>
        <p:spPr>
          <a:xfrm>
            <a:off x="3028950" y="6461126"/>
            <a:ext cx="3086100" cy="365125"/>
          </a:xfrm>
        </p:spPr>
        <p:txBody>
          <a:bodyPr/>
          <a:lstStyle/>
          <a:p>
            <a:endParaRPr kumimoji="1" lang="ja-JP" altLang="en-US" dirty="0"/>
          </a:p>
        </p:txBody>
      </p:sp>
      <p:sp>
        <p:nvSpPr>
          <p:cNvPr id="7" name="スライド番号プレースホルダー 6"/>
          <p:cNvSpPr>
            <a:spLocks noGrp="1"/>
          </p:cNvSpPr>
          <p:nvPr>
            <p:ph type="sldNum" sz="quarter" idx="12"/>
          </p:nvPr>
        </p:nvSpPr>
        <p:spPr>
          <a:xfrm>
            <a:off x="7058025" y="6461126"/>
            <a:ext cx="2057400" cy="365125"/>
          </a:xfrm>
        </p:spPr>
        <p:txBody>
          <a:bodyPr/>
          <a:lstStyle/>
          <a:p>
            <a:fld id="{9C72B23A-10F1-47FC-A676-2A362A2F5DC8}" type="slidenum">
              <a:rPr kumimoji="1" lang="ja-JP" altLang="en-US" smtClean="0"/>
              <a:t>‹#›</a:t>
            </a:fld>
            <a:endParaRPr kumimoji="1" lang="ja-JP" altLang="en-US" dirty="0"/>
          </a:p>
        </p:txBody>
      </p:sp>
    </p:spTree>
    <p:extLst>
      <p:ext uri="{BB962C8B-B14F-4D97-AF65-F5344CB8AC3E}">
        <p14:creationId xmlns:p14="http://schemas.microsoft.com/office/powerpoint/2010/main" val="189057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28575" y="6451601"/>
            <a:ext cx="2057400" cy="365125"/>
          </a:xfrm>
        </p:spPr>
        <p:txBody>
          <a:bodyPr/>
          <a:lstStyle/>
          <a:p>
            <a:fld id="{90E1D040-B167-4028-9E1B-64734DF1F4AC}" type="datetime1">
              <a:rPr kumimoji="1" lang="ja-JP" altLang="en-US" smtClean="0"/>
              <a:t>2021/5/17</a:t>
            </a:fld>
            <a:endParaRPr kumimoji="1" lang="ja-JP" altLang="en-US" dirty="0"/>
          </a:p>
        </p:txBody>
      </p:sp>
      <p:sp>
        <p:nvSpPr>
          <p:cNvPr id="4" name="フッター プレースホルダー 3"/>
          <p:cNvSpPr>
            <a:spLocks noGrp="1"/>
          </p:cNvSpPr>
          <p:nvPr>
            <p:ph type="ftr" sz="quarter" idx="11"/>
          </p:nvPr>
        </p:nvSpPr>
        <p:spPr>
          <a:xfrm>
            <a:off x="3028950" y="6451601"/>
            <a:ext cx="3086100" cy="365125"/>
          </a:xfrm>
        </p:spPr>
        <p:txBody>
          <a:bodyPr/>
          <a:lstStyle/>
          <a:p>
            <a:endParaRPr kumimoji="1" lang="ja-JP" altLang="en-US" dirty="0"/>
          </a:p>
        </p:txBody>
      </p:sp>
      <p:sp>
        <p:nvSpPr>
          <p:cNvPr id="5" name="スライド番号プレースホルダー 4"/>
          <p:cNvSpPr>
            <a:spLocks noGrp="1"/>
          </p:cNvSpPr>
          <p:nvPr>
            <p:ph type="sldNum" sz="quarter" idx="12"/>
          </p:nvPr>
        </p:nvSpPr>
        <p:spPr>
          <a:xfrm>
            <a:off x="7048500" y="6451601"/>
            <a:ext cx="2057400" cy="365125"/>
          </a:xfrm>
        </p:spPr>
        <p:txBody>
          <a:bodyPr/>
          <a:lstStyle/>
          <a:p>
            <a:fld id="{9C72B23A-10F1-47FC-A676-2A362A2F5DC8}" type="slidenum">
              <a:rPr kumimoji="1" lang="ja-JP" altLang="en-US" smtClean="0"/>
              <a:t>‹#›</a:t>
            </a:fld>
            <a:endParaRPr kumimoji="1" lang="ja-JP" altLang="en-US" dirty="0"/>
          </a:p>
        </p:txBody>
      </p:sp>
    </p:spTree>
    <p:extLst>
      <p:ext uri="{BB962C8B-B14F-4D97-AF65-F5344CB8AC3E}">
        <p14:creationId xmlns:p14="http://schemas.microsoft.com/office/powerpoint/2010/main" val="131352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28575" y="6461126"/>
            <a:ext cx="2057400" cy="365125"/>
          </a:xfrm>
        </p:spPr>
        <p:txBody>
          <a:bodyPr/>
          <a:lstStyle/>
          <a:p>
            <a:fld id="{FA2CF92F-A813-4CC4-BC70-A72D1F037483}" type="datetime1">
              <a:rPr kumimoji="1" lang="ja-JP" altLang="en-US" smtClean="0"/>
              <a:t>2021/5/17</a:t>
            </a:fld>
            <a:endParaRPr kumimoji="1" lang="ja-JP" altLang="en-US" dirty="0"/>
          </a:p>
        </p:txBody>
      </p:sp>
      <p:sp>
        <p:nvSpPr>
          <p:cNvPr id="3" name="フッター プレースホルダー 2"/>
          <p:cNvSpPr>
            <a:spLocks noGrp="1"/>
          </p:cNvSpPr>
          <p:nvPr>
            <p:ph type="ftr" sz="quarter" idx="11"/>
          </p:nvPr>
        </p:nvSpPr>
        <p:spPr>
          <a:xfrm>
            <a:off x="3028950" y="6461126"/>
            <a:ext cx="3086100" cy="365125"/>
          </a:xfrm>
        </p:spPr>
        <p:txBody>
          <a:bodyPr/>
          <a:lstStyle/>
          <a:p>
            <a:endParaRPr kumimoji="1" lang="ja-JP" altLang="en-US" dirty="0"/>
          </a:p>
        </p:txBody>
      </p:sp>
      <p:sp>
        <p:nvSpPr>
          <p:cNvPr id="4" name="スライド番号プレースホルダー 3"/>
          <p:cNvSpPr>
            <a:spLocks noGrp="1"/>
          </p:cNvSpPr>
          <p:nvPr>
            <p:ph type="sldNum" sz="quarter" idx="12"/>
          </p:nvPr>
        </p:nvSpPr>
        <p:spPr>
          <a:xfrm>
            <a:off x="7048500" y="6461126"/>
            <a:ext cx="2057400" cy="365125"/>
          </a:xfrm>
        </p:spPr>
        <p:txBody>
          <a:bodyPr/>
          <a:lstStyle/>
          <a:p>
            <a:fld id="{9C72B23A-10F1-47FC-A676-2A362A2F5DC8}" type="slidenum">
              <a:rPr kumimoji="1" lang="ja-JP" altLang="en-US" smtClean="0"/>
              <a:t>‹#›</a:t>
            </a:fld>
            <a:endParaRPr kumimoji="1" lang="ja-JP" altLang="en-US" dirty="0"/>
          </a:p>
        </p:txBody>
      </p:sp>
    </p:spTree>
    <p:extLst>
      <p:ext uri="{BB962C8B-B14F-4D97-AF65-F5344CB8AC3E}">
        <p14:creationId xmlns:p14="http://schemas.microsoft.com/office/powerpoint/2010/main" val="31274252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75000">
              <a:schemeClr val="bg1">
                <a:tint val="98000"/>
                <a:satMod val="130000"/>
                <a:shade val="90000"/>
                <a:lumMod val="0"/>
                <a:lumOff val="100000"/>
              </a:schemeClr>
            </a:gs>
            <a:gs pos="100000">
              <a:schemeClr val="bg1">
                <a:shade val="63000"/>
                <a:satMod val="120000"/>
                <a:alpha val="0"/>
              </a:schemeClr>
            </a:gs>
          </a:gsLst>
          <a:lin ang="5400000" scaled="0"/>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14350" y="228600"/>
            <a:ext cx="7886700" cy="658431"/>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28650" y="1492283"/>
            <a:ext cx="7886700" cy="468468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日付プレースホルダー 3"/>
          <p:cNvSpPr>
            <a:spLocks noGrp="1"/>
          </p:cNvSpPr>
          <p:nvPr>
            <p:ph type="dt" sz="half" idx="2"/>
          </p:nvPr>
        </p:nvSpPr>
        <p:spPr>
          <a:xfrm>
            <a:off x="28575" y="6461126"/>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464B6-CC42-4790-A98C-9C763E917B3D}" type="datetime1">
              <a:rPr kumimoji="1" lang="ja-JP" altLang="en-US" smtClean="0"/>
              <a:t>2021/5/17</a:t>
            </a:fld>
            <a:endParaRPr kumimoji="1" lang="ja-JP" altLang="en-US" dirty="0"/>
          </a:p>
        </p:txBody>
      </p:sp>
      <p:sp>
        <p:nvSpPr>
          <p:cNvPr id="5" name="フッター プレースホルダー 4"/>
          <p:cNvSpPr>
            <a:spLocks noGrp="1"/>
          </p:cNvSpPr>
          <p:nvPr>
            <p:ph type="ftr" sz="quarter" idx="3"/>
          </p:nvPr>
        </p:nvSpPr>
        <p:spPr>
          <a:xfrm>
            <a:off x="3028950" y="646112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7048500" y="646112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2B23A-10F1-47FC-A676-2A362A2F5DC8}" type="slidenum">
              <a:rPr kumimoji="1" lang="ja-JP" altLang="en-US" smtClean="0"/>
              <a:t>‹#›</a:t>
            </a:fld>
            <a:endParaRPr kumimoji="1" lang="ja-JP" altLang="en-US" dirty="0"/>
          </a:p>
        </p:txBody>
      </p:sp>
      <p:sp>
        <p:nvSpPr>
          <p:cNvPr id="7" name="正方形/長方形 6"/>
          <p:cNvSpPr/>
          <p:nvPr userDrawn="1"/>
        </p:nvSpPr>
        <p:spPr>
          <a:xfrm>
            <a:off x="508054" y="900839"/>
            <a:ext cx="8127892" cy="697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7F4064F4-3205-4E8F-884C-E28D42F17A70}"/>
              </a:ext>
            </a:extLst>
          </p:cNvPr>
          <p:cNvPicPr>
            <a:picLocks noChangeAspect="1"/>
          </p:cNvPicPr>
          <p:nvPr userDrawn="1"/>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4460"/>
          <a:stretch/>
        </p:blipFill>
        <p:spPr>
          <a:xfrm>
            <a:off x="8299363" y="49962"/>
            <a:ext cx="819226" cy="772601"/>
          </a:xfrm>
          <a:prstGeom prst="rect">
            <a:avLst/>
          </a:prstGeom>
        </p:spPr>
      </p:pic>
    </p:spTree>
    <p:extLst>
      <p:ext uri="{BB962C8B-B14F-4D97-AF65-F5344CB8AC3E}">
        <p14:creationId xmlns:p14="http://schemas.microsoft.com/office/powerpoint/2010/main" val="3835762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dt="0"/>
  <p:txStyles>
    <p:titleStyle>
      <a:lvl1pPr algn="l" defTabSz="914400" rtl="0" eaLnBrk="1" latinLnBrk="0" hangingPunct="1">
        <a:lnSpc>
          <a:spcPct val="90000"/>
        </a:lnSpc>
        <a:spcBef>
          <a:spcPct val="0"/>
        </a:spcBef>
        <a:buNone/>
        <a:defRPr kumimoji="1"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u"/>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11" Type="http://schemas.openxmlformats.org/officeDocument/2006/relationships/image" Target="../media/image26.png"/><Relationship Id="rId10" Type="http://schemas.openxmlformats.org/officeDocument/2006/relationships/image" Target="../media/image25.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8.ti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9.emf"/><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6.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35.emf"/><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8.png"/><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9.emf"/><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7.emf"/></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0.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2.wmf"/><Relationship Id="rId4" Type="http://schemas.openxmlformats.org/officeDocument/2006/relationships/image" Target="../media/image49.wmf"/><Relationship Id="rId9"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0.emf"/><Relationship Id="rId7"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5093" y="1721663"/>
            <a:ext cx="8233814" cy="1578750"/>
          </a:xfrm>
        </p:spPr>
        <p:txBody>
          <a:bodyPr>
            <a:noAutofit/>
          </a:bodyPr>
          <a:lstStyle/>
          <a:p>
            <a:r>
              <a:rPr lang="ja-JP" altLang="en-US" sz="4000" dirty="0">
                <a:latin typeface="+mn-ea"/>
                <a:ea typeface="+mn-ea"/>
                <a:cs typeface="Times New Roman" panose="02020603050405020304" pitchFamily="18" charset="0"/>
              </a:rPr>
              <a:t>水モデルを用いたダイカスト湯流れに</a:t>
            </a:r>
            <a:r>
              <a:rPr lang="en-US" altLang="ja-JP" sz="4000" dirty="0">
                <a:latin typeface="+mn-ea"/>
                <a:ea typeface="+mn-ea"/>
                <a:cs typeface="Times New Roman" panose="02020603050405020304" pitchFamily="18" charset="0"/>
              </a:rPr>
              <a:t/>
            </a:r>
            <a:br>
              <a:rPr lang="en-US" altLang="ja-JP" sz="4000" dirty="0">
                <a:latin typeface="+mn-ea"/>
                <a:ea typeface="+mn-ea"/>
                <a:cs typeface="Times New Roman" panose="02020603050405020304" pitchFamily="18" charset="0"/>
              </a:rPr>
            </a:br>
            <a:r>
              <a:rPr lang="ja-JP" altLang="en-US" sz="4000" dirty="0">
                <a:latin typeface="+mn-ea"/>
                <a:ea typeface="+mn-ea"/>
                <a:cs typeface="Times New Roman" panose="02020603050405020304" pitchFamily="18" charset="0"/>
              </a:rPr>
              <a:t>おける空気巻き込み欠陥</a:t>
            </a:r>
            <a:endParaRPr kumimoji="1" lang="ja-JP" altLang="en-US" sz="4000" b="0" dirty="0">
              <a:latin typeface="+mn-ea"/>
              <a:ea typeface="+mn-ea"/>
            </a:endParaRPr>
          </a:p>
        </p:txBody>
      </p:sp>
      <p:sp>
        <p:nvSpPr>
          <p:cNvPr id="3" name="サブタイトル 2"/>
          <p:cNvSpPr>
            <a:spLocks noGrp="1"/>
          </p:cNvSpPr>
          <p:nvPr>
            <p:ph type="subTitle" idx="1"/>
          </p:nvPr>
        </p:nvSpPr>
        <p:spPr/>
        <p:txBody>
          <a:bodyPr>
            <a:normAutofit lnSpcReduction="10000"/>
          </a:bodyPr>
          <a:lstStyle/>
          <a:p>
            <a:r>
              <a:rPr lang="ja-JP" altLang="en-US" dirty="0"/>
              <a:t>大同大学大学院　丹羽 大樹</a:t>
            </a:r>
            <a:endParaRPr lang="en-US" altLang="ja-JP" dirty="0"/>
          </a:p>
          <a:p>
            <a:pPr indent="2327275"/>
            <a:r>
              <a:rPr lang="ja-JP" altLang="en-US" dirty="0"/>
              <a:t>新井田 篤</a:t>
            </a:r>
            <a:endParaRPr lang="en-US" altLang="ja-JP" dirty="0"/>
          </a:p>
          <a:p>
            <a:pPr indent="2327275"/>
            <a:r>
              <a:rPr lang="ja-JP" altLang="en-US" dirty="0"/>
              <a:t>尾崎 太一</a:t>
            </a:r>
            <a:endParaRPr lang="en-US" altLang="ja-JP" dirty="0"/>
          </a:p>
          <a:p>
            <a:r>
              <a:rPr lang="ja-JP" altLang="en-US" dirty="0"/>
              <a:t>大同大学　前田 安郭</a:t>
            </a:r>
            <a:endParaRPr lang="en-US" altLang="ja-JP" dirty="0"/>
          </a:p>
          <a:p>
            <a:pPr indent="2327275"/>
            <a:endParaRPr kumimoji="1" lang="ja-JP" altLang="en-US" dirty="0"/>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1</a:t>
            </a:fld>
            <a:endParaRPr kumimoji="1" lang="ja-JP" altLang="en-US" dirty="0"/>
          </a:p>
        </p:txBody>
      </p:sp>
    </p:spTree>
    <p:extLst>
      <p:ext uri="{BB962C8B-B14F-4D97-AF65-F5344CB8AC3E}">
        <p14:creationId xmlns:p14="http://schemas.microsoft.com/office/powerpoint/2010/main" val="2780701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lnSpc>
                <a:spcPct val="100000"/>
              </a:lnSpc>
              <a:spcBef>
                <a:spcPts val="0"/>
              </a:spcBef>
            </a:pPr>
            <a:r>
              <a:rPr lang="ja-JP" altLang="en-US" sz="3000" i="1" dirty="0">
                <a:solidFill>
                  <a:prstClr val="black"/>
                </a:solidFill>
                <a:latin typeface="ＭＳ Ｐゴシック"/>
                <a:cs typeface="+mn-cs"/>
              </a:rPr>
              <a:t>マーカー機能を用いた気泡追跡</a:t>
            </a:r>
            <a:r>
              <a:rPr lang="ja-JP" altLang="en-US" sz="3000" i="1" dirty="0" smtClean="0">
                <a:solidFill>
                  <a:prstClr val="black"/>
                </a:solidFill>
                <a:latin typeface="ＭＳ Ｐゴシック"/>
                <a:cs typeface="+mn-cs"/>
              </a:rPr>
              <a:t>シミュレーション</a:t>
            </a:r>
            <a:endParaRPr kumimoji="1" lang="ja-JP" altLang="en-US" dirty="0"/>
          </a:p>
        </p:txBody>
      </p:sp>
      <p:grpSp>
        <p:nvGrpSpPr>
          <p:cNvPr id="5" name="グループ化 4"/>
          <p:cNvGrpSpPr>
            <a:grpSpLocks noChangeAspect="1"/>
          </p:cNvGrpSpPr>
          <p:nvPr/>
        </p:nvGrpSpPr>
        <p:grpSpPr>
          <a:xfrm>
            <a:off x="0" y="1051036"/>
            <a:ext cx="9144000" cy="5806964"/>
            <a:chOff x="911671" y="2132049"/>
            <a:chExt cx="6172568" cy="3919934"/>
          </a:xfrm>
        </p:grpSpPr>
        <p:sp>
          <p:nvSpPr>
            <p:cNvPr id="6" name="正方形/長方形 5"/>
            <p:cNvSpPr/>
            <p:nvPr/>
          </p:nvSpPr>
          <p:spPr>
            <a:xfrm>
              <a:off x="911671" y="2132049"/>
              <a:ext cx="6172568" cy="3919934"/>
            </a:xfrm>
            <a:prstGeom prst="rect">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pic>
          <p:nvPicPr>
            <p:cNvPr id="7" name="図 6">
              <a:extLst>
                <a:ext uri="{FF2B5EF4-FFF2-40B4-BE49-F238E27FC236}">
                  <a16:creationId xmlns:a16="http://schemas.microsoft.com/office/drawing/2014/main" id="{BD9B9735-B4D3-42D0-8D26-9424E4B16DE7}"/>
                </a:ext>
              </a:extLst>
            </p:cNvPr>
            <p:cNvPicPr>
              <a:picLocks noChangeAspect="1"/>
            </p:cNvPicPr>
            <p:nvPr/>
          </p:nvPicPr>
          <p:blipFill rotWithShape="1">
            <a:blip r:embed="rId3">
              <a:extLst>
                <a:ext uri="{28A0092B-C50C-407E-A947-70E740481C1C}">
                  <a14:useLocalDpi xmlns:a14="http://schemas.microsoft.com/office/drawing/2010/main" val="0"/>
                </a:ext>
              </a:extLst>
            </a:blip>
            <a:srcRect l="10139" t="10909" r="12985" b="7122"/>
            <a:stretch/>
          </p:blipFill>
          <p:spPr>
            <a:xfrm>
              <a:off x="911671" y="2423756"/>
              <a:ext cx="1787141" cy="2984084"/>
            </a:xfrm>
            <a:prstGeom prst="rect">
              <a:avLst/>
            </a:prstGeom>
            <a:noFill/>
          </p:spPr>
        </p:pic>
        <p:pic>
          <p:nvPicPr>
            <p:cNvPr id="8" name="図 7">
              <a:extLst>
                <a:ext uri="{FF2B5EF4-FFF2-40B4-BE49-F238E27FC236}">
                  <a16:creationId xmlns:a16="http://schemas.microsoft.com/office/drawing/2014/main" id="{9E09CDAF-4FAC-479A-B0CC-695A57D895C3}"/>
                </a:ext>
              </a:extLst>
            </p:cNvPr>
            <p:cNvPicPr>
              <a:picLocks noChangeAspect="1"/>
            </p:cNvPicPr>
            <p:nvPr/>
          </p:nvPicPr>
          <p:blipFill rotWithShape="1">
            <a:blip r:embed="rId4">
              <a:extLst>
                <a:ext uri="{28A0092B-C50C-407E-A947-70E740481C1C}">
                  <a14:useLocalDpi xmlns:a14="http://schemas.microsoft.com/office/drawing/2010/main" val="0"/>
                </a:ext>
              </a:extLst>
            </a:blip>
            <a:srcRect l="14397" t="4394" r="16134" b="8182"/>
            <a:stretch/>
          </p:blipFill>
          <p:spPr>
            <a:xfrm>
              <a:off x="3116044" y="2528559"/>
              <a:ext cx="798415" cy="2879281"/>
            </a:xfrm>
            <a:prstGeom prst="rect">
              <a:avLst/>
            </a:prstGeom>
            <a:noFill/>
          </p:spPr>
        </p:pic>
        <p:pic>
          <p:nvPicPr>
            <p:cNvPr id="9" name="図 8">
              <a:extLst>
                <a:ext uri="{FF2B5EF4-FFF2-40B4-BE49-F238E27FC236}">
                  <a16:creationId xmlns:a16="http://schemas.microsoft.com/office/drawing/2014/main" id="{1C240418-DFAA-4975-97F2-5B55A43D0EF3}"/>
                </a:ext>
              </a:extLst>
            </p:cNvPr>
            <p:cNvPicPr>
              <a:picLocks noChangeAspect="1"/>
            </p:cNvPicPr>
            <p:nvPr/>
          </p:nvPicPr>
          <p:blipFill rotWithShape="1">
            <a:blip r:embed="rId5">
              <a:extLst>
                <a:ext uri="{28A0092B-C50C-407E-A947-70E740481C1C}">
                  <a14:useLocalDpi xmlns:a14="http://schemas.microsoft.com/office/drawing/2010/main" val="0"/>
                </a:ext>
              </a:extLst>
            </a:blip>
            <a:srcRect l="28398" t="12579" r="19710" b="16384"/>
            <a:stretch/>
          </p:blipFill>
          <p:spPr>
            <a:xfrm>
              <a:off x="1148855" y="4701808"/>
              <a:ext cx="485397" cy="617778"/>
            </a:xfrm>
            <a:prstGeom prst="rect">
              <a:avLst/>
            </a:prstGeom>
            <a:noFill/>
          </p:spPr>
        </p:pic>
        <p:pic>
          <p:nvPicPr>
            <p:cNvPr id="10" name="図 9">
              <a:extLst>
                <a:ext uri="{FF2B5EF4-FFF2-40B4-BE49-F238E27FC236}">
                  <a16:creationId xmlns:a16="http://schemas.microsoft.com/office/drawing/2014/main" id="{E9E4D8F4-DE16-4B7B-B9ED-084F3E24A863}"/>
                </a:ext>
              </a:extLst>
            </p:cNvPr>
            <p:cNvPicPr>
              <a:picLocks noChangeAspect="1"/>
            </p:cNvPicPr>
            <p:nvPr/>
          </p:nvPicPr>
          <p:blipFill rotWithShape="1">
            <a:blip r:embed="rId6">
              <a:extLst>
                <a:ext uri="{28A0092B-C50C-407E-A947-70E740481C1C}">
                  <a14:useLocalDpi xmlns:a14="http://schemas.microsoft.com/office/drawing/2010/main" val="0"/>
                </a:ext>
              </a:extLst>
            </a:blip>
            <a:srcRect l="20555" t="20344" r="29727" b="23521"/>
            <a:stretch/>
          </p:blipFill>
          <p:spPr>
            <a:xfrm>
              <a:off x="2685375" y="4734904"/>
              <a:ext cx="568134" cy="584682"/>
            </a:xfrm>
            <a:prstGeom prst="rect">
              <a:avLst/>
            </a:prstGeom>
            <a:noFill/>
          </p:spPr>
        </p:pic>
        <p:grpSp>
          <p:nvGrpSpPr>
            <p:cNvPr id="11" name="グループ化 10">
              <a:extLst>
                <a:ext uri="{FF2B5EF4-FFF2-40B4-BE49-F238E27FC236}">
                  <a16:creationId xmlns:a16="http://schemas.microsoft.com/office/drawing/2014/main" id="{6F30479C-001C-4165-8D40-CA6191901C43}"/>
                </a:ext>
              </a:extLst>
            </p:cNvPr>
            <p:cNvGrpSpPr/>
            <p:nvPr/>
          </p:nvGrpSpPr>
          <p:grpSpPr>
            <a:xfrm>
              <a:off x="2559612" y="2224192"/>
              <a:ext cx="1695298" cy="569466"/>
              <a:chOff x="1975573" y="372202"/>
              <a:chExt cx="3193640" cy="1072771"/>
            </a:xfrm>
            <a:noFill/>
          </p:grpSpPr>
          <p:cxnSp>
            <p:nvCxnSpPr>
              <p:cNvPr id="31" name="直線コネクタ 30">
                <a:extLst>
                  <a:ext uri="{FF2B5EF4-FFF2-40B4-BE49-F238E27FC236}">
                    <a16:creationId xmlns:a16="http://schemas.microsoft.com/office/drawing/2014/main" id="{995FBA55-6709-43C3-810D-BC032421CD5E}"/>
                  </a:ext>
                </a:extLst>
              </p:cNvPr>
              <p:cNvCxnSpPr>
                <a:stCxn id="32" idx="2"/>
              </p:cNvCxnSpPr>
              <p:nvPr/>
            </p:nvCxnSpPr>
            <p:spPr>
              <a:xfrm flipH="1">
                <a:off x="3363066" y="841864"/>
                <a:ext cx="209327" cy="603109"/>
              </a:xfrm>
              <a:prstGeom prst="line">
                <a:avLst/>
              </a:prstGeom>
              <a:grpFill/>
              <a:ln w="12700" cap="flat" cmpd="sng" algn="ctr">
                <a:solidFill>
                  <a:sysClr val="windowText" lastClr="000000"/>
                </a:solidFill>
                <a:prstDash val="solid"/>
              </a:ln>
              <a:effectLst/>
            </p:spPr>
          </p:cxnSp>
          <p:sp>
            <p:nvSpPr>
              <p:cNvPr id="32" name="テキスト ボックス 31">
                <a:extLst>
                  <a:ext uri="{FF2B5EF4-FFF2-40B4-BE49-F238E27FC236}">
                    <a16:creationId xmlns:a16="http://schemas.microsoft.com/office/drawing/2014/main" id="{C1D66BAC-3DF9-4E9C-92B4-59646A70B9E4}"/>
                  </a:ext>
                </a:extLst>
              </p:cNvPr>
              <p:cNvSpPr txBox="1"/>
              <p:nvPr/>
            </p:nvSpPr>
            <p:spPr>
              <a:xfrm>
                <a:off x="1975573" y="372202"/>
                <a:ext cx="3193640" cy="469662"/>
              </a:xfrm>
              <a:prstGeom prst="rect">
                <a:avLst/>
              </a:prstGeom>
              <a:grpFill/>
              <a:ln w="12700">
                <a:noFill/>
              </a:ln>
            </p:spPr>
            <p:txBody>
              <a:bodyPr wrap="square" rtlCol="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オーバーフロー</a:t>
                </a:r>
              </a:p>
            </p:txBody>
          </p:sp>
        </p:grpSp>
        <p:grpSp>
          <p:nvGrpSpPr>
            <p:cNvPr id="12" name="グループ化 11">
              <a:extLst>
                <a:ext uri="{FF2B5EF4-FFF2-40B4-BE49-F238E27FC236}">
                  <a16:creationId xmlns:a16="http://schemas.microsoft.com/office/drawing/2014/main" id="{6769D8EF-1541-4C7A-8BA0-4AA99D35C781}"/>
                </a:ext>
              </a:extLst>
            </p:cNvPr>
            <p:cNvGrpSpPr/>
            <p:nvPr/>
          </p:nvGrpSpPr>
          <p:grpSpPr>
            <a:xfrm>
              <a:off x="1307414" y="2230931"/>
              <a:ext cx="1533914" cy="363516"/>
              <a:chOff x="2158672" y="729507"/>
              <a:chExt cx="2889620" cy="684800"/>
            </a:xfrm>
            <a:noFill/>
          </p:grpSpPr>
          <p:sp>
            <p:nvSpPr>
              <p:cNvPr id="29" name="テキスト ボックス 28">
                <a:extLst>
                  <a:ext uri="{FF2B5EF4-FFF2-40B4-BE49-F238E27FC236}">
                    <a16:creationId xmlns:a16="http://schemas.microsoft.com/office/drawing/2014/main" id="{BF29C9BF-649A-4AA2-9CFA-176573C03005}"/>
                  </a:ext>
                </a:extLst>
              </p:cNvPr>
              <p:cNvSpPr txBox="1"/>
              <p:nvPr/>
            </p:nvSpPr>
            <p:spPr>
              <a:xfrm>
                <a:off x="2158672" y="729507"/>
                <a:ext cx="2889620" cy="469663"/>
              </a:xfrm>
              <a:prstGeom prst="rect">
                <a:avLst/>
              </a:prstGeom>
              <a:grpFill/>
              <a:ln w="12700">
                <a:noFill/>
              </a:ln>
            </p:spPr>
            <p:txBody>
              <a:bodyPr wrap="square" rtlCol="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水排出用ホース</a:t>
                </a:r>
              </a:p>
            </p:txBody>
          </p:sp>
          <p:cxnSp>
            <p:nvCxnSpPr>
              <p:cNvPr id="30" name="直線コネクタ 29">
                <a:extLst>
                  <a:ext uri="{FF2B5EF4-FFF2-40B4-BE49-F238E27FC236}">
                    <a16:creationId xmlns:a16="http://schemas.microsoft.com/office/drawing/2014/main" id="{45720D53-5D75-4632-B1D2-9981B0D01123}"/>
                  </a:ext>
                </a:extLst>
              </p:cNvPr>
              <p:cNvCxnSpPr/>
              <p:nvPr/>
            </p:nvCxnSpPr>
            <p:spPr>
              <a:xfrm>
                <a:off x="3858606" y="1168190"/>
                <a:ext cx="98950" cy="246117"/>
              </a:xfrm>
              <a:prstGeom prst="line">
                <a:avLst/>
              </a:prstGeom>
              <a:grpFill/>
              <a:ln w="12700" cap="flat" cmpd="sng" algn="ctr">
                <a:solidFill>
                  <a:sysClr val="windowText" lastClr="000000"/>
                </a:solidFill>
                <a:prstDash val="solid"/>
              </a:ln>
              <a:effectLst/>
            </p:spPr>
          </p:cxnSp>
        </p:grpSp>
        <p:grpSp>
          <p:nvGrpSpPr>
            <p:cNvPr id="13" name="グループ化 12">
              <a:extLst>
                <a:ext uri="{FF2B5EF4-FFF2-40B4-BE49-F238E27FC236}">
                  <a16:creationId xmlns:a16="http://schemas.microsoft.com/office/drawing/2014/main" id="{C0278F9A-50DF-4FD3-8D97-7E2CF141AF76}"/>
                </a:ext>
              </a:extLst>
            </p:cNvPr>
            <p:cNvGrpSpPr/>
            <p:nvPr/>
          </p:nvGrpSpPr>
          <p:grpSpPr>
            <a:xfrm>
              <a:off x="2413130" y="3326400"/>
              <a:ext cx="1285523" cy="367337"/>
              <a:chOff x="4340145" y="478682"/>
              <a:chExt cx="2421697" cy="691999"/>
            </a:xfrm>
            <a:noFill/>
          </p:grpSpPr>
          <p:cxnSp>
            <p:nvCxnSpPr>
              <p:cNvPr id="27" name="直線コネクタ 26">
                <a:extLst>
                  <a:ext uri="{FF2B5EF4-FFF2-40B4-BE49-F238E27FC236}">
                    <a16:creationId xmlns:a16="http://schemas.microsoft.com/office/drawing/2014/main" id="{4DD31790-9AE0-4598-A1A1-F7B9EEB68E0A}"/>
                  </a:ext>
                </a:extLst>
              </p:cNvPr>
              <p:cNvCxnSpPr/>
              <p:nvPr/>
            </p:nvCxnSpPr>
            <p:spPr>
              <a:xfrm>
                <a:off x="5525169" y="906282"/>
                <a:ext cx="398100" cy="264399"/>
              </a:xfrm>
              <a:prstGeom prst="line">
                <a:avLst/>
              </a:prstGeom>
              <a:grpFill/>
              <a:ln w="12700" cap="flat" cmpd="sng" algn="ctr">
                <a:solidFill>
                  <a:sysClr val="windowText" lastClr="000000"/>
                </a:solidFill>
                <a:prstDash val="solid"/>
              </a:ln>
              <a:effectLst/>
            </p:spPr>
          </p:cxnSp>
          <p:sp>
            <p:nvSpPr>
              <p:cNvPr id="28" name="テキスト ボックス 27">
                <a:extLst>
                  <a:ext uri="{FF2B5EF4-FFF2-40B4-BE49-F238E27FC236}">
                    <a16:creationId xmlns:a16="http://schemas.microsoft.com/office/drawing/2014/main" id="{980DA5C7-08DC-4463-B793-060189632BF3}"/>
                  </a:ext>
                </a:extLst>
              </p:cNvPr>
              <p:cNvSpPr txBox="1"/>
              <p:nvPr/>
            </p:nvSpPr>
            <p:spPr>
              <a:xfrm>
                <a:off x="4340145" y="478682"/>
                <a:ext cx="2421697" cy="469663"/>
              </a:xfrm>
              <a:prstGeom prst="rect">
                <a:avLst/>
              </a:prstGeom>
              <a:grpFill/>
              <a:ln w="12700">
                <a:noFill/>
              </a:ln>
            </p:spPr>
            <p:txBody>
              <a:bodyPr wrap="square" rtlCol="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キャビティ</a:t>
                </a:r>
              </a:p>
            </p:txBody>
          </p:sp>
        </p:grpSp>
        <p:grpSp>
          <p:nvGrpSpPr>
            <p:cNvPr id="14" name="グループ化 13">
              <a:extLst>
                <a:ext uri="{FF2B5EF4-FFF2-40B4-BE49-F238E27FC236}">
                  <a16:creationId xmlns:a16="http://schemas.microsoft.com/office/drawing/2014/main" id="{46B67B49-58F9-415B-B79C-C86AAC73D7A8}"/>
                </a:ext>
              </a:extLst>
            </p:cNvPr>
            <p:cNvGrpSpPr/>
            <p:nvPr/>
          </p:nvGrpSpPr>
          <p:grpSpPr>
            <a:xfrm>
              <a:off x="1095278" y="3971339"/>
              <a:ext cx="891491" cy="499962"/>
              <a:chOff x="4647822" y="54454"/>
              <a:chExt cx="1679411" cy="941837"/>
            </a:xfrm>
            <a:noFill/>
          </p:grpSpPr>
          <p:cxnSp>
            <p:nvCxnSpPr>
              <p:cNvPr id="25" name="直線コネクタ 24">
                <a:extLst>
                  <a:ext uri="{FF2B5EF4-FFF2-40B4-BE49-F238E27FC236}">
                    <a16:creationId xmlns:a16="http://schemas.microsoft.com/office/drawing/2014/main" id="{0CE2A174-A7B0-4C32-BBF2-E35B85BCC3DB}"/>
                  </a:ext>
                </a:extLst>
              </p:cNvPr>
              <p:cNvCxnSpPr/>
              <p:nvPr/>
            </p:nvCxnSpPr>
            <p:spPr>
              <a:xfrm flipH="1" flipV="1">
                <a:off x="5228273" y="54454"/>
                <a:ext cx="159228" cy="507603"/>
              </a:xfrm>
              <a:prstGeom prst="line">
                <a:avLst/>
              </a:prstGeom>
              <a:grpFill/>
              <a:ln w="12700" cap="flat" cmpd="sng" algn="ctr">
                <a:solidFill>
                  <a:sysClr val="windowText" lastClr="000000"/>
                </a:solidFill>
                <a:prstDash val="solid"/>
              </a:ln>
              <a:effectLst/>
            </p:spPr>
          </p:cxnSp>
          <p:sp>
            <p:nvSpPr>
              <p:cNvPr id="26" name="テキスト ボックス 25">
                <a:extLst>
                  <a:ext uri="{FF2B5EF4-FFF2-40B4-BE49-F238E27FC236}">
                    <a16:creationId xmlns:a16="http://schemas.microsoft.com/office/drawing/2014/main" id="{3611A92E-817C-41F7-BA14-2A62B2160BAE}"/>
                  </a:ext>
                </a:extLst>
              </p:cNvPr>
              <p:cNvSpPr txBox="1"/>
              <p:nvPr/>
            </p:nvSpPr>
            <p:spPr>
              <a:xfrm>
                <a:off x="4647822" y="526629"/>
                <a:ext cx="1679411" cy="469662"/>
              </a:xfrm>
              <a:prstGeom prst="rect">
                <a:avLst/>
              </a:prstGeom>
              <a:grpFill/>
              <a:ln w="12700">
                <a:noFill/>
              </a:ln>
            </p:spPr>
            <p:txBody>
              <a:bodyPr wrap="square" rtlCol="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バケツ</a:t>
                </a:r>
              </a:p>
            </p:txBody>
          </p:sp>
        </p:grpSp>
        <p:sp>
          <p:nvSpPr>
            <p:cNvPr id="15" name="直方体 14">
              <a:extLst>
                <a:ext uri="{FF2B5EF4-FFF2-40B4-BE49-F238E27FC236}">
                  <a16:creationId xmlns:a16="http://schemas.microsoft.com/office/drawing/2014/main" id="{EC8F9B9B-71C4-43A2-AABB-4D9E670FB5B4}"/>
                </a:ext>
              </a:extLst>
            </p:cNvPr>
            <p:cNvSpPr/>
            <p:nvPr/>
          </p:nvSpPr>
          <p:spPr>
            <a:xfrm rot="556377">
              <a:off x="1196969" y="3308551"/>
              <a:ext cx="344430" cy="86712"/>
            </a:xfrm>
            <a:prstGeom prst="cube">
              <a:avLst>
                <a:gd name="adj" fmla="val 85700"/>
              </a:avLst>
            </a:prstGeom>
            <a:noFill/>
            <a:ln w="6350" cap="flat" cmpd="sng" algn="ctr">
              <a:solidFill>
                <a:srgbClr val="A0A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grpSp>
          <p:nvGrpSpPr>
            <p:cNvPr id="16" name="グループ化 15">
              <a:extLst>
                <a:ext uri="{FF2B5EF4-FFF2-40B4-BE49-F238E27FC236}">
                  <a16:creationId xmlns:a16="http://schemas.microsoft.com/office/drawing/2014/main" id="{12E2DA63-F8AB-4674-BB8E-3FFC0510D89E}"/>
                </a:ext>
              </a:extLst>
            </p:cNvPr>
            <p:cNvGrpSpPr/>
            <p:nvPr/>
          </p:nvGrpSpPr>
          <p:grpSpPr>
            <a:xfrm>
              <a:off x="1267203" y="3376472"/>
              <a:ext cx="848711" cy="412552"/>
              <a:chOff x="5150283" y="1588575"/>
              <a:chExt cx="1598820" cy="777175"/>
            </a:xfrm>
            <a:noFill/>
          </p:grpSpPr>
          <p:cxnSp>
            <p:nvCxnSpPr>
              <p:cNvPr id="23" name="直線コネクタ 22">
                <a:extLst>
                  <a:ext uri="{FF2B5EF4-FFF2-40B4-BE49-F238E27FC236}">
                    <a16:creationId xmlns:a16="http://schemas.microsoft.com/office/drawing/2014/main" id="{57855EA4-DBD2-4272-8C60-896C941073B0}"/>
                  </a:ext>
                </a:extLst>
              </p:cNvPr>
              <p:cNvCxnSpPr>
                <a:endCxn id="15" idx="1"/>
              </p:cNvCxnSpPr>
              <p:nvPr/>
            </p:nvCxnSpPr>
            <p:spPr>
              <a:xfrm flipH="1" flipV="1">
                <a:off x="5263918" y="1588575"/>
                <a:ext cx="302167" cy="379655"/>
              </a:xfrm>
              <a:prstGeom prst="line">
                <a:avLst/>
              </a:prstGeom>
              <a:grpFill/>
              <a:ln w="12700" cap="flat" cmpd="sng" algn="ctr">
                <a:solidFill>
                  <a:sysClr val="windowText" lastClr="000000"/>
                </a:solidFill>
                <a:prstDash val="solid"/>
              </a:ln>
              <a:effectLst/>
            </p:spPr>
          </p:cxnSp>
          <p:sp>
            <p:nvSpPr>
              <p:cNvPr id="24" name="テキスト ボックス 23">
                <a:extLst>
                  <a:ext uri="{FF2B5EF4-FFF2-40B4-BE49-F238E27FC236}">
                    <a16:creationId xmlns:a16="http://schemas.microsoft.com/office/drawing/2014/main" id="{2DE356BD-283A-4FB7-933B-8F4F1EA637C3}"/>
                  </a:ext>
                </a:extLst>
              </p:cNvPr>
              <p:cNvSpPr txBox="1"/>
              <p:nvPr/>
            </p:nvSpPr>
            <p:spPr>
              <a:xfrm>
                <a:off x="5150283" y="1896086"/>
                <a:ext cx="1598820" cy="469664"/>
              </a:xfrm>
              <a:prstGeom prst="rect">
                <a:avLst/>
              </a:prstGeom>
              <a:grpFill/>
              <a:ln w="12700">
                <a:noFill/>
              </a:ln>
            </p:spPr>
            <p:txBody>
              <a:bodyPr wrap="square" rtlCol="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ベント</a:t>
                </a:r>
              </a:p>
            </p:txBody>
          </p:sp>
        </p:grpSp>
        <p:cxnSp>
          <p:nvCxnSpPr>
            <p:cNvPr id="17" name="直線コネクタ 16">
              <a:extLst>
                <a:ext uri="{FF2B5EF4-FFF2-40B4-BE49-F238E27FC236}">
                  <a16:creationId xmlns:a16="http://schemas.microsoft.com/office/drawing/2014/main" id="{E099F28E-F54D-4F88-853F-40B88606B009}"/>
                </a:ext>
              </a:extLst>
            </p:cNvPr>
            <p:cNvCxnSpPr/>
            <p:nvPr/>
          </p:nvCxnSpPr>
          <p:spPr>
            <a:xfrm flipH="1">
              <a:off x="3345468" y="5341463"/>
              <a:ext cx="339566" cy="0"/>
            </a:xfrm>
            <a:prstGeom prst="line">
              <a:avLst/>
            </a:prstGeom>
            <a:noFill/>
            <a:ln w="28575" cap="flat" cmpd="sng" algn="ctr">
              <a:solidFill>
                <a:srgbClr val="FF0000"/>
              </a:solidFill>
              <a:prstDash val="solid"/>
            </a:ln>
            <a:effectLst/>
          </p:spPr>
        </p:cxnSp>
        <p:grpSp>
          <p:nvGrpSpPr>
            <p:cNvPr id="18" name="グループ化 17">
              <a:extLst>
                <a:ext uri="{FF2B5EF4-FFF2-40B4-BE49-F238E27FC236}">
                  <a16:creationId xmlns:a16="http://schemas.microsoft.com/office/drawing/2014/main" id="{198FBEA3-ED87-42C1-BB53-B247AB1950F6}"/>
                </a:ext>
              </a:extLst>
            </p:cNvPr>
            <p:cNvGrpSpPr/>
            <p:nvPr/>
          </p:nvGrpSpPr>
          <p:grpSpPr>
            <a:xfrm>
              <a:off x="2072483" y="3939327"/>
              <a:ext cx="1986811" cy="1402136"/>
              <a:chOff x="865663" y="-996473"/>
              <a:chExt cx="3742799" cy="2641377"/>
            </a:xfrm>
            <a:noFill/>
          </p:grpSpPr>
          <p:cxnSp>
            <p:nvCxnSpPr>
              <p:cNvPr id="21" name="直線コネクタ 20">
                <a:extLst>
                  <a:ext uri="{FF2B5EF4-FFF2-40B4-BE49-F238E27FC236}">
                    <a16:creationId xmlns:a16="http://schemas.microsoft.com/office/drawing/2014/main" id="{D945A05B-FB4F-4441-8398-8CAD212E37B5}"/>
                  </a:ext>
                </a:extLst>
              </p:cNvPr>
              <p:cNvCxnSpPr>
                <a:stCxn id="22" idx="2"/>
              </p:cNvCxnSpPr>
              <p:nvPr/>
            </p:nvCxnSpPr>
            <p:spPr>
              <a:xfrm>
                <a:off x="2737063" y="-174562"/>
                <a:ext cx="753981" cy="1819466"/>
              </a:xfrm>
              <a:prstGeom prst="line">
                <a:avLst/>
              </a:prstGeom>
              <a:grpFill/>
              <a:ln w="12700" cap="flat" cmpd="sng" algn="ctr">
                <a:solidFill>
                  <a:sysClr val="windowText" lastClr="000000"/>
                </a:solidFill>
                <a:prstDash val="solid"/>
              </a:ln>
              <a:effectLst/>
            </p:spPr>
          </p:cxnSp>
          <p:sp>
            <p:nvSpPr>
              <p:cNvPr id="22" name="テキスト ボックス 21">
                <a:extLst>
                  <a:ext uri="{FF2B5EF4-FFF2-40B4-BE49-F238E27FC236}">
                    <a16:creationId xmlns:a16="http://schemas.microsoft.com/office/drawing/2014/main" id="{E9405605-8EBF-4ED3-9940-F8768DE8E03E}"/>
                  </a:ext>
                </a:extLst>
              </p:cNvPr>
              <p:cNvSpPr txBox="1"/>
              <p:nvPr/>
            </p:nvSpPr>
            <p:spPr>
              <a:xfrm>
                <a:off x="865663" y="-996473"/>
                <a:ext cx="3742799" cy="821911"/>
              </a:xfrm>
              <a:prstGeom prst="rect">
                <a:avLst/>
              </a:prstGeom>
              <a:grpFill/>
              <a:ln w="12700">
                <a:noFill/>
              </a:ln>
            </p:spPr>
            <p:txBody>
              <a:bodyPr wrap="square" rtlCol="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インジェクション</a:t>
                </a:r>
                <a:endParaRPr kumimoji="0" lang="en-US" altLang="ja-JP" sz="18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0" lang="ja-JP" altLang="en-US" sz="18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マーカー発生位置</a:t>
                </a:r>
                <a:r>
                  <a:rPr kumimoji="0" lang="ja-JP" altLang="en-US" sz="18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p>
            </p:txBody>
          </p:sp>
        </p:grpSp>
        <p:sp>
          <p:nvSpPr>
            <p:cNvPr id="19" name="テキスト ボックス 18">
              <a:extLst>
                <a:ext uri="{FF2B5EF4-FFF2-40B4-BE49-F238E27FC236}">
                  <a16:creationId xmlns:a16="http://schemas.microsoft.com/office/drawing/2014/main" id="{13E1F9E9-F893-449C-B83A-0A4B1FDA62F3}"/>
                </a:ext>
              </a:extLst>
            </p:cNvPr>
            <p:cNvSpPr txBox="1"/>
            <p:nvPr/>
          </p:nvSpPr>
          <p:spPr>
            <a:xfrm>
              <a:off x="1487926" y="5430610"/>
              <a:ext cx="689965" cy="270090"/>
            </a:xfrm>
            <a:prstGeom prst="rect">
              <a:avLst/>
            </a:prstGeom>
            <a:noFill/>
            <a:ln w="12700">
              <a:noFill/>
            </a:ln>
          </p:spPr>
          <p:txBody>
            <a:bodyPr wrap="square" rtlCol="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側面</a:t>
              </a:r>
            </a:p>
          </p:txBody>
        </p:sp>
        <p:sp>
          <p:nvSpPr>
            <p:cNvPr id="20" name="テキスト ボックス 19">
              <a:extLst>
                <a:ext uri="{FF2B5EF4-FFF2-40B4-BE49-F238E27FC236}">
                  <a16:creationId xmlns:a16="http://schemas.microsoft.com/office/drawing/2014/main" id="{95398D20-0749-4E4A-9F3E-FB406713CC69}"/>
                </a:ext>
              </a:extLst>
            </p:cNvPr>
            <p:cNvSpPr txBox="1"/>
            <p:nvPr/>
          </p:nvSpPr>
          <p:spPr>
            <a:xfrm>
              <a:off x="2941533" y="5430610"/>
              <a:ext cx="675365" cy="270090"/>
            </a:xfrm>
            <a:prstGeom prst="rect">
              <a:avLst/>
            </a:prstGeom>
            <a:noFill/>
            <a:ln w="12700">
              <a:noFill/>
            </a:ln>
          </p:spPr>
          <p:txBody>
            <a:bodyPr wrap="square" rtlCol="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正面</a:t>
              </a:r>
            </a:p>
          </p:txBody>
        </p:sp>
      </p:grpSp>
      <p:graphicFrame>
        <p:nvGraphicFramePr>
          <p:cNvPr id="33" name="表 32"/>
          <p:cNvGraphicFramePr>
            <a:graphicFrameLocks noGrp="1"/>
          </p:cNvGraphicFramePr>
          <p:nvPr>
            <p:extLst>
              <p:ext uri="{D42A27DB-BD31-4B8C-83A1-F6EECF244321}">
                <p14:modId xmlns:p14="http://schemas.microsoft.com/office/powerpoint/2010/main" val="1771756577"/>
              </p:ext>
            </p:extLst>
          </p:nvPr>
        </p:nvGraphicFramePr>
        <p:xfrm>
          <a:off x="4564476" y="1048347"/>
          <a:ext cx="4332214" cy="3584028"/>
        </p:xfrm>
        <a:graphic>
          <a:graphicData uri="http://schemas.openxmlformats.org/drawingml/2006/table">
            <a:tbl>
              <a:tblPr firstRow="1" firstCol="1" bandRow="1"/>
              <a:tblGrid>
                <a:gridCol w="1857075">
                  <a:extLst>
                    <a:ext uri="{9D8B030D-6E8A-4147-A177-3AD203B41FA5}">
                      <a16:colId xmlns:a16="http://schemas.microsoft.com/office/drawing/2014/main" val="948455360"/>
                    </a:ext>
                  </a:extLst>
                </a:gridCol>
                <a:gridCol w="2475139">
                  <a:extLst>
                    <a:ext uri="{9D8B030D-6E8A-4147-A177-3AD203B41FA5}">
                      <a16:colId xmlns:a16="http://schemas.microsoft.com/office/drawing/2014/main" val="1930379152"/>
                    </a:ext>
                  </a:extLst>
                </a:gridCol>
              </a:tblGrid>
              <a:tr h="298669">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解析条件</a:t>
                      </a:r>
                    </a:p>
                  </a:txBody>
                  <a:tcPr marL="68580" marR="68580" marT="0" marB="0">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3291236597"/>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鋳造</a:t>
                      </a:r>
                      <a:r>
                        <a:rPr lang="en-US"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CAE</a:t>
                      </a:r>
                      <a:r>
                        <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ソフト</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TopCAST</a:t>
                      </a: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ver180831 </a:t>
                      </a:r>
                      <a:r>
                        <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開発版</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08323238"/>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解析内容</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湯流れ計算</a:t>
                      </a:r>
                      <a:r>
                        <a:rPr lang="en-US" alt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ja-JP" sz="15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マーカー機能</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01401410"/>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baseline="0">
                          <a:effectLst/>
                          <a:latin typeface="Times New Roman" panose="02020603050405020304" pitchFamily="18" charset="0"/>
                          <a:ea typeface="ＭＳ Ｐゴシック" panose="020B0600070205080204" pitchFamily="50" charset="-128"/>
                          <a:cs typeface="Times New Roman" panose="02020603050405020304" pitchFamily="18" charset="0"/>
                        </a:rPr>
                        <a:t>要素サイズ</a:t>
                      </a:r>
                      <a:r>
                        <a:rPr lang="en-US" sz="1500" b="1" kern="100" baseline="0">
                          <a:effectLst/>
                          <a:latin typeface="Times New Roman" panose="02020603050405020304" pitchFamily="18" charset="0"/>
                          <a:ea typeface="ＭＳ Ｐゴシック" panose="020B0600070205080204" pitchFamily="50" charset="-128"/>
                          <a:cs typeface="Times New Roman" panose="02020603050405020304" pitchFamily="18" charset="0"/>
                        </a:rPr>
                        <a:t>[mm]</a:t>
                      </a:r>
                      <a:endParaRPr lang="ja-JP" sz="1500" b="1" kern="100" baseline="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500" i="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dx</a:t>
                      </a:r>
                      <a:r>
                        <a:rPr lang="en-US" sz="1500" i="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sz="1500" i="1"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dy</a:t>
                      </a:r>
                      <a:r>
                        <a:rPr lang="en-US" sz="1500" i="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sz="1500" i="1"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dz</a:t>
                      </a: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)=(0.75, 0.75, 0.5)</a:t>
                      </a:r>
                      <a:endPar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070955258"/>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鋳物要素数</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3,631,410</a:t>
                      </a:r>
                      <a:endPar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89430054"/>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altLang="en-US"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ポーラスメディア</a:t>
                      </a:r>
                      <a:r>
                        <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情報</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分割数</a:t>
                      </a: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:12, </a:t>
                      </a:r>
                      <a:r>
                        <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体積多孔率</a:t>
                      </a: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:0.01</a:t>
                      </a:r>
                      <a:endPar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900738381"/>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自由表面解析手法</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MARS</a:t>
                      </a:r>
                      <a:r>
                        <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法</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35371919"/>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壁面境界条件</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メニスカス</a:t>
                      </a: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(0.86)</a:t>
                      </a:r>
                      <a:endPar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75696312"/>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baseline="0">
                          <a:effectLst/>
                          <a:latin typeface="Times New Roman" panose="02020603050405020304" pitchFamily="18" charset="0"/>
                          <a:ea typeface="ＭＳ Ｐゴシック" panose="020B0600070205080204" pitchFamily="50" charset="-128"/>
                          <a:cs typeface="Times New Roman" panose="02020603050405020304" pitchFamily="18" charset="0"/>
                        </a:rPr>
                        <a:t>背圧</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考慮なし</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464962323"/>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溶湯流入速度</a:t>
                      </a:r>
                      <a:r>
                        <a:rPr lang="en-US"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[cm/s]</a:t>
                      </a:r>
                      <a:endPar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82.75, 164.67, 224.36</a:t>
                      </a:r>
                      <a:r>
                        <a:rPr lang="ja-JP" sz="15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51045479"/>
                  </a:ext>
                </a:extLst>
              </a:tr>
              <a:tr h="298669">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クーラン数</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0.3</a:t>
                      </a:r>
                      <a:endPar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6915912"/>
                  </a:ext>
                </a:extLst>
              </a:tr>
              <a:tr h="298669">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※左から</a:t>
                      </a:r>
                      <a:r>
                        <a:rPr lang="en-US" sz="1500" i="1"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V</a:t>
                      </a:r>
                      <a:r>
                        <a:rPr lang="en-US" sz="1500" i="1" kern="100" baseline="-25000" dirty="0" err="1">
                          <a:effectLst/>
                          <a:latin typeface="Times New Roman" panose="02020603050405020304" pitchFamily="18" charset="0"/>
                          <a:ea typeface="ＭＳ Ｐゴシック" panose="020B0600070205080204" pitchFamily="50" charset="-128"/>
                          <a:cs typeface="Times New Roman" panose="02020603050405020304" pitchFamily="18" charset="0"/>
                        </a:rPr>
                        <a:t>plunger</a:t>
                      </a:r>
                      <a:r>
                        <a:rPr lang="en-US" sz="1500" i="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0.1, 0.2, 0.3m/s</a:t>
                      </a:r>
                      <a:r>
                        <a:rPr lang="ja-JP" sz="15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のときの値</a:t>
                      </a:r>
                    </a:p>
                  </a:txBody>
                  <a:tcPr marL="68580" marR="68580" marT="0" marB="0">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69005283"/>
                  </a:ext>
                </a:extLst>
              </a:tr>
            </a:tbl>
          </a:graphicData>
        </a:graphic>
      </p:graphicFrame>
      <p:graphicFrame>
        <p:nvGraphicFramePr>
          <p:cNvPr id="34" name="表 33"/>
          <p:cNvGraphicFramePr>
            <a:graphicFrameLocks noGrp="1"/>
          </p:cNvGraphicFramePr>
          <p:nvPr>
            <p:extLst>
              <p:ext uri="{D42A27DB-BD31-4B8C-83A1-F6EECF244321}">
                <p14:modId xmlns:p14="http://schemas.microsoft.com/office/powerpoint/2010/main" val="1439820253"/>
              </p:ext>
            </p:extLst>
          </p:nvPr>
        </p:nvGraphicFramePr>
        <p:xfrm>
          <a:off x="4564476" y="4789396"/>
          <a:ext cx="4364477" cy="1839942"/>
        </p:xfrm>
        <a:graphic>
          <a:graphicData uri="http://schemas.openxmlformats.org/drawingml/2006/table">
            <a:tbl>
              <a:tblPr firstRow="1" firstCol="1" bandRow="1"/>
              <a:tblGrid>
                <a:gridCol w="1331631">
                  <a:extLst>
                    <a:ext uri="{9D8B030D-6E8A-4147-A177-3AD203B41FA5}">
                      <a16:colId xmlns:a16="http://schemas.microsoft.com/office/drawing/2014/main" val="220840125"/>
                    </a:ext>
                  </a:extLst>
                </a:gridCol>
                <a:gridCol w="1439698">
                  <a:extLst>
                    <a:ext uri="{9D8B030D-6E8A-4147-A177-3AD203B41FA5}">
                      <a16:colId xmlns:a16="http://schemas.microsoft.com/office/drawing/2014/main" val="1009125338"/>
                    </a:ext>
                  </a:extLst>
                </a:gridCol>
                <a:gridCol w="666919">
                  <a:extLst>
                    <a:ext uri="{9D8B030D-6E8A-4147-A177-3AD203B41FA5}">
                      <a16:colId xmlns:a16="http://schemas.microsoft.com/office/drawing/2014/main" val="2290504609"/>
                    </a:ext>
                  </a:extLst>
                </a:gridCol>
                <a:gridCol w="926229">
                  <a:extLst>
                    <a:ext uri="{9D8B030D-6E8A-4147-A177-3AD203B41FA5}">
                      <a16:colId xmlns:a16="http://schemas.microsoft.com/office/drawing/2014/main" val="3701256605"/>
                    </a:ext>
                  </a:extLst>
                </a:gridCol>
              </a:tblGrid>
              <a:tr h="306657">
                <a:tc gridSpan="4">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6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溶湯・鋳型の物性値</a:t>
                      </a:r>
                    </a:p>
                  </a:txBody>
                  <a:tcPr marL="68580" marR="68580" marT="0" marB="0">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65566576"/>
                  </a:ext>
                </a:extLst>
              </a:tr>
              <a:tr h="306657">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物質</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kern="100">
                          <a:effectLst/>
                          <a:latin typeface="Times New Roman" panose="02020603050405020304" pitchFamily="18" charset="0"/>
                          <a:ea typeface="ＭＳ Ｐゴシック" panose="020B0600070205080204" pitchFamily="50" charset="-128"/>
                          <a:cs typeface="Times New Roman" panose="02020603050405020304" pitchFamily="18" charset="0"/>
                        </a:rPr>
                        <a:t>水</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アクリル</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019105355"/>
                  </a:ext>
                </a:extLst>
              </a:tr>
              <a:tr h="306657">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密度</a:t>
                      </a:r>
                      <a:r>
                        <a:rPr lang="en-US"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[kg/m</a:t>
                      </a:r>
                      <a:r>
                        <a:rPr lang="en-US" sz="1500" b="1" kern="100" baseline="30000" dirty="0">
                          <a:effectLst/>
                          <a:latin typeface="Times New Roman" panose="02020603050405020304" pitchFamily="18" charset="0"/>
                          <a:ea typeface="ＭＳ Ｐゴシック" panose="020B0600070205080204" pitchFamily="50" charset="-128"/>
                          <a:cs typeface="Times New Roman" panose="02020603050405020304" pitchFamily="18" charset="0"/>
                        </a:rPr>
                        <a:t>3</a:t>
                      </a:r>
                      <a:r>
                        <a:rPr lang="en-US"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998.2</a:t>
                      </a:r>
                      <a:endParaRPr lang="ja-JP"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a:effectLst/>
                          <a:latin typeface="Times New Roman" panose="02020603050405020304" pitchFamily="18" charset="0"/>
                          <a:ea typeface="ＭＳ Ｐゴシック" panose="020B0600070205080204" pitchFamily="50" charset="-128"/>
                          <a:cs typeface="Times New Roman" panose="02020603050405020304" pitchFamily="18" charset="0"/>
                        </a:rPr>
                        <a:t>1,190</a:t>
                      </a:r>
                      <a:endParaRPr lang="ja-JP" sz="1500"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9500205"/>
                  </a:ext>
                </a:extLst>
              </a:tr>
              <a:tr h="306657">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動粘性係数</a:t>
                      </a:r>
                      <a:r>
                        <a:rPr lang="en-US"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500" b="1" kern="100" dirty="0" err="1">
                          <a:effectLst/>
                          <a:latin typeface="Times New Roman" panose="02020603050405020304" pitchFamily="18" charset="0"/>
                          <a:ea typeface="ＭＳ Ｐゴシック" panose="020B0600070205080204" pitchFamily="50" charset="-128"/>
                          <a:cs typeface="Times New Roman" panose="02020603050405020304" pitchFamily="18" charset="0"/>
                        </a:rPr>
                        <a:t>Pa·s</a:t>
                      </a:r>
                      <a:r>
                        <a:rPr lang="en-US"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1,002</a:t>
                      </a:r>
                      <a:endParaRPr lang="ja-JP"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69167275"/>
                  </a:ext>
                </a:extLst>
              </a:tr>
              <a:tr h="306657">
                <a:tc row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a:effectLst/>
                          <a:latin typeface="Times New Roman" panose="02020603050405020304" pitchFamily="18" charset="0"/>
                          <a:ea typeface="ＭＳ Ｐゴシック" panose="020B0600070205080204" pitchFamily="50" charset="-128"/>
                          <a:cs typeface="Times New Roman" panose="02020603050405020304" pitchFamily="18" charset="0"/>
                        </a:rPr>
                        <a:t>表面張力</a:t>
                      </a:r>
                    </a:p>
                    <a:p>
                      <a:pPr algn="ctr">
                        <a:spcAft>
                          <a:spcPts val="0"/>
                        </a:spcAft>
                      </a:pPr>
                      <a:r>
                        <a:rPr lang="en-US" sz="1500" b="1" kern="100">
                          <a:effectLst/>
                          <a:latin typeface="Times New Roman" panose="02020603050405020304" pitchFamily="18" charset="0"/>
                          <a:ea typeface="ＭＳ Ｐゴシック" panose="020B0600070205080204" pitchFamily="50" charset="-128"/>
                          <a:cs typeface="Times New Roman" panose="02020603050405020304" pitchFamily="18" charset="0"/>
                        </a:rPr>
                        <a:t>(CSF</a:t>
                      </a:r>
                      <a:r>
                        <a:rPr lang="ja-JP" sz="1500" b="1" kern="100">
                          <a:effectLst/>
                          <a:latin typeface="Times New Roman" panose="02020603050405020304" pitchFamily="18" charset="0"/>
                          <a:ea typeface="ＭＳ Ｐゴシック" panose="020B0600070205080204" pitchFamily="50" charset="-128"/>
                          <a:cs typeface="Times New Roman" panose="02020603050405020304" pitchFamily="18" charset="0"/>
                        </a:rPr>
                        <a:t>モデル</a:t>
                      </a:r>
                      <a:r>
                        <a:rPr lang="en-US" sz="1500" b="1" kern="100">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500" b="1" kern="10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接触角</a:t>
                      </a:r>
                      <a:r>
                        <a:rPr lang="en-US"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90</a:t>
                      </a:r>
                      <a:endParaRPr lang="ja-JP"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kumimoji="1" lang="ja-JP" altLang="en-US"/>
                    </a:p>
                  </a:txBody>
                  <a:tcPr/>
                </a:tc>
                <a:extLst>
                  <a:ext uri="{0D108BD9-81ED-4DB2-BD59-A6C34878D82A}">
                    <a16:rowId xmlns:a16="http://schemas.microsoft.com/office/drawing/2014/main" val="2255470261"/>
                  </a:ext>
                </a:extLst>
              </a:tr>
              <a:tr h="306657">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5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表面張力係数</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0.9</a:t>
                      </a:r>
                      <a:endParaRPr lang="ja-JP" sz="1500" kern="1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kumimoji="1" lang="ja-JP" altLang="en-US"/>
                    </a:p>
                  </a:txBody>
                  <a:tcPr/>
                </a:tc>
                <a:extLst>
                  <a:ext uri="{0D108BD9-81ED-4DB2-BD59-A6C34878D82A}">
                    <a16:rowId xmlns:a16="http://schemas.microsoft.com/office/drawing/2014/main" val="152367708"/>
                  </a:ext>
                </a:extLst>
              </a:tr>
            </a:tbl>
          </a:graphicData>
        </a:graphic>
      </p:graphicFrame>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10</a:t>
            </a:fld>
            <a:endParaRPr kumimoji="1" lang="ja-JP" altLang="en-US" dirty="0"/>
          </a:p>
        </p:txBody>
      </p:sp>
    </p:spTree>
    <p:extLst>
      <p:ext uri="{BB962C8B-B14F-4D97-AF65-F5344CB8AC3E}">
        <p14:creationId xmlns:p14="http://schemas.microsoft.com/office/powerpoint/2010/main" val="557547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正方形/長方形 27"/>
              <p:cNvSpPr/>
              <p:nvPr/>
            </p:nvSpPr>
            <p:spPr>
              <a:xfrm>
                <a:off x="685332" y="3251063"/>
                <a:ext cx="2312556" cy="66954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eqArr>
                        <m:eqArr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eqArrPr>
                        <m:e>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&amp;</m:t>
                          </m:r>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𝑅𝑒</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𝑃</m:t>
                              </m:r>
                            </m:sub>
                          </m:sSub>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fPr>
                            <m:num>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𝜌</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𝑓</m:t>
                                  </m:r>
                                </m:sub>
                              </m:s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𝜔</m:t>
                              </m:r>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𝑑</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𝑃</m:t>
                                  </m:r>
                                </m:sub>
                              </m:sSub>
                            </m:num>
                            <m:den>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𝜇</m:t>
                              </m:r>
                            </m:den>
                          </m:f>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𝜔</m:t>
                              </m:r>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𝑑</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𝑃</m:t>
                                  </m:r>
                                </m:sub>
                              </m:sSub>
                            </m:num>
                            <m:den>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𝜈</m:t>
                              </m:r>
                            </m:den>
                          </m:f>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m:t>
                          </m:r>
                        </m:e>
                      </m:eqArr>
                    </m:oMath>
                  </m:oMathPara>
                </a14:m>
                <a:endParaRPr kumimoji="0" lang="ja-JP" altLang="en-US" sz="1600" b="0" i="0" u="none" strike="noStrike" kern="0" cap="none" spc="0" normalizeH="0" baseline="0" noProof="0" dirty="0">
                  <a:ln>
                    <a:noFill/>
                  </a:ln>
                  <a:solidFill>
                    <a:prstClr val="black"/>
                  </a:solidFill>
                  <a:effectLst/>
                  <a:uLnTx/>
                  <a:uFillTx/>
                </a:endParaRPr>
              </a:p>
            </p:txBody>
          </p:sp>
        </mc:Choice>
        <mc:Fallback xmlns="">
          <p:sp>
            <p:nvSpPr>
              <p:cNvPr id="28" name="正方形/長方形 27"/>
              <p:cNvSpPr>
                <a:spLocks noRot="1" noChangeAspect="1" noMove="1" noResize="1" noEditPoints="1" noAdjustHandles="1" noChangeArrowheads="1" noChangeShapeType="1" noTextEdit="1"/>
              </p:cNvSpPr>
              <p:nvPr/>
            </p:nvSpPr>
            <p:spPr>
              <a:xfrm>
                <a:off x="685332" y="3251063"/>
                <a:ext cx="2312556" cy="669542"/>
              </a:xfrm>
              <a:prstGeom prst="rect">
                <a:avLst/>
              </a:prstGeom>
              <a:blipFill>
                <a:blip r:embed="rId3"/>
                <a:stretch>
                  <a:fillRect/>
                </a:stretch>
              </a:blipFill>
            </p:spPr>
            <p:txBody>
              <a:bodyPr/>
              <a:lstStyle/>
              <a:p>
                <a:r>
                  <a:rPr lang="ja-JP" altLang="en-US">
                    <a:noFill/>
                  </a:rPr>
                  <a:t> </a:t>
                </a:r>
              </a:p>
            </p:txBody>
          </p:sp>
        </mc:Fallback>
      </mc:AlternateContent>
      <p:sp>
        <p:nvSpPr>
          <p:cNvPr id="29" name="角丸四角形 28"/>
          <p:cNvSpPr/>
          <p:nvPr/>
        </p:nvSpPr>
        <p:spPr>
          <a:xfrm>
            <a:off x="551170" y="2757763"/>
            <a:ext cx="2578285" cy="407251"/>
          </a:xfrm>
          <a:prstGeom prst="roundRect">
            <a:avLst/>
          </a:prstGeom>
          <a:gradFill>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15875" cap="flat" cmpd="sng" algn="ctr">
            <a:noFill/>
            <a:prstDash val="solid"/>
          </a:ln>
          <a:effectLst>
            <a:outerShdw blurRad="50800" dist="381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Times New Roman"/>
                <a:ea typeface="ＭＳ Ｐゴシック"/>
                <a:cs typeface="+mn-cs"/>
              </a:rPr>
              <a:t>粒子レイノルズ数 </a:t>
            </a:r>
            <a:r>
              <a:rPr kumimoji="0" lang="en-US" altLang="ja-JP" sz="1800" b="1" i="0" u="none" strike="noStrike" kern="0" cap="none" spc="0" normalizeH="0" baseline="0" noProof="0" dirty="0">
                <a:ln>
                  <a:noFill/>
                </a:ln>
                <a:solidFill>
                  <a:prstClr val="black"/>
                </a:solidFill>
                <a:effectLst/>
                <a:uLnTx/>
                <a:uFillTx/>
                <a:latin typeface="Times New Roman"/>
                <a:ea typeface="ＭＳ Ｐゴシック"/>
                <a:cs typeface="+mn-cs"/>
              </a:rPr>
              <a:t>/ </a:t>
            </a:r>
            <a:r>
              <a:rPr kumimoji="0" lang="en-US" altLang="ja-JP" sz="1800" b="1" i="1" u="none" strike="noStrike" kern="0" cap="none" spc="0" normalizeH="0" baseline="0" noProof="0" dirty="0" err="1">
                <a:ln>
                  <a:noFill/>
                </a:ln>
                <a:solidFill>
                  <a:prstClr val="black"/>
                </a:solidFill>
                <a:effectLst/>
                <a:uLnTx/>
                <a:uFillTx/>
                <a:latin typeface="Times New Roman"/>
                <a:ea typeface="ＭＳ Ｐゴシック"/>
                <a:cs typeface="+mn-cs"/>
              </a:rPr>
              <a:t>Re</a:t>
            </a:r>
            <a:r>
              <a:rPr kumimoji="0" lang="en-US" altLang="ja-JP" sz="1800" b="1" i="1" u="none" strike="noStrike" kern="0" cap="none" spc="0" normalizeH="0" baseline="-25000" noProof="0" dirty="0" err="1">
                <a:ln>
                  <a:noFill/>
                </a:ln>
                <a:solidFill>
                  <a:prstClr val="black"/>
                </a:solidFill>
                <a:effectLst/>
                <a:uLnTx/>
                <a:uFillTx/>
                <a:latin typeface="Times New Roman"/>
                <a:ea typeface="ＭＳ Ｐゴシック"/>
                <a:cs typeface="+mn-cs"/>
              </a:rPr>
              <a:t>P</a:t>
            </a:r>
            <a:endParaRPr kumimoji="0" lang="ja-JP" altLang="en-US" sz="1800" b="1" i="1" u="none" strike="noStrike" kern="0" cap="none" spc="0" normalizeH="0" baseline="-25000" noProof="0" dirty="0">
              <a:ln>
                <a:noFill/>
              </a:ln>
              <a:solidFill>
                <a:prstClr val="black"/>
              </a:solidFill>
              <a:effectLst/>
              <a:uLnTx/>
              <a:uFillTx/>
              <a:latin typeface="Times New Roman"/>
              <a:ea typeface="ＭＳ Ｐゴシック"/>
              <a:cs typeface="+mn-cs"/>
            </a:endParaRPr>
          </a:p>
        </p:txBody>
      </p:sp>
      <p:sp>
        <p:nvSpPr>
          <p:cNvPr id="30" name="角丸四角形 29"/>
          <p:cNvSpPr/>
          <p:nvPr/>
        </p:nvSpPr>
        <p:spPr>
          <a:xfrm>
            <a:off x="551169" y="4278454"/>
            <a:ext cx="2578286" cy="413583"/>
          </a:xfrm>
          <a:prstGeom prst="roundRect">
            <a:avLst/>
          </a:prstGeom>
          <a:gradFill>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15875" cap="flat" cmpd="sng" algn="ctr">
            <a:noFill/>
            <a:prstDash val="solid"/>
          </a:ln>
          <a:effectLst>
            <a:outerShdw blurRad="50800" dist="381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Times New Roman"/>
                <a:ea typeface="ＭＳ Ｐゴシック"/>
                <a:cs typeface="+mn-cs"/>
              </a:rPr>
              <a:t>抗力係数 </a:t>
            </a:r>
            <a:r>
              <a:rPr kumimoji="0" lang="en-US" altLang="ja-JP" sz="1800" b="1" i="0" u="none" strike="noStrike" kern="0" cap="none" spc="0" normalizeH="0" baseline="0" noProof="0" dirty="0">
                <a:ln>
                  <a:noFill/>
                </a:ln>
                <a:solidFill>
                  <a:prstClr val="black"/>
                </a:solidFill>
                <a:effectLst/>
                <a:uLnTx/>
                <a:uFillTx/>
                <a:latin typeface="Times New Roman"/>
                <a:ea typeface="ＭＳ Ｐゴシック"/>
                <a:cs typeface="+mn-cs"/>
              </a:rPr>
              <a:t>/ </a:t>
            </a:r>
            <a:r>
              <a:rPr kumimoji="0" lang="en-US" altLang="ja-JP" sz="1800" b="1" i="1" u="none" strike="noStrike" kern="0" cap="none" spc="0" normalizeH="0" baseline="0" noProof="0" dirty="0">
                <a:ln>
                  <a:noFill/>
                </a:ln>
                <a:solidFill>
                  <a:prstClr val="black"/>
                </a:solidFill>
                <a:effectLst/>
                <a:uLnTx/>
                <a:uFillTx/>
                <a:latin typeface="Times New Roman"/>
                <a:ea typeface="ＭＳ Ｐゴシック"/>
                <a:cs typeface="+mn-cs"/>
              </a:rPr>
              <a:t>C</a:t>
            </a:r>
            <a:r>
              <a:rPr kumimoji="0" lang="en-US" altLang="ja-JP" sz="1800" b="1" i="1" u="none" strike="noStrike" kern="0" cap="none" spc="0" normalizeH="0" baseline="-25000" noProof="0" dirty="0">
                <a:ln>
                  <a:noFill/>
                </a:ln>
                <a:solidFill>
                  <a:prstClr val="black"/>
                </a:solidFill>
                <a:effectLst/>
                <a:uLnTx/>
                <a:uFillTx/>
                <a:latin typeface="Times New Roman"/>
                <a:ea typeface="ＭＳ Ｐゴシック"/>
                <a:cs typeface="+mn-cs"/>
              </a:rPr>
              <a:t>D</a:t>
            </a:r>
            <a:endParaRPr kumimoji="0" lang="ja-JP" altLang="en-US" sz="1800" b="1" i="1" u="none" strike="noStrike" kern="0" cap="none" spc="0" normalizeH="0" baseline="-25000" noProof="0" dirty="0">
              <a:ln>
                <a:noFill/>
              </a:ln>
              <a:solidFill>
                <a:prstClr val="black"/>
              </a:solidFill>
              <a:effectLst/>
              <a:uLnTx/>
              <a:uFillTx/>
              <a:latin typeface="Times New Roman"/>
              <a:ea typeface="ＭＳ Ｐゴシック"/>
              <a:cs typeface="+mn-cs"/>
            </a:endParaRPr>
          </a:p>
        </p:txBody>
      </p:sp>
      <p:grpSp>
        <p:nvGrpSpPr>
          <p:cNvPr id="31" name="グループ化 30">
            <a:extLst>
              <a:ext uri="{FF2B5EF4-FFF2-40B4-BE49-F238E27FC236}">
                <a16:creationId xmlns:a16="http://schemas.microsoft.com/office/drawing/2014/main" id="{34768380-C8BD-4F59-A473-24E826A364D2}"/>
              </a:ext>
            </a:extLst>
          </p:cNvPr>
          <p:cNvGrpSpPr/>
          <p:nvPr/>
        </p:nvGrpSpPr>
        <p:grpSpPr>
          <a:xfrm>
            <a:off x="1875768" y="1516669"/>
            <a:ext cx="2252847" cy="1001762"/>
            <a:chOff x="3200956" y="1256985"/>
            <a:chExt cx="2252847" cy="1080555"/>
          </a:xfrm>
        </p:grpSpPr>
        <p:sp>
          <p:nvSpPr>
            <p:cNvPr id="32" name="正方形/長方形 31">
              <a:extLst>
                <a:ext uri="{FF2B5EF4-FFF2-40B4-BE49-F238E27FC236}">
                  <a16:creationId xmlns:a16="http://schemas.microsoft.com/office/drawing/2014/main" id="{CB6C4E97-19D5-4993-BF7C-731F9B34644E}"/>
                </a:ext>
              </a:extLst>
            </p:cNvPr>
            <p:cNvSpPr/>
            <p:nvPr/>
          </p:nvSpPr>
          <p:spPr>
            <a:xfrm>
              <a:off x="3200956" y="1381013"/>
              <a:ext cx="2252847" cy="956527"/>
            </a:xfrm>
            <a:prstGeom prst="rect">
              <a:avLst/>
            </a:prstGeom>
            <a:noFill/>
            <a:ln w="127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33" name="テキスト ボックス 32">
              <a:extLst>
                <a:ext uri="{FF2B5EF4-FFF2-40B4-BE49-F238E27FC236}">
                  <a16:creationId xmlns:a16="http://schemas.microsoft.com/office/drawing/2014/main" id="{AD03F222-B82F-40F1-BC42-BE1A32525522}"/>
                </a:ext>
              </a:extLst>
            </p:cNvPr>
            <p:cNvSpPr txBox="1"/>
            <p:nvPr/>
          </p:nvSpPr>
          <p:spPr>
            <a:xfrm>
              <a:off x="3765236" y="1256985"/>
              <a:ext cx="1112844" cy="298786"/>
            </a:xfrm>
            <a:prstGeom prst="rect">
              <a:avLst/>
            </a:prstGeom>
            <a:solidFill>
              <a:srgbClr val="FCFCFC"/>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FF0000"/>
                  </a:solidFill>
                  <a:effectLst/>
                  <a:uLnTx/>
                  <a:uFillTx/>
                </a:rPr>
                <a:t>流体抗力</a:t>
              </a:r>
            </a:p>
          </p:txBody>
        </p:sp>
      </p:grpSp>
      <p:grpSp>
        <p:nvGrpSpPr>
          <p:cNvPr id="34" name="グループ化 33">
            <a:extLst>
              <a:ext uri="{FF2B5EF4-FFF2-40B4-BE49-F238E27FC236}">
                <a16:creationId xmlns:a16="http://schemas.microsoft.com/office/drawing/2014/main" id="{9F7C3DD3-5F49-4C39-B9DE-FCEB027B5FAF}"/>
              </a:ext>
            </a:extLst>
          </p:cNvPr>
          <p:cNvGrpSpPr/>
          <p:nvPr/>
        </p:nvGrpSpPr>
        <p:grpSpPr>
          <a:xfrm>
            <a:off x="4299289" y="1491593"/>
            <a:ext cx="1643165" cy="991639"/>
            <a:chOff x="5624476" y="1277290"/>
            <a:chExt cx="1643165" cy="991639"/>
          </a:xfrm>
        </p:grpSpPr>
        <p:sp>
          <p:nvSpPr>
            <p:cNvPr id="35" name="正方形/長方形 34">
              <a:extLst>
                <a:ext uri="{FF2B5EF4-FFF2-40B4-BE49-F238E27FC236}">
                  <a16:creationId xmlns:a16="http://schemas.microsoft.com/office/drawing/2014/main" id="{2DC3E15F-8AE1-4A51-9180-EEB3F59457CB}"/>
                </a:ext>
              </a:extLst>
            </p:cNvPr>
            <p:cNvSpPr/>
            <p:nvPr/>
          </p:nvSpPr>
          <p:spPr>
            <a:xfrm>
              <a:off x="5624476" y="1382154"/>
              <a:ext cx="1643165" cy="886775"/>
            </a:xfrm>
            <a:prstGeom prst="rect">
              <a:avLst/>
            </a:prstGeom>
            <a:noFill/>
            <a:ln w="127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36" name="テキスト ボックス 35">
              <a:extLst>
                <a:ext uri="{FF2B5EF4-FFF2-40B4-BE49-F238E27FC236}">
                  <a16:creationId xmlns:a16="http://schemas.microsoft.com/office/drawing/2014/main" id="{DB3997C8-0B94-48DC-A787-D3F67F8A71A5}"/>
                </a:ext>
              </a:extLst>
            </p:cNvPr>
            <p:cNvSpPr txBox="1"/>
            <p:nvPr/>
          </p:nvSpPr>
          <p:spPr>
            <a:xfrm>
              <a:off x="5899429" y="1277290"/>
              <a:ext cx="1091494" cy="276999"/>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00B0F0"/>
                  </a:solidFill>
                  <a:effectLst/>
                  <a:uLnTx/>
                  <a:uFillTx/>
                </a:rPr>
                <a:t>重力</a:t>
              </a:r>
              <a:r>
                <a:rPr kumimoji="0" lang="en-US" altLang="ja-JP" sz="1800" b="0" i="0" u="none" strike="noStrike" kern="0" cap="none" spc="0" normalizeH="0" baseline="0" noProof="0" dirty="0">
                  <a:ln>
                    <a:noFill/>
                  </a:ln>
                  <a:solidFill>
                    <a:srgbClr val="00B0F0"/>
                  </a:solidFill>
                  <a:effectLst/>
                  <a:uLnTx/>
                  <a:uFillTx/>
                </a:rPr>
                <a:t>+</a:t>
              </a:r>
              <a:r>
                <a:rPr kumimoji="0" lang="ja-JP" altLang="en-US" sz="1800" b="0" i="0" u="none" strike="noStrike" kern="0" cap="none" spc="0" normalizeH="0" baseline="0" noProof="0" dirty="0">
                  <a:ln>
                    <a:noFill/>
                  </a:ln>
                  <a:solidFill>
                    <a:srgbClr val="00B0F0"/>
                  </a:solidFill>
                  <a:effectLst/>
                  <a:uLnTx/>
                  <a:uFillTx/>
                </a:rPr>
                <a:t>浮力</a:t>
              </a:r>
            </a:p>
          </p:txBody>
        </p:sp>
      </p:grpSp>
      <p:graphicFrame>
        <p:nvGraphicFramePr>
          <p:cNvPr id="37" name="表 36">
            <a:extLst>
              <a:ext uri="{FF2B5EF4-FFF2-40B4-BE49-F238E27FC236}">
                <a16:creationId xmlns:a16="http://schemas.microsoft.com/office/drawing/2014/main" id="{A8E9BCF6-9BAD-4223-8A00-BB168774F95B}"/>
              </a:ext>
            </a:extLst>
          </p:cNvPr>
          <p:cNvGraphicFramePr>
            <a:graphicFrameLocks noGrp="1"/>
          </p:cNvGraphicFramePr>
          <p:nvPr>
            <p:extLst>
              <p:ext uri="{D42A27DB-BD31-4B8C-83A1-F6EECF244321}">
                <p14:modId xmlns:p14="http://schemas.microsoft.com/office/powerpoint/2010/main" val="3298712443"/>
              </p:ext>
            </p:extLst>
          </p:nvPr>
        </p:nvGraphicFramePr>
        <p:xfrm>
          <a:off x="6004383" y="1279258"/>
          <a:ext cx="2959872" cy="1239169"/>
        </p:xfrm>
        <a:graphic>
          <a:graphicData uri="http://schemas.openxmlformats.org/drawingml/2006/table">
            <a:tbl>
              <a:tblPr firstRow="1" firstCol="1" bandRow="1"/>
              <a:tblGrid>
                <a:gridCol w="1702042">
                  <a:extLst>
                    <a:ext uri="{9D8B030D-6E8A-4147-A177-3AD203B41FA5}">
                      <a16:colId xmlns:a16="http://schemas.microsoft.com/office/drawing/2014/main" val="1892691771"/>
                    </a:ext>
                  </a:extLst>
                </a:gridCol>
                <a:gridCol w="1257830">
                  <a:extLst>
                    <a:ext uri="{9D8B030D-6E8A-4147-A177-3AD203B41FA5}">
                      <a16:colId xmlns:a16="http://schemas.microsoft.com/office/drawing/2014/main" val="1722997894"/>
                    </a:ext>
                  </a:extLst>
                </a:gridCol>
              </a:tblGrid>
              <a:tr h="348661">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600" b="1" kern="100" dirty="0">
                          <a:effectLst/>
                          <a:latin typeface="Times New Roman" panose="02020603050405020304" pitchFamily="18" charset="0"/>
                          <a:ea typeface="ＭＳ Ｐゴシック" panose="020B0600070205080204" pitchFamily="50" charset="-128"/>
                          <a:cs typeface="Times New Roman" panose="02020603050405020304" pitchFamily="18" charset="0"/>
                        </a:rPr>
                        <a:t>マーカー粒子の物性値</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chorCtr="1">
                    <a:lnL>
                      <a:noFill/>
                    </a:lnL>
                    <a:lnR>
                      <a:noFill/>
                    </a:lnR>
                    <a:lnT>
                      <a:noFill/>
                    </a:lnT>
                    <a:lnB>
                      <a:noFill/>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849207821"/>
                  </a:ext>
                </a:extLst>
              </a:tr>
              <a:tr h="287490">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600" b="1" kern="1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物質</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600" kern="1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空気</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14898531"/>
                  </a:ext>
                </a:extLst>
              </a:tr>
              <a:tr h="301510">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600" b="1" kern="1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密度</a:t>
                      </a:r>
                      <a:r>
                        <a:rPr lang="en-US" sz="1600" b="1" kern="1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[kg/m</a:t>
                      </a:r>
                      <a:r>
                        <a:rPr lang="en-US" sz="1600" b="1" kern="100" baseline="300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3</a:t>
                      </a:r>
                      <a:r>
                        <a:rPr lang="en-US" sz="1600" b="1" kern="1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600" kern="1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1.206</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54735684"/>
                  </a:ext>
                </a:extLst>
              </a:tr>
              <a:tr h="301508">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600" b="1" kern="1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直径</a:t>
                      </a:r>
                      <a:r>
                        <a:rPr lang="en-US" sz="1600" b="1" kern="1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[mm]</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sz="1600" kern="10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5</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chorCtr="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47658520"/>
                  </a:ext>
                </a:extLst>
              </a:tr>
            </a:tbl>
          </a:graphicData>
        </a:graphic>
      </p:graphicFrame>
      <p:sp>
        <p:nvSpPr>
          <p:cNvPr id="38" name="角丸四角形 37"/>
          <p:cNvSpPr/>
          <p:nvPr/>
        </p:nvSpPr>
        <p:spPr>
          <a:xfrm>
            <a:off x="551171" y="1059845"/>
            <a:ext cx="3037604" cy="413583"/>
          </a:xfrm>
          <a:prstGeom prst="roundRect">
            <a:avLst/>
          </a:prstGeom>
          <a:gradFill>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15875" cap="flat" cmpd="sng" algn="ctr">
            <a:noFill/>
            <a:prstDash val="solid"/>
          </a:ln>
          <a:effectLst>
            <a:outerShdw blurRad="50800" dist="381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Times New Roman"/>
                <a:ea typeface="ＭＳ Ｐゴシック"/>
                <a:cs typeface="+mn-cs"/>
              </a:rPr>
              <a:t>マーカー粒子の運動方程式</a:t>
            </a:r>
          </a:p>
        </p:txBody>
      </p:sp>
      <p:grpSp>
        <p:nvGrpSpPr>
          <p:cNvPr id="39" name="グループ化 38"/>
          <p:cNvGrpSpPr/>
          <p:nvPr/>
        </p:nvGrpSpPr>
        <p:grpSpPr>
          <a:xfrm>
            <a:off x="4452559" y="2629688"/>
            <a:ext cx="4536506" cy="2718758"/>
            <a:chOff x="4452559" y="2719628"/>
            <a:chExt cx="4536506" cy="2718758"/>
          </a:xfrm>
        </p:grpSpPr>
        <p:sp>
          <p:nvSpPr>
            <p:cNvPr id="40" name="正方形/長方形 39">
              <a:extLst>
                <a:ext uri="{FF2B5EF4-FFF2-40B4-BE49-F238E27FC236}">
                  <a16:creationId xmlns:a16="http://schemas.microsoft.com/office/drawing/2014/main" id="{821D4893-AFCC-41E9-AF03-BD8942D035FC}"/>
                </a:ext>
              </a:extLst>
            </p:cNvPr>
            <p:cNvSpPr/>
            <p:nvPr/>
          </p:nvSpPr>
          <p:spPr>
            <a:xfrm>
              <a:off x="4572717" y="2719628"/>
              <a:ext cx="4416348" cy="2718758"/>
            </a:xfrm>
            <a:prstGeom prst="rect">
              <a:avLst/>
            </a:prstGeom>
          </p:spPr>
          <p:txBody>
            <a:bodyPr wrap="square">
              <a:spAutoFit/>
            </a:bodyPr>
            <a:lstStyle/>
            <a:p>
              <a:pPr marL="0" marR="0" lvl="0" indent="0" defTabSz="914400" eaLnBrk="1" fontAlgn="auto" latinLnBrk="0" hangingPunct="1">
                <a:lnSpc>
                  <a:spcPts val="2300"/>
                </a:lnSpc>
                <a:spcBef>
                  <a:spcPts val="0"/>
                </a:spcBef>
                <a:spcAft>
                  <a:spcPts val="0"/>
                </a:spcAft>
                <a:buClrTx/>
                <a:buSzTx/>
                <a:buFontTx/>
                <a:buNone/>
                <a:tabLst/>
                <a:defRPr/>
              </a:pP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u</a:t>
              </a:r>
              <a:r>
                <a:rPr kumimoji="0" lang="en-US" altLang="ja-JP" sz="1600" b="0" i="1" u="none" strike="noStrike" kern="0" cap="none" spc="0" normalizeH="0" baseline="-25000" noProof="0" dirty="0" err="1">
                  <a:ln>
                    <a:noFill/>
                  </a:ln>
                  <a:solidFill>
                    <a:prstClr val="black"/>
                  </a:solidFill>
                  <a:effectLst/>
                  <a:uLnTx/>
                  <a:uFillTx/>
                  <a:ea typeface="ＭＳ 明朝" panose="02020609040205080304" pitchFamily="17" charset="-128"/>
                </a:rPr>
                <a:t>i</a:t>
              </a:r>
              <a:r>
                <a:rPr kumimoji="0" lang="en-US" altLang="ja-JP" sz="1600" b="0" i="1" u="none" strike="noStrike" kern="0" cap="none" spc="0" normalizeH="0" baseline="-25000" noProof="0" dirty="0">
                  <a:ln>
                    <a:noFill/>
                  </a:ln>
                  <a:solidFill>
                    <a:prstClr val="black"/>
                  </a:solidFill>
                  <a:effectLst/>
                  <a:uLnTx/>
                  <a:uFillTx/>
                  <a:ea typeface="ＭＳ 明朝" panose="02020609040205080304" pitchFamily="17" charset="-128"/>
                </a:rPr>
                <a:t>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[m/s] : </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溶湯速度の</a:t>
              </a: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i</a:t>
              </a:r>
              <a:r>
                <a:rPr kumimoji="0" lang="en-US" altLang="ja-JP" sz="1600" b="0" i="1" u="none" strike="noStrike" kern="0" cap="none" spc="0" normalizeH="0" baseline="0" noProof="0" dirty="0">
                  <a:ln>
                    <a:noFill/>
                  </a:ln>
                  <a:solidFill>
                    <a:prstClr val="black"/>
                  </a:solidFill>
                  <a:effectLst/>
                  <a:uLnTx/>
                  <a:uFillTx/>
                  <a:ea typeface="ＭＳ 明朝" panose="02020609040205080304" pitchFamily="17" charset="-128"/>
                </a:rPr>
                <a:t>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a:t>
              </a: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x</a:t>
              </a:r>
              <a:r>
                <a:rPr kumimoji="0" lang="en-US" altLang="ja-JP" sz="1600" b="0" i="0" u="none" strike="noStrike" kern="0" cap="none" spc="0" normalizeH="0" baseline="0" noProof="0" dirty="0" err="1">
                  <a:ln>
                    <a:noFill/>
                  </a:ln>
                  <a:solidFill>
                    <a:prstClr val="black"/>
                  </a:solidFill>
                  <a:effectLst/>
                  <a:uLnTx/>
                  <a:uFillTx/>
                  <a:ea typeface="ＭＳ 明朝" panose="02020609040205080304" pitchFamily="17" charset="-128"/>
                </a:rPr>
                <a:t>,</a:t>
              </a: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y</a:t>
              </a:r>
              <a:r>
                <a:rPr kumimoji="0" lang="en-US" altLang="ja-JP" sz="1600" b="0" i="0" u="none" strike="noStrike" kern="0" cap="none" spc="0" normalizeH="0" baseline="0" noProof="0" dirty="0" err="1">
                  <a:ln>
                    <a:noFill/>
                  </a:ln>
                  <a:solidFill>
                    <a:prstClr val="black"/>
                  </a:solidFill>
                  <a:effectLst/>
                  <a:uLnTx/>
                  <a:uFillTx/>
                  <a:ea typeface="ＭＳ 明朝" panose="02020609040205080304" pitchFamily="17" charset="-128"/>
                </a:rPr>
                <a:t>,</a:t>
              </a: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z</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方向成分</a:t>
              </a:r>
              <a:endPar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endParaRPr>
            </a:p>
            <a:p>
              <a:pPr marL="0" marR="0" lvl="0" indent="0" defTabSz="914400" eaLnBrk="1" fontAlgn="auto" latinLnBrk="0" hangingPunct="1">
                <a:lnSpc>
                  <a:spcPts val="2300"/>
                </a:lnSpc>
                <a:spcBef>
                  <a:spcPts val="0"/>
                </a:spcBef>
                <a:spcAft>
                  <a:spcPts val="0"/>
                </a:spcAft>
                <a:buClrTx/>
                <a:buSzTx/>
                <a:buFontTx/>
                <a:buNone/>
                <a:tabLst/>
                <a:defRPr/>
              </a:pP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ρ</a:t>
              </a:r>
              <a:r>
                <a:rPr kumimoji="0" lang="en-US" altLang="ja-JP" sz="1600" b="0" i="1" u="none" strike="noStrike" kern="0" cap="none" spc="0" normalizeH="0" baseline="-25000" noProof="0" dirty="0" err="1">
                  <a:ln>
                    <a:noFill/>
                  </a:ln>
                  <a:solidFill>
                    <a:prstClr val="black"/>
                  </a:solidFill>
                  <a:effectLst/>
                  <a:uLnTx/>
                  <a:uFillTx/>
                  <a:ea typeface="ＭＳ 明朝" panose="02020609040205080304" pitchFamily="17" charset="-128"/>
                </a:rPr>
                <a:t>f</a:t>
              </a:r>
              <a:r>
                <a:rPr kumimoji="0" lang="en-US" altLang="ja-JP" sz="1600" b="0" i="1" u="none" strike="noStrike" kern="0" cap="none" spc="0" normalizeH="0" baseline="-25000" noProof="0" dirty="0">
                  <a:ln>
                    <a:noFill/>
                  </a:ln>
                  <a:solidFill>
                    <a:prstClr val="black"/>
                  </a:solidFill>
                  <a:effectLst/>
                  <a:uLnTx/>
                  <a:uFillTx/>
                  <a:ea typeface="ＭＳ 明朝" panose="02020609040205080304" pitchFamily="17" charset="-128"/>
                </a:rPr>
                <a:t>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[kg/m</a:t>
              </a:r>
              <a:r>
                <a:rPr kumimoji="0" lang="en-US" altLang="ja-JP" sz="1600" b="0" i="0" u="none" strike="noStrike" kern="0" cap="none" spc="0" normalizeH="0" baseline="30000" noProof="0" dirty="0">
                  <a:ln>
                    <a:noFill/>
                  </a:ln>
                  <a:solidFill>
                    <a:prstClr val="black"/>
                  </a:solidFill>
                  <a:effectLst/>
                  <a:uLnTx/>
                  <a:uFillTx/>
                  <a:ea typeface="ＭＳ 明朝" panose="02020609040205080304" pitchFamily="17" charset="-128"/>
                </a:rPr>
                <a:t>3</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 </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溶湯密度</a:t>
              </a:r>
              <a:endPar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endParaRPr>
            </a:p>
            <a:p>
              <a:pPr marL="0" marR="0" lvl="0" indent="0" defTabSz="914400" eaLnBrk="1" fontAlgn="auto" latinLnBrk="0" hangingPunct="1">
                <a:lnSpc>
                  <a:spcPts val="2300"/>
                </a:lnSpc>
                <a:spcBef>
                  <a:spcPts val="0"/>
                </a:spcBef>
                <a:spcAft>
                  <a:spcPts val="0"/>
                </a:spcAft>
                <a:buClrTx/>
                <a:buSzTx/>
                <a:buFontTx/>
                <a:buNone/>
                <a:tabLst/>
                <a:defRPr/>
              </a:pP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g</a:t>
              </a:r>
              <a:r>
                <a:rPr kumimoji="0" lang="en-US" altLang="ja-JP" sz="1600" b="0" i="1" u="none" strike="noStrike" kern="0" cap="none" spc="0" normalizeH="0" baseline="-25000" noProof="0" dirty="0" err="1">
                  <a:ln>
                    <a:noFill/>
                  </a:ln>
                  <a:solidFill>
                    <a:prstClr val="black"/>
                  </a:solidFill>
                  <a:effectLst/>
                  <a:uLnTx/>
                  <a:uFillTx/>
                  <a:ea typeface="ＭＳ 明朝" panose="02020609040205080304" pitchFamily="17" charset="-128"/>
                </a:rPr>
                <a:t>i</a:t>
              </a:r>
              <a:r>
                <a:rPr kumimoji="0" lang="en-US" altLang="ja-JP" sz="1600" b="0" i="1" u="none" strike="noStrike" kern="0" cap="none" spc="0" normalizeH="0" baseline="-25000" noProof="0" dirty="0">
                  <a:ln>
                    <a:noFill/>
                  </a:ln>
                  <a:solidFill>
                    <a:prstClr val="black"/>
                  </a:solidFill>
                  <a:effectLst/>
                  <a:uLnTx/>
                  <a:uFillTx/>
                  <a:ea typeface="ＭＳ 明朝" panose="02020609040205080304" pitchFamily="17" charset="-128"/>
                </a:rPr>
                <a:t>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[m/s</a:t>
              </a:r>
              <a:r>
                <a:rPr kumimoji="0" lang="en-US" altLang="ja-JP" sz="1600" b="0" i="0" u="none" strike="noStrike" kern="0" cap="none" spc="0" normalizeH="0" baseline="30000" noProof="0" dirty="0">
                  <a:ln>
                    <a:noFill/>
                  </a:ln>
                  <a:solidFill>
                    <a:prstClr val="black"/>
                  </a:solidFill>
                  <a:effectLst/>
                  <a:uLnTx/>
                  <a:uFillTx/>
                  <a:ea typeface="ＭＳ 明朝" panose="02020609040205080304" pitchFamily="17" charset="-128"/>
                </a:rPr>
                <a:t>2</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a:t>
              </a:r>
              <a:r>
                <a:rPr kumimoji="0" lang="ja-JP" altLang="en-US"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 </a:t>
              </a: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i</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方向に働く重力加速度</a:t>
              </a:r>
              <a:endPar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endParaRPr>
            </a:p>
            <a:p>
              <a:pPr marL="0" marR="0" lvl="0" indent="0" defTabSz="914400" eaLnBrk="1" fontAlgn="auto" latinLnBrk="0" hangingPunct="1">
                <a:lnSpc>
                  <a:spcPts val="2300"/>
                </a:lnSpc>
                <a:spcBef>
                  <a:spcPts val="0"/>
                </a:spcBef>
                <a:spcAft>
                  <a:spcPts val="0"/>
                </a:spcAft>
                <a:buClrTx/>
                <a:buSzTx/>
                <a:buFontTx/>
                <a:buNone/>
                <a:tabLst/>
                <a:defRPr/>
              </a:pP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x</a:t>
              </a:r>
              <a:r>
                <a:rPr kumimoji="0" lang="en-US" altLang="ja-JP" sz="1600" b="0" i="1" u="none" strike="noStrike" kern="0" cap="none" spc="0" normalizeH="0" baseline="-25000" noProof="0" dirty="0" err="1">
                  <a:ln>
                    <a:noFill/>
                  </a:ln>
                  <a:solidFill>
                    <a:prstClr val="black"/>
                  </a:solidFill>
                  <a:effectLst/>
                  <a:uLnTx/>
                  <a:uFillTx/>
                  <a:ea typeface="ＭＳ 明朝" panose="02020609040205080304" pitchFamily="17" charset="-128"/>
                </a:rPr>
                <a:t>Pi</a:t>
              </a:r>
              <a:r>
                <a:rPr kumimoji="0" lang="en-US" altLang="ja-JP" sz="1600" b="0" i="1" u="none" strike="noStrike" kern="0" cap="none" spc="0" normalizeH="0" baseline="-25000" noProof="0" dirty="0">
                  <a:ln>
                    <a:noFill/>
                  </a:ln>
                  <a:solidFill>
                    <a:prstClr val="black"/>
                  </a:solidFill>
                  <a:effectLst/>
                  <a:uLnTx/>
                  <a:uFillTx/>
                  <a:ea typeface="ＭＳ 明朝" panose="02020609040205080304" pitchFamily="17" charset="-128"/>
                </a:rPr>
                <a:t>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[m]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 </a:t>
              </a: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i</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方向のマーカー粒子位置</a:t>
              </a:r>
              <a:endPar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endParaRPr>
            </a:p>
            <a:p>
              <a:pPr marL="0" marR="0" lvl="0" indent="0" defTabSz="914400" eaLnBrk="1" fontAlgn="auto" latinLnBrk="0" hangingPunct="1">
                <a:lnSpc>
                  <a:spcPts val="2300"/>
                </a:lnSpc>
                <a:spcBef>
                  <a:spcPts val="0"/>
                </a:spcBef>
                <a:spcAft>
                  <a:spcPts val="0"/>
                </a:spcAft>
                <a:buClrTx/>
                <a:buSzTx/>
                <a:buFontTx/>
                <a:buNone/>
                <a:tabLst/>
                <a:defRPr/>
              </a:pPr>
              <a:r>
                <a:rPr kumimoji="0" lang="en-US" altLang="ja-JP" sz="1600" b="0" i="1" u="none" strike="noStrike" kern="0" cap="none" spc="0" normalizeH="0" baseline="0" noProof="0" dirty="0">
                  <a:ln>
                    <a:noFill/>
                  </a:ln>
                  <a:solidFill>
                    <a:prstClr val="black"/>
                  </a:solidFill>
                  <a:effectLst/>
                  <a:uLnTx/>
                  <a:uFillTx/>
                  <a:ea typeface="ＭＳ 明朝" panose="02020609040205080304" pitchFamily="17" charset="-128"/>
                </a:rPr>
                <a:t>M</a:t>
              </a:r>
              <a:r>
                <a:rPr kumimoji="0" lang="en-US" altLang="ja-JP" sz="1600" b="0" i="1" u="none" strike="noStrike" kern="0" cap="none" spc="0" normalizeH="0" baseline="-25000" noProof="0" dirty="0">
                  <a:ln>
                    <a:noFill/>
                  </a:ln>
                  <a:solidFill>
                    <a:prstClr val="black"/>
                  </a:solidFill>
                  <a:effectLst/>
                  <a:uLnTx/>
                  <a:uFillTx/>
                  <a:ea typeface="ＭＳ 明朝" panose="02020609040205080304" pitchFamily="17" charset="-128"/>
                </a:rPr>
                <a:t>P</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[kg]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 </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マーカー粒子質量</a:t>
              </a:r>
              <a:endPar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endParaRPr>
            </a:p>
            <a:p>
              <a:pPr marL="0" marR="0" lvl="0" indent="0" defTabSz="914400" eaLnBrk="1" fontAlgn="auto" latinLnBrk="0" hangingPunct="1">
                <a:lnSpc>
                  <a:spcPts val="2300"/>
                </a:lnSpc>
                <a:spcBef>
                  <a:spcPts val="0"/>
                </a:spcBef>
                <a:spcAft>
                  <a:spcPts val="0"/>
                </a:spcAft>
                <a:buClrTx/>
                <a:buSzTx/>
                <a:buFontTx/>
                <a:buNone/>
                <a:tabLst/>
                <a:defRPr/>
              </a:pPr>
              <a:r>
                <a:rPr kumimoji="0" lang="en-US" altLang="ja-JP" sz="1600" b="0" i="1" u="none" strike="noStrike" kern="0" cap="none" spc="0" normalizeH="0" baseline="0" noProof="0" dirty="0">
                  <a:ln>
                    <a:noFill/>
                  </a:ln>
                  <a:solidFill>
                    <a:prstClr val="black"/>
                  </a:solidFill>
                  <a:effectLst/>
                  <a:uLnTx/>
                  <a:uFillTx/>
                  <a:ea typeface="ＭＳ 明朝" panose="02020609040205080304" pitchFamily="17" charset="-128"/>
                </a:rPr>
                <a:t>C</a:t>
              </a:r>
              <a:r>
                <a:rPr kumimoji="0" lang="en-US" altLang="ja-JP" sz="1600" b="0" i="1" u="none" strike="noStrike" kern="0" cap="none" spc="0" normalizeH="0" baseline="-25000" noProof="0" dirty="0">
                  <a:ln>
                    <a:noFill/>
                  </a:ln>
                  <a:solidFill>
                    <a:prstClr val="black"/>
                  </a:solidFill>
                  <a:effectLst/>
                  <a:uLnTx/>
                  <a:uFillTx/>
                  <a:ea typeface="ＭＳ 明朝" panose="02020609040205080304" pitchFamily="17" charset="-128"/>
                </a:rPr>
                <a:t>D</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 : </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抗力係数</a:t>
              </a:r>
              <a:endPar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endParaRPr>
            </a:p>
            <a:p>
              <a:pPr marL="0" marR="0" lvl="0" indent="0" defTabSz="914400" eaLnBrk="1" fontAlgn="auto" latinLnBrk="0" hangingPunct="1">
                <a:lnSpc>
                  <a:spcPts val="2300"/>
                </a:lnSpc>
                <a:spcBef>
                  <a:spcPts val="0"/>
                </a:spcBef>
                <a:spcAft>
                  <a:spcPts val="0"/>
                </a:spcAft>
                <a:buClrTx/>
                <a:buSzTx/>
                <a:buFontTx/>
                <a:buNone/>
                <a:tabLst/>
                <a:defRPr/>
              </a:pPr>
              <a:r>
                <a:rPr kumimoji="0" lang="en-US" altLang="ja-JP" sz="1600" b="0" i="1" u="none" strike="noStrike" kern="0" cap="none" spc="0" normalizeH="0" baseline="0" noProof="0" dirty="0">
                  <a:ln>
                    <a:noFill/>
                  </a:ln>
                  <a:solidFill>
                    <a:prstClr val="black"/>
                  </a:solidFill>
                  <a:effectLst/>
                  <a:uLnTx/>
                  <a:uFillTx/>
                  <a:ea typeface="ＭＳ 明朝" panose="02020609040205080304" pitchFamily="17" charset="-128"/>
                </a:rPr>
                <a:t>A</a:t>
              </a:r>
              <a:r>
                <a:rPr kumimoji="0" lang="en-US" altLang="ja-JP" sz="1600" b="0" i="1" u="none" strike="noStrike" kern="0" cap="none" spc="0" normalizeH="0" baseline="-25000" noProof="0" dirty="0">
                  <a:ln>
                    <a:noFill/>
                  </a:ln>
                  <a:solidFill>
                    <a:prstClr val="black"/>
                  </a:solidFill>
                  <a:effectLst/>
                  <a:uLnTx/>
                  <a:uFillTx/>
                  <a:ea typeface="ＭＳ 明朝" panose="02020609040205080304" pitchFamily="17" charset="-128"/>
                </a:rPr>
                <a:t>i</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[m</a:t>
              </a:r>
              <a:r>
                <a:rPr kumimoji="0" lang="en-US" altLang="ja-JP" sz="1600" b="0" i="0" u="none" strike="noStrike" kern="0" cap="none" spc="0" normalizeH="0" baseline="30000" noProof="0" dirty="0">
                  <a:ln>
                    <a:noFill/>
                  </a:ln>
                  <a:solidFill>
                    <a:prstClr val="black"/>
                  </a:solidFill>
                  <a:effectLst/>
                  <a:uLnTx/>
                  <a:uFillTx/>
                  <a:ea typeface="ＭＳ 明朝" panose="02020609040205080304" pitchFamily="17" charset="-128"/>
                </a:rPr>
                <a:t>2</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 </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 </a:t>
              </a:r>
              <a:r>
                <a:rPr kumimoji="0" lang="en-US" altLang="ja-JP" sz="1600" b="0" i="1" u="none" strike="noStrike" kern="0" cap="none" spc="0" normalizeH="0" baseline="0" noProof="0" dirty="0" err="1">
                  <a:ln>
                    <a:noFill/>
                  </a:ln>
                  <a:solidFill>
                    <a:prstClr val="black"/>
                  </a:solidFill>
                  <a:effectLst/>
                  <a:uLnTx/>
                  <a:uFillTx/>
                  <a:ea typeface="ＭＳ 明朝" panose="02020609040205080304" pitchFamily="17" charset="-128"/>
                </a:rPr>
                <a:t>i</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方向に垂直なマーカー粒子</a:t>
              </a:r>
              <a:r>
                <a:rPr kumimoji="0" lang="ja-JP" altLang="en-US"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の</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投影面積</a:t>
              </a:r>
              <a:endPar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endParaRPr>
            </a:p>
            <a:p>
              <a:pPr marL="0" marR="0" lvl="0" indent="0" defTabSz="914400" eaLnBrk="1" fontAlgn="auto" latinLnBrk="0" hangingPunct="1">
                <a:lnSpc>
                  <a:spcPts val="2300"/>
                </a:lnSpc>
                <a:spcBef>
                  <a:spcPts val="0"/>
                </a:spcBef>
                <a:spcAft>
                  <a:spcPts val="0"/>
                </a:spcAft>
                <a:buClrTx/>
                <a:buSzTx/>
                <a:buFontTx/>
                <a:buNone/>
                <a:tabLst/>
                <a:defRPr/>
              </a:pPr>
              <a:r>
                <a:rPr kumimoji="0" lang="en-US" altLang="ja-JP" sz="1600" b="0" i="1" u="none" strike="noStrike" kern="0" cap="none" spc="0" normalizeH="0" baseline="0" noProof="0" dirty="0">
                  <a:ln>
                    <a:noFill/>
                  </a:ln>
                  <a:solidFill>
                    <a:prstClr val="black"/>
                  </a:solidFill>
                  <a:effectLst/>
                  <a:uLnTx/>
                  <a:uFillTx/>
                  <a:ea typeface="ＭＳ 明朝" panose="02020609040205080304" pitchFamily="17" charset="-128"/>
                </a:rPr>
                <a:t>V</a:t>
              </a:r>
              <a:r>
                <a:rPr kumimoji="0" lang="en-US" altLang="ja-JP" sz="1600" b="0" i="1" u="none" strike="noStrike" kern="0" cap="none" spc="0" normalizeH="0" baseline="-25000" noProof="0" dirty="0">
                  <a:ln>
                    <a:noFill/>
                  </a:ln>
                  <a:solidFill>
                    <a:prstClr val="black"/>
                  </a:solidFill>
                  <a:effectLst/>
                  <a:uLnTx/>
                  <a:uFillTx/>
                  <a:ea typeface="ＭＳ 明朝" panose="02020609040205080304" pitchFamily="17" charset="-128"/>
                </a:rPr>
                <a:t>P</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[m</a:t>
              </a:r>
              <a:r>
                <a:rPr kumimoji="0" lang="en-US" altLang="ja-JP" sz="1600" b="0" i="0" u="none" strike="noStrike" kern="0" cap="none" spc="0" normalizeH="0" baseline="30000" noProof="0" dirty="0">
                  <a:ln>
                    <a:noFill/>
                  </a:ln>
                  <a:solidFill>
                    <a:prstClr val="black"/>
                  </a:solidFill>
                  <a:effectLst/>
                  <a:uLnTx/>
                  <a:uFillTx/>
                  <a:ea typeface="ＭＳ 明朝" panose="02020609040205080304" pitchFamily="17" charset="-128"/>
                </a:rPr>
                <a:t>3</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 : </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マーカー粒子体積</a:t>
              </a:r>
              <a:endPar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endParaRPr>
            </a:p>
            <a:p>
              <a:pPr marL="0" marR="0" lvl="0" indent="0" defTabSz="914400" eaLnBrk="1" fontAlgn="auto" latinLnBrk="0" hangingPunct="1">
                <a:lnSpc>
                  <a:spcPts val="2300"/>
                </a:lnSpc>
                <a:spcBef>
                  <a:spcPts val="0"/>
                </a:spcBef>
                <a:spcAft>
                  <a:spcPts val="0"/>
                </a:spcAft>
                <a:buClrTx/>
                <a:buSzTx/>
                <a:buFontTx/>
                <a:buNone/>
                <a:tabLst/>
                <a:defRPr/>
              </a:pPr>
              <a:r>
                <a:rPr kumimoji="0" lang="en-US" altLang="ja-JP" sz="1600" b="0" i="1" u="none" strike="noStrike" kern="0" cap="none" spc="0" normalizeH="0" baseline="0" noProof="0" dirty="0">
                  <a:ln>
                    <a:noFill/>
                  </a:ln>
                  <a:solidFill>
                    <a:prstClr val="black"/>
                  </a:solidFill>
                  <a:effectLst/>
                  <a:uLnTx/>
                  <a:uFillTx/>
                  <a:ea typeface="ＭＳ 明朝" panose="02020609040205080304" pitchFamily="17" charset="-128"/>
                </a:rPr>
                <a:t>ω</a:t>
              </a:r>
              <a:r>
                <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rPr>
                <a:t>[m/s]:</a:t>
              </a:r>
              <a:r>
                <a:rPr kumimoji="0" lang="ja-JP"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rPr>
                <a:t>マーカー粒子と溶湯の相対速度</a:t>
              </a:r>
              <a:endParaRPr kumimoji="0" lang="en-US" altLang="ja-JP" sz="1600" b="0" i="0" u="none" strike="noStrike" kern="0" cap="none" spc="0" normalizeH="0" baseline="0" noProof="0" dirty="0">
                <a:ln>
                  <a:noFill/>
                </a:ln>
                <a:solidFill>
                  <a:prstClr val="black"/>
                </a:solidFill>
                <a:effectLst/>
                <a:uLnTx/>
                <a:uFillTx/>
                <a:ea typeface="ＭＳ 明朝" panose="02020609040205080304" pitchFamily="17" charset="-128"/>
                <a:cs typeface="Times New Roman" panose="02020603050405020304" pitchFamily="18" charset="0"/>
              </a:endParaRPr>
            </a:p>
          </p:txBody>
        </p:sp>
        <p:sp>
          <p:nvSpPr>
            <p:cNvPr id="41" name="大かっこ 40"/>
            <p:cNvSpPr/>
            <p:nvPr/>
          </p:nvSpPr>
          <p:spPr>
            <a:xfrm>
              <a:off x="4452559" y="2746649"/>
              <a:ext cx="4529961" cy="2668242"/>
            </a:xfrm>
            <a:prstGeom prst="bracketPair">
              <a:avLst>
                <a:gd name="adj" fmla="val 3218"/>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Times New Roman"/>
                <a:ea typeface="ＭＳ Ｐゴシック"/>
                <a:cs typeface="+mn-cs"/>
              </a:endParaRPr>
            </a:p>
          </p:txBody>
        </p:sp>
      </p:grpSp>
      <p:grpSp>
        <p:nvGrpSpPr>
          <p:cNvPr id="97" name="グループ化 96"/>
          <p:cNvGrpSpPr/>
          <p:nvPr/>
        </p:nvGrpSpPr>
        <p:grpSpPr>
          <a:xfrm>
            <a:off x="696067" y="4809296"/>
            <a:ext cx="4960732" cy="1779444"/>
            <a:chOff x="550218" y="4514696"/>
            <a:chExt cx="4960732" cy="1779444"/>
          </a:xfrm>
        </p:grpSpPr>
        <mc:AlternateContent xmlns:mc="http://schemas.openxmlformats.org/markup-compatibility/2006" xmlns:a14="http://schemas.microsoft.com/office/drawing/2010/main">
          <mc:Choice Requires="a14">
            <p:sp>
              <p:nvSpPr>
                <p:cNvPr id="98" name="正方形/長方形 97"/>
                <p:cNvSpPr/>
                <p:nvPr/>
              </p:nvSpPr>
              <p:spPr>
                <a:xfrm>
                  <a:off x="560727" y="4514696"/>
                  <a:ext cx="3464410" cy="6580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𝐶</m:t>
                            </m:r>
                          </m:e>
                          <m: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𝐷</m:t>
                            </m:r>
                          </m:sub>
                        </m:s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m:t>
                        </m:r>
                        <m:f>
                          <m:f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24</m:t>
                            </m:r>
                          </m:num>
                          <m:den>
                            <m:sSub>
                              <m:sSub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𝑅𝑒</m:t>
                                </m:r>
                              </m:e>
                              <m: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𝑃</m:t>
                                </m:r>
                              </m:sub>
                            </m:sSub>
                          </m:den>
                        </m:f>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d>
                          <m:d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𝑅𝑒</m:t>
                                </m:r>
                              </m:e>
                              <m: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𝑃</m:t>
                                </m:r>
                              </m:sub>
                            </m:s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&lt;1</m:t>
                            </m:r>
                          </m:e>
                        </m:d>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𝑆𝑡𝑜𝑘𝑒𝑠</m:t>
                        </m:r>
                        <m:r>
                          <a:rPr kumimoji="0" lang="ja-JP" altLang="ja-JP" sz="1800" b="0" i="0"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の式</m:t>
                        </m:r>
                      </m:oMath>
                    </m:oMathPara>
                  </a14:m>
                  <a:endParaRPr kumimoji="0" lang="ja-JP" altLang="en-US" sz="1800" b="0" i="0" u="none" strike="noStrike" kern="0" cap="none" spc="0" normalizeH="0" baseline="0" noProof="0" dirty="0">
                    <a:ln>
                      <a:noFill/>
                    </a:ln>
                    <a:solidFill>
                      <a:prstClr val="black"/>
                    </a:solidFill>
                    <a:effectLst/>
                    <a:uLnTx/>
                    <a:uFillTx/>
                  </a:endParaRPr>
                </a:p>
              </p:txBody>
            </p:sp>
          </mc:Choice>
          <mc:Fallback xmlns="">
            <p:sp>
              <p:nvSpPr>
                <p:cNvPr id="5" name="正方形/長方形 4"/>
                <p:cNvSpPr>
                  <a:spLocks noRot="1" noChangeAspect="1" noMove="1" noResize="1" noEditPoints="1" noAdjustHandles="1" noChangeArrowheads="1" noChangeShapeType="1" noTextEdit="1"/>
                </p:cNvSpPr>
                <p:nvPr/>
              </p:nvSpPr>
              <p:spPr>
                <a:xfrm>
                  <a:off x="560727" y="4514696"/>
                  <a:ext cx="3464410" cy="658065"/>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9" name="正方形/長方形 98"/>
                <p:cNvSpPr/>
                <p:nvPr/>
              </p:nvSpPr>
              <p:spPr>
                <a:xfrm>
                  <a:off x="550218" y="5180065"/>
                  <a:ext cx="385361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𝐶</m:t>
                            </m:r>
                          </m:e>
                          <m: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𝐷</m:t>
                            </m:r>
                          </m:sub>
                        </m:s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=0.44 </m:t>
                        </m:r>
                        <m:d>
                          <m:d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𝑅𝑒</m:t>
                                </m:r>
                              </m:e>
                              <m: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𝑃</m:t>
                                </m:r>
                              </m:sub>
                            </m:s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≥500</m:t>
                            </m:r>
                          </m:e>
                        </m:d>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𝑁𝑒𝑤𝑡𝑜𝑛</m:t>
                        </m:r>
                        <m:r>
                          <a:rPr kumimoji="0" lang="ja-JP" altLang="ja-JP" sz="1800" b="0" i="0"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の式</m:t>
                        </m:r>
                      </m:oMath>
                    </m:oMathPara>
                  </a14:m>
                  <a:endParaRPr kumimoji="0" lang="ja-JP" altLang="en-US" sz="1800" b="0" i="0" u="none" strike="noStrike" kern="0" cap="none" spc="0" normalizeH="0" baseline="0" noProof="0" dirty="0">
                    <a:ln>
                      <a:noFill/>
                    </a:ln>
                    <a:solidFill>
                      <a:prstClr val="black"/>
                    </a:solidFill>
                    <a:effectLst/>
                    <a:uLnTx/>
                    <a:uFillTx/>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550218" y="5180065"/>
                  <a:ext cx="3853619" cy="369332"/>
                </a:xfrm>
                <a:prstGeom prst="rect">
                  <a:avLst/>
                </a:prstGeom>
                <a:blipFill>
                  <a:blip r:embed="rId10"/>
                  <a:stretch>
                    <a:fillRect b="-327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0" name="正方形/長方形 99"/>
                <p:cNvSpPr/>
                <p:nvPr/>
              </p:nvSpPr>
              <p:spPr>
                <a:xfrm>
                  <a:off x="560727" y="5579457"/>
                  <a:ext cx="4950223" cy="71468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𝐶</m:t>
                            </m:r>
                          </m:e>
                          <m: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𝐷</m:t>
                            </m:r>
                          </m:sub>
                        </m:s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m:t>
                        </m:r>
                        <m:f>
                          <m:fPr>
                            <m:type m:val="lin"/>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d>
                              <m:d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5</m:t>
                                    </m:r>
                                  </m:num>
                                  <m:den>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4</m:t>
                                    </m:r>
                                  </m:den>
                                </m:f>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𝜋</m:t>
                                </m:r>
                              </m:e>
                            </m:d>
                          </m:num>
                          <m:den>
                            <m:rad>
                              <m:radPr>
                                <m:degHide m:val="on"/>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𝑅𝑒</m:t>
                                    </m:r>
                                  </m:e>
                                  <m: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𝑃</m:t>
                                    </m:r>
                                  </m:sub>
                                </m:sSub>
                              </m:e>
                            </m:rad>
                          </m:den>
                        </m:f>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d>
                          <m:d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1≤</m:t>
                            </m:r>
                            <m:sSub>
                              <m:sSubPr>
                                <m:ctrlPr>
                                  <a:rPr kumimoji="0" lang="ja-JP"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𝑅𝑒</m:t>
                                </m:r>
                              </m:e>
                              <m: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𝑃</m:t>
                                </m:r>
                              </m:sub>
                            </m:sSub>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≤500</m:t>
                            </m:r>
                          </m:e>
                        </m:d>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r>
                          <a:rPr kumimoji="0" lang="en-US" altLang="ja-JP" sz="1800" b="0" i="1"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𝐴𝑙𝑙𝑒𝑛</m:t>
                        </m:r>
                        <m:r>
                          <a:rPr kumimoji="0" lang="ja-JP" altLang="ja-JP" sz="1800" b="0" i="0" u="none" strike="noStrike" kern="1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の式</m:t>
                        </m:r>
                      </m:oMath>
                    </m:oMathPara>
                  </a14:m>
                  <a:endParaRPr kumimoji="0" lang="ja-JP" altLang="en-US" sz="1800" b="0" i="0" u="none" strike="noStrike" kern="0" cap="none" spc="0" normalizeH="0" baseline="0" noProof="0" dirty="0">
                    <a:ln>
                      <a:noFill/>
                    </a:ln>
                    <a:solidFill>
                      <a:prstClr val="black"/>
                    </a:solidFill>
                    <a:effectLst/>
                    <a:uLnTx/>
                    <a:uFillTx/>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560727" y="5579457"/>
                  <a:ext cx="4950223" cy="714683"/>
                </a:xfrm>
                <a:prstGeom prst="rect">
                  <a:avLst/>
                </a:prstGeom>
                <a:blipFill>
                  <a:blip r:embed="rId11"/>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01" name="正方形/長方形 100"/>
              <p:cNvSpPr/>
              <p:nvPr/>
            </p:nvSpPr>
            <p:spPr>
              <a:xfrm>
                <a:off x="551170" y="1591589"/>
                <a:ext cx="5391284" cy="86126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eqArr>
                        <m:eqArr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eqArrPr>
                        <m:e>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&amp;</m:t>
                          </m:r>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𝑀</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𝑃</m:t>
                              </m:r>
                            </m:sub>
                          </m:sSub>
                          <m:f>
                            <m:f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fPr>
                            <m:num>
                              <m:sSup>
                                <m:sSup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𝑑</m:t>
                                  </m:r>
                                </m:e>
                                <m:sup>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2</m:t>
                                  </m:r>
                                </m:sup>
                              </m:sSup>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𝑃</m:t>
                                  </m:r>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m:t>
                                  </m:r>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Sub>
                            </m:num>
                            <m:den>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𝑑</m:t>
                              </m:r>
                              <m:sSup>
                                <m:sSup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𝑡</m:t>
                                  </m:r>
                                </m:e>
                                <m:sup>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2</m:t>
                                  </m:r>
                                </m:sup>
                              </m:sSup>
                            </m:den>
                          </m:f>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1</m:t>
                              </m:r>
                            </m:num>
                            <m:den>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2</m:t>
                              </m:r>
                            </m:den>
                          </m:f>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𝐶</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𝐷</m:t>
                              </m:r>
                            </m:sub>
                          </m:sSub>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𝜌</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𝑓</m:t>
                              </m:r>
                            </m:sub>
                          </m:sSub>
                          <m:sSup>
                            <m:sSup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𝜔</m:t>
                              </m:r>
                            </m:e>
                            <m:sup>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2</m:t>
                              </m:r>
                            </m:sup>
                          </m:sSup>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𝐴</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Sub>
                          <m:f>
                            <m:f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fPr>
                            <m:num>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𝑢</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Sub>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𝑑</m:t>
                                  </m:r>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𝑃</m:t>
                                      </m:r>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m:t>
                                      </m:r>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Sub>
                                </m:num>
                                <m:den>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𝑑𝑡</m:t>
                                  </m:r>
                                </m:den>
                              </m:f>
                            </m:num>
                            <m:den>
                              <m:d>
                                <m:dPr>
                                  <m:begChr m:val="‖"/>
                                  <m:endChr m:val="‖"/>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𝜔</m:t>
                                  </m:r>
                                </m:e>
                              </m:d>
                            </m:den>
                          </m:f>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m:t>
                          </m:r>
                          <m:d>
                            <m:d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𝑀</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𝑃</m:t>
                                  </m:r>
                                </m:sub>
                              </m:sSub>
                              <m:r>
                                <a:rPr kumimoji="0" lang="ja-JP" altLang="en-US" sz="1800" b="0" i="0"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𝜌</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𝑓</m:t>
                                  </m:r>
                                </m:sub>
                              </m:sSub>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𝑉</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𝑃</m:t>
                                  </m:r>
                                </m:sub>
                              </m:sSub>
                            </m:e>
                          </m:d>
                          <m:sSub>
                            <m:sSubP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𝑔</m:t>
                              </m:r>
                            </m:e>
                            <m:sub>
                              <m: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Sub>
                        </m:e>
                      </m:eqArr>
                    </m:oMath>
                  </m:oMathPara>
                </a14:m>
                <a:endParaRPr kumimoji="0" lang="ja-JP" altLang="en-US" sz="2000" b="0" i="0" u="none" strike="noStrike" kern="0" cap="none" spc="0" normalizeH="0" baseline="0" noProof="0" dirty="0">
                  <a:ln>
                    <a:noFill/>
                  </a:ln>
                  <a:solidFill>
                    <a:prstClr val="black"/>
                  </a:solidFill>
                  <a:effectLst/>
                  <a:uLnTx/>
                  <a:uFillTx/>
                </a:endParaRPr>
              </a:p>
            </p:txBody>
          </p:sp>
        </mc:Choice>
        <mc:Fallback xmlns="">
          <p:sp>
            <p:nvSpPr>
              <p:cNvPr id="101" name="正方形/長方形 100"/>
              <p:cNvSpPr>
                <a:spLocks noRot="1" noChangeAspect="1" noMove="1" noResize="1" noEditPoints="1" noAdjustHandles="1" noChangeArrowheads="1" noChangeShapeType="1" noTextEdit="1"/>
              </p:cNvSpPr>
              <p:nvPr/>
            </p:nvSpPr>
            <p:spPr>
              <a:xfrm>
                <a:off x="551170" y="1591589"/>
                <a:ext cx="5391284" cy="861261"/>
              </a:xfrm>
              <a:prstGeom prst="rect">
                <a:avLst/>
              </a:prstGeom>
              <a:blipFill>
                <a:blip r:embed="rId12"/>
                <a:stretch>
                  <a:fillRect/>
                </a:stretch>
              </a:blipFill>
            </p:spPr>
            <p:txBody>
              <a:bodyPr/>
              <a:lstStyle/>
              <a:p>
                <a:r>
                  <a:rPr lang="ja-JP" altLang="en-US">
                    <a:noFill/>
                  </a:rPr>
                  <a:t> </a:t>
                </a:r>
              </a:p>
            </p:txBody>
          </p:sp>
        </mc:Fallback>
      </mc:AlternateContent>
      <p:grpSp>
        <p:nvGrpSpPr>
          <p:cNvPr id="102" name="グループ化 101"/>
          <p:cNvGrpSpPr/>
          <p:nvPr/>
        </p:nvGrpSpPr>
        <p:grpSpPr>
          <a:xfrm>
            <a:off x="5119989" y="5324951"/>
            <a:ext cx="4148918" cy="1299370"/>
            <a:chOff x="4324804" y="3749027"/>
            <a:chExt cx="4148918" cy="1299370"/>
          </a:xfrm>
        </p:grpSpPr>
        <p:sp>
          <p:nvSpPr>
            <p:cNvPr id="103" name="円形吹き出し 102"/>
            <p:cNvSpPr/>
            <p:nvPr/>
          </p:nvSpPr>
          <p:spPr>
            <a:xfrm>
              <a:off x="4543895" y="3749027"/>
              <a:ext cx="3770143" cy="1299370"/>
            </a:xfrm>
            <a:prstGeom prst="wedgeEllipseCallout">
              <a:avLst>
                <a:gd name="adj1" fmla="val -74831"/>
                <a:gd name="adj2" fmla="val -20465"/>
              </a:avLst>
            </a:prstGeom>
            <a:solidFill>
              <a:srgbClr val="FFFFCC"/>
            </a:solidFill>
            <a:ln w="15875"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04" name="テキスト ボックス 103"/>
            <p:cNvSpPr txBox="1"/>
            <p:nvPr/>
          </p:nvSpPr>
          <p:spPr>
            <a:xfrm>
              <a:off x="4324804" y="3994961"/>
              <a:ext cx="4148918"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FF0000"/>
                  </a:solidFill>
                  <a:effectLst/>
                  <a:uLnTx/>
                  <a:uFillTx/>
                </a:rPr>
                <a:t>介在物（固体粒子）用の式</a:t>
              </a:r>
              <a:endParaRPr kumimoji="0" lang="en-US" altLang="ja-JP" sz="2400" b="0" i="0" u="none" strike="noStrike" kern="0" cap="none" spc="0" normalizeH="0" baseline="0" noProof="0" dirty="0">
                <a:ln>
                  <a:noFill/>
                </a:ln>
                <a:solidFill>
                  <a:srgbClr val="FF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FF0000"/>
                  </a:solidFill>
                  <a:effectLst/>
                  <a:uLnTx/>
                  <a:uFillTx/>
                </a:rPr>
                <a:t>⇒気泡の追跡に適用</a:t>
              </a:r>
            </a:p>
          </p:txBody>
        </p:sp>
      </p:grpSp>
      <p:sp>
        <p:nvSpPr>
          <p:cNvPr id="4" name="スライド番号プレースホルダー 3">
            <a:extLst>
              <a:ext uri="{FF2B5EF4-FFF2-40B4-BE49-F238E27FC236}">
                <a16:creationId xmlns:a16="http://schemas.microsoft.com/office/drawing/2014/main" id="{282498C2-0146-47C3-9CDA-10F65F9A0023}"/>
              </a:ext>
            </a:extLst>
          </p:cNvPr>
          <p:cNvSpPr>
            <a:spLocks noGrp="1"/>
          </p:cNvSpPr>
          <p:nvPr>
            <p:ph type="sldNum" sz="quarter" idx="12"/>
          </p:nvPr>
        </p:nvSpPr>
        <p:spPr>
          <a:xfrm>
            <a:off x="7058025" y="6503461"/>
            <a:ext cx="2057400" cy="365125"/>
          </a:xfrm>
        </p:spPr>
        <p:txBody>
          <a:bodyPr/>
          <a:lstStyle/>
          <a:p>
            <a:fld id="{9C72B23A-10F1-47FC-A676-2A362A2F5DC8}" type="slidenum">
              <a:rPr kumimoji="1" lang="ja-JP" altLang="en-US" smtClean="0"/>
              <a:t>11</a:t>
            </a:fld>
            <a:endParaRPr kumimoji="1" lang="ja-JP" altLang="en-US" dirty="0"/>
          </a:p>
        </p:txBody>
      </p:sp>
      <p:sp>
        <p:nvSpPr>
          <p:cNvPr id="62" name="タイトル 1"/>
          <p:cNvSpPr>
            <a:spLocks noGrp="1"/>
          </p:cNvSpPr>
          <p:nvPr>
            <p:ph type="title"/>
          </p:nvPr>
        </p:nvSpPr>
        <p:spPr>
          <a:xfrm>
            <a:off x="514350" y="228600"/>
            <a:ext cx="7886700" cy="658431"/>
          </a:xfrm>
        </p:spPr>
        <p:txBody>
          <a:bodyPr>
            <a:normAutofit/>
          </a:bodyPr>
          <a:lstStyle/>
          <a:p>
            <a:pPr lvl="0">
              <a:lnSpc>
                <a:spcPct val="100000"/>
              </a:lnSpc>
              <a:spcBef>
                <a:spcPts val="0"/>
              </a:spcBef>
            </a:pPr>
            <a:r>
              <a:rPr lang="ja-JP" altLang="en-US" sz="3000" i="1" dirty="0">
                <a:solidFill>
                  <a:prstClr val="black"/>
                </a:solidFill>
                <a:latin typeface="ＭＳ Ｐゴシック"/>
                <a:cs typeface="+mn-cs"/>
              </a:rPr>
              <a:t>マーカー機能を用いた気泡追跡</a:t>
            </a:r>
            <a:r>
              <a:rPr lang="ja-JP" altLang="en-US" sz="3000" i="1" dirty="0" smtClean="0">
                <a:solidFill>
                  <a:prstClr val="black"/>
                </a:solidFill>
                <a:latin typeface="ＭＳ Ｐゴシック"/>
                <a:cs typeface="+mn-cs"/>
              </a:rPr>
              <a:t>シミュレーション</a:t>
            </a:r>
            <a:endParaRPr kumimoji="1" lang="ja-JP" altLang="en-US" dirty="0"/>
          </a:p>
        </p:txBody>
      </p:sp>
    </p:spTree>
    <p:extLst>
      <p:ext uri="{BB962C8B-B14F-4D97-AF65-F5344CB8AC3E}">
        <p14:creationId xmlns:p14="http://schemas.microsoft.com/office/powerpoint/2010/main" val="80356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22" presetClass="entr" presetSubtype="8" fill="hold"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B5088C-6EBA-4544-8BE0-8AC6A395158C}"/>
              </a:ext>
            </a:extLst>
          </p:cNvPr>
          <p:cNvSpPr>
            <a:spLocks noGrp="1"/>
          </p:cNvSpPr>
          <p:nvPr>
            <p:ph type="title"/>
          </p:nvPr>
        </p:nvSpPr>
        <p:spPr/>
        <p:txBody>
          <a:bodyPr>
            <a:normAutofit/>
          </a:bodyPr>
          <a:lstStyle/>
          <a:p>
            <a:r>
              <a:rPr lang="ja-JP" altLang="en-US" sz="3000" i="1" dirty="0">
                <a:latin typeface="+mj-ea"/>
              </a:rPr>
              <a:t>気泡速度に関する実験値と解析値との比較</a:t>
            </a:r>
            <a:endParaRPr kumimoji="1" lang="ja-JP" altLang="en-US" i="1" dirty="0"/>
          </a:p>
        </p:txBody>
      </p:sp>
      <p:sp>
        <p:nvSpPr>
          <p:cNvPr id="4" name="スライド番号プレースホルダー 3">
            <a:extLst>
              <a:ext uri="{FF2B5EF4-FFF2-40B4-BE49-F238E27FC236}">
                <a16:creationId xmlns:a16="http://schemas.microsoft.com/office/drawing/2014/main" id="{756A4589-73A2-4737-92DD-3EA792F6FCF1}"/>
              </a:ext>
            </a:extLst>
          </p:cNvPr>
          <p:cNvSpPr>
            <a:spLocks noGrp="1"/>
          </p:cNvSpPr>
          <p:nvPr>
            <p:ph type="sldNum" sz="quarter" idx="12"/>
          </p:nvPr>
        </p:nvSpPr>
        <p:spPr/>
        <p:txBody>
          <a:bodyPr/>
          <a:lstStyle/>
          <a:p>
            <a:fld id="{9C72B23A-10F1-47FC-A676-2A362A2F5DC8}" type="slidenum">
              <a:rPr kumimoji="1" lang="ja-JP" altLang="en-US" smtClean="0"/>
              <a:t>12</a:t>
            </a:fld>
            <a:endParaRPr kumimoji="1" lang="ja-JP" altLang="en-US" dirty="0"/>
          </a:p>
        </p:txBody>
      </p:sp>
      <p:sp>
        <p:nvSpPr>
          <p:cNvPr id="17" name="正方形/長方形 16"/>
          <p:cNvSpPr/>
          <p:nvPr/>
        </p:nvSpPr>
        <p:spPr>
          <a:xfrm>
            <a:off x="1163781" y="4114801"/>
            <a:ext cx="3345873" cy="2389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166327" y="1137394"/>
            <a:ext cx="3303036" cy="233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rotWithShape="1">
          <a:blip r:embed="rId3"/>
          <a:srcRect l="4389" t="4679" r="26657" b="27729"/>
          <a:stretch/>
        </p:blipFill>
        <p:spPr>
          <a:xfrm>
            <a:off x="701042" y="3810000"/>
            <a:ext cx="3937997" cy="3078480"/>
          </a:xfrm>
          <a:prstGeom prst="rect">
            <a:avLst/>
          </a:prstGeom>
        </p:spPr>
      </p:pic>
      <p:pic>
        <p:nvPicPr>
          <p:cNvPr id="21" name="図 20"/>
          <p:cNvPicPr>
            <a:picLocks noChangeAspect="1"/>
          </p:cNvPicPr>
          <p:nvPr/>
        </p:nvPicPr>
        <p:blipFill rotWithShape="1">
          <a:blip r:embed="rId4"/>
          <a:srcRect l="4081" t="4771" r="26350" b="27841"/>
          <a:stretch/>
        </p:blipFill>
        <p:spPr>
          <a:xfrm>
            <a:off x="670562" y="924559"/>
            <a:ext cx="3966704" cy="2915921"/>
          </a:xfrm>
          <a:prstGeom prst="rect">
            <a:avLst/>
          </a:prstGeom>
        </p:spPr>
      </p:pic>
      <p:grpSp>
        <p:nvGrpSpPr>
          <p:cNvPr id="22" name="グループ化 21"/>
          <p:cNvGrpSpPr/>
          <p:nvPr/>
        </p:nvGrpSpPr>
        <p:grpSpPr>
          <a:xfrm>
            <a:off x="2509520" y="2600528"/>
            <a:ext cx="3268710" cy="2520112"/>
            <a:chOff x="2509520" y="2600528"/>
            <a:chExt cx="3268710" cy="2520112"/>
          </a:xfrm>
        </p:grpSpPr>
        <p:cxnSp>
          <p:nvCxnSpPr>
            <p:cNvPr id="23" name="直線矢印コネクタ 22"/>
            <p:cNvCxnSpPr/>
            <p:nvPr/>
          </p:nvCxnSpPr>
          <p:spPr>
            <a:xfrm flipV="1">
              <a:off x="5280837" y="2600528"/>
              <a:ext cx="497393" cy="1574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flipV="1">
              <a:off x="4353060" y="2975022"/>
              <a:ext cx="927777" cy="12000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a:off x="2509520" y="4175051"/>
              <a:ext cx="2771318" cy="9455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テキスト ボックス 25"/>
          <p:cNvSpPr txBox="1"/>
          <p:nvPr/>
        </p:nvSpPr>
        <p:spPr>
          <a:xfrm>
            <a:off x="5198350" y="4031089"/>
            <a:ext cx="3540901" cy="1015663"/>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sz="2000" dirty="0"/>
              <a:t>湯先の平均速度は実験値の誤差範囲内</a:t>
            </a:r>
            <a:endParaRPr kumimoji="1" lang="en-US" altLang="ja-JP" sz="2000" dirty="0"/>
          </a:p>
          <a:p>
            <a:r>
              <a:rPr lang="ja-JP" altLang="en-US" sz="2000" dirty="0"/>
              <a:t> </a:t>
            </a:r>
            <a:r>
              <a:rPr kumimoji="1" lang="ja-JP" altLang="en-US" sz="2000" dirty="0"/>
              <a:t>→実験と</a:t>
            </a:r>
            <a:r>
              <a:rPr kumimoji="1" lang="ja-JP" altLang="en-US" sz="2000" dirty="0">
                <a:solidFill>
                  <a:srgbClr val="FF0000"/>
                </a:solidFill>
              </a:rPr>
              <a:t>同様の流れ場</a:t>
            </a:r>
            <a:r>
              <a:rPr kumimoji="1" lang="ja-JP" altLang="en-US" sz="2000" dirty="0"/>
              <a:t>を再現</a:t>
            </a:r>
            <a:endParaRPr kumimoji="1" lang="en-US" altLang="ja-JP" sz="2000" dirty="0"/>
          </a:p>
        </p:txBody>
      </p:sp>
      <p:sp>
        <p:nvSpPr>
          <p:cNvPr id="27" name="テキスト ボックス 26"/>
          <p:cNvSpPr txBox="1"/>
          <p:nvPr/>
        </p:nvSpPr>
        <p:spPr>
          <a:xfrm>
            <a:off x="5198349" y="5297434"/>
            <a:ext cx="3540902" cy="1323439"/>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sz="2000" dirty="0"/>
              <a:t>気泡の速度が実験値よりも高い</a:t>
            </a:r>
            <a:endParaRPr kumimoji="1" lang="en-US" altLang="ja-JP" sz="2000" dirty="0"/>
          </a:p>
          <a:p>
            <a:r>
              <a:rPr lang="en-US" altLang="ja-JP" sz="2000" dirty="0"/>
              <a:t> </a:t>
            </a:r>
            <a:r>
              <a:rPr lang="ja-JP" altLang="en-US" sz="2000" dirty="0"/>
              <a:t>→</a:t>
            </a:r>
            <a:r>
              <a:rPr lang="ja-JP" altLang="en-US" sz="2000" dirty="0">
                <a:solidFill>
                  <a:srgbClr val="0070C0"/>
                </a:solidFill>
              </a:rPr>
              <a:t>液体と気泡との密度差</a:t>
            </a:r>
            <a:r>
              <a:rPr lang="ja-JP" altLang="en-US" sz="2000" dirty="0"/>
              <a:t>や</a:t>
            </a:r>
            <a:r>
              <a:rPr lang="ja-JP" altLang="en-US" sz="2000" dirty="0">
                <a:solidFill>
                  <a:srgbClr val="0070C0"/>
                </a:solidFill>
              </a:rPr>
              <a:t>抗</a:t>
            </a:r>
            <a:endParaRPr lang="en-US" altLang="ja-JP" sz="2000" dirty="0">
              <a:solidFill>
                <a:srgbClr val="0070C0"/>
              </a:solidFill>
            </a:endParaRPr>
          </a:p>
          <a:p>
            <a:r>
              <a:rPr lang="ja-JP" altLang="en-US" sz="2000" dirty="0">
                <a:solidFill>
                  <a:srgbClr val="0070C0"/>
                </a:solidFill>
              </a:rPr>
              <a:t>　　力係数の表現</a:t>
            </a:r>
            <a:r>
              <a:rPr lang="ja-JP" altLang="en-US" sz="2000" dirty="0"/>
              <a:t>が不十分</a:t>
            </a:r>
            <a:endParaRPr lang="en-US" altLang="ja-JP" sz="2000" dirty="0"/>
          </a:p>
        </p:txBody>
      </p:sp>
      <p:grpSp>
        <p:nvGrpSpPr>
          <p:cNvPr id="28" name="グループ化 27"/>
          <p:cNvGrpSpPr/>
          <p:nvPr/>
        </p:nvGrpSpPr>
        <p:grpSpPr>
          <a:xfrm>
            <a:off x="2193701" y="2404175"/>
            <a:ext cx="4930676" cy="4346821"/>
            <a:chOff x="2193701" y="2404175"/>
            <a:chExt cx="4930676" cy="4346821"/>
          </a:xfrm>
        </p:grpSpPr>
        <p:sp>
          <p:nvSpPr>
            <p:cNvPr id="29" name="楕円 28"/>
            <p:cNvSpPr>
              <a:spLocks noChangeAspect="1"/>
            </p:cNvSpPr>
            <p:nvPr/>
          </p:nvSpPr>
          <p:spPr>
            <a:xfrm>
              <a:off x="2193701" y="5038960"/>
              <a:ext cx="180000" cy="18038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p:cNvSpPr>
              <a:spLocks noChangeAspect="1"/>
            </p:cNvSpPr>
            <p:nvPr/>
          </p:nvSpPr>
          <p:spPr>
            <a:xfrm>
              <a:off x="6587046" y="2404175"/>
              <a:ext cx="180000" cy="18038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a:spLocks noChangeAspect="1"/>
            </p:cNvSpPr>
            <p:nvPr/>
          </p:nvSpPr>
          <p:spPr>
            <a:xfrm>
              <a:off x="3400242" y="2749919"/>
              <a:ext cx="180000" cy="180387"/>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矢印コネクタ 31"/>
            <p:cNvCxnSpPr/>
            <p:nvPr/>
          </p:nvCxnSpPr>
          <p:spPr>
            <a:xfrm>
              <a:off x="3503391" y="3671196"/>
              <a:ext cx="883506"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2275453" y="6712356"/>
              <a:ext cx="316968"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6677046" y="3671993"/>
              <a:ext cx="447331"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stCxn id="31" idx="4"/>
            </p:cNvCxnSpPr>
            <p:nvPr/>
          </p:nvCxnSpPr>
          <p:spPr>
            <a:xfrm>
              <a:off x="3490242" y="2930306"/>
              <a:ext cx="0" cy="81944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4392277" y="3364603"/>
              <a:ext cx="0" cy="40411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6677047" y="2600528"/>
              <a:ext cx="1" cy="115921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7124377" y="3319310"/>
              <a:ext cx="0" cy="43556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2275906" y="5232519"/>
              <a:ext cx="0" cy="150388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2594282" y="6065650"/>
              <a:ext cx="0" cy="68534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1" name="グループ化 40"/>
          <p:cNvGrpSpPr/>
          <p:nvPr/>
        </p:nvGrpSpPr>
        <p:grpSpPr>
          <a:xfrm>
            <a:off x="2674620" y="3749042"/>
            <a:ext cx="3863340" cy="2903218"/>
            <a:chOff x="2509520" y="2545082"/>
            <a:chExt cx="3944620" cy="2575558"/>
          </a:xfrm>
        </p:grpSpPr>
        <p:cxnSp>
          <p:nvCxnSpPr>
            <p:cNvPr id="42" name="直線矢印コネクタ 41"/>
            <p:cNvCxnSpPr/>
            <p:nvPr/>
          </p:nvCxnSpPr>
          <p:spPr>
            <a:xfrm flipV="1">
              <a:off x="5202174" y="2670811"/>
              <a:ext cx="1251966" cy="133402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H="1" flipV="1">
              <a:off x="3950972" y="2545082"/>
              <a:ext cx="1242757" cy="145001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H="1">
              <a:off x="2509520" y="4004833"/>
              <a:ext cx="2687962" cy="111580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45" name="図 44"/>
          <p:cNvPicPr>
            <a:picLocks noChangeAspect="1"/>
          </p:cNvPicPr>
          <p:nvPr/>
        </p:nvPicPr>
        <p:blipFill rotWithShape="1">
          <a:blip r:embed="rId5"/>
          <a:srcRect l="3774" t="4685" r="26349" b="27883"/>
          <a:stretch/>
        </p:blipFill>
        <p:spPr>
          <a:xfrm>
            <a:off x="4734560" y="886420"/>
            <a:ext cx="3972560" cy="2994700"/>
          </a:xfrm>
          <a:prstGeom prst="rect">
            <a:avLst/>
          </a:prstGeom>
        </p:spPr>
      </p:pic>
    </p:spTree>
    <p:extLst>
      <p:ext uri="{BB962C8B-B14F-4D97-AF65-F5344CB8AC3E}">
        <p14:creationId xmlns:p14="http://schemas.microsoft.com/office/powerpoint/2010/main" val="299265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barn(outVertical)">
                                      <p:cBhvr>
                                        <p:cTn id="11" dur="1000"/>
                                        <p:tgtEl>
                                          <p:spTgt spid="26">
                                            <p:txEl>
                                              <p:pRg st="0" end="0"/>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wipe(left)">
                                      <p:cBhvr>
                                        <p:cTn id="15" dur="1000"/>
                                        <p:tgtEl>
                                          <p:spTgt spid="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1" presetClass="exit" presetSubtype="0" fill="hold"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1000"/>
                            </p:stCondLst>
                            <p:childTnLst>
                              <p:par>
                                <p:cTn id="32" presetID="16" presetClass="entr" presetSubtype="37" fill="hold" grpId="0" nodeType="afterEffect">
                                  <p:stCondLst>
                                    <p:cond delay="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barn(outVertical)">
                                      <p:cBhvr>
                                        <p:cTn id="34" dur="1000"/>
                                        <p:tgtEl>
                                          <p:spTgt spid="27">
                                            <p:txEl>
                                              <p:pRg st="0" end="0"/>
                                            </p:txEl>
                                          </p:spTgt>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27">
                                            <p:txEl>
                                              <p:pRg st="1" end="1"/>
                                            </p:txEl>
                                          </p:spTgt>
                                        </p:tgtEl>
                                        <p:attrNameLst>
                                          <p:attrName>style.visibility</p:attrName>
                                        </p:attrNameLst>
                                      </p:cBhvr>
                                      <p:to>
                                        <p:strVal val="visible"/>
                                      </p:to>
                                    </p:set>
                                    <p:animEffect transition="in" filter="wipe(left)">
                                      <p:cBhvr>
                                        <p:cTn id="38" dur="1000"/>
                                        <p:tgtEl>
                                          <p:spTgt spid="27">
                                            <p:txEl>
                                              <p:pRg st="1" end="1"/>
                                            </p:txEl>
                                          </p:spTgt>
                                        </p:tgtEl>
                                      </p:cBhvr>
                                    </p:animEffect>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27">
                                            <p:txEl>
                                              <p:pRg st="2" end="2"/>
                                            </p:txEl>
                                          </p:spTgt>
                                        </p:tgtEl>
                                        <p:attrNameLst>
                                          <p:attrName>style.visibility</p:attrName>
                                        </p:attrNameLst>
                                      </p:cBhvr>
                                      <p:to>
                                        <p:strVal val="visible"/>
                                      </p:to>
                                    </p:set>
                                    <p:animEffect transition="in" filter="wipe(left)">
                                      <p:cBhvr>
                                        <p:cTn id="42" dur="10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5E2C5C-A05D-42A0-AAEE-2D73980B5ABF}"/>
              </a:ext>
            </a:extLst>
          </p:cNvPr>
          <p:cNvSpPr>
            <a:spLocks noGrp="1"/>
          </p:cNvSpPr>
          <p:nvPr>
            <p:ph type="title"/>
          </p:nvPr>
        </p:nvSpPr>
        <p:spPr/>
        <p:txBody>
          <a:bodyPr>
            <a:normAutofit/>
          </a:bodyPr>
          <a:lstStyle/>
          <a:p>
            <a:r>
              <a:rPr kumimoji="1" lang="ja-JP" altLang="en-US" sz="3000" b="0" i="1" u="none" strike="noStrike" kern="1200" cap="none" spc="0" normalizeH="0" baseline="0" noProof="0" dirty="0">
                <a:ln>
                  <a:noFill/>
                </a:ln>
                <a:solidFill>
                  <a:prstClr val="black"/>
                </a:solidFill>
                <a:effectLst/>
                <a:uLnTx/>
                <a:uFillTx/>
                <a:latin typeface="ＭＳ Ｐゴシック"/>
                <a:ea typeface="ＭＳ Ｐゴシック"/>
              </a:rPr>
              <a:t>まとめ</a:t>
            </a:r>
            <a:endParaRPr kumimoji="1" lang="ja-JP" altLang="en-US" sz="3000" dirty="0"/>
          </a:p>
        </p:txBody>
      </p:sp>
      <p:sp>
        <p:nvSpPr>
          <p:cNvPr id="4" name="スライド番号プレースホルダー 3">
            <a:extLst>
              <a:ext uri="{FF2B5EF4-FFF2-40B4-BE49-F238E27FC236}">
                <a16:creationId xmlns:a16="http://schemas.microsoft.com/office/drawing/2014/main" id="{EF57099B-8CCC-48C0-9A0B-A2F32B45C727}"/>
              </a:ext>
            </a:extLst>
          </p:cNvPr>
          <p:cNvSpPr>
            <a:spLocks noGrp="1"/>
          </p:cNvSpPr>
          <p:nvPr>
            <p:ph type="sldNum" sz="quarter" idx="12"/>
          </p:nvPr>
        </p:nvSpPr>
        <p:spPr/>
        <p:txBody>
          <a:bodyPr/>
          <a:lstStyle/>
          <a:p>
            <a:fld id="{9C72B23A-10F1-47FC-A676-2A362A2F5DC8}" type="slidenum">
              <a:rPr kumimoji="1" lang="ja-JP" altLang="en-US" smtClean="0"/>
              <a:t>13</a:t>
            </a:fld>
            <a:endParaRPr kumimoji="1" lang="ja-JP" altLang="en-US" dirty="0"/>
          </a:p>
        </p:txBody>
      </p:sp>
      <p:sp>
        <p:nvSpPr>
          <p:cNvPr id="5" name="コンテンツ プレースホルダー 2">
            <a:extLst>
              <a:ext uri="{FF2B5EF4-FFF2-40B4-BE49-F238E27FC236}">
                <a16:creationId xmlns:a16="http://schemas.microsoft.com/office/drawing/2014/main" id="{8B7DA069-39F1-4083-AE1D-6B29764C6763}"/>
              </a:ext>
            </a:extLst>
          </p:cNvPr>
          <p:cNvSpPr txBox="1">
            <a:spLocks/>
          </p:cNvSpPr>
          <p:nvPr/>
        </p:nvSpPr>
        <p:spPr>
          <a:xfrm>
            <a:off x="464695" y="1199212"/>
            <a:ext cx="8621543" cy="5318173"/>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u"/>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601200" indent="-457200">
              <a:buFont typeface="+mj-lt"/>
              <a:buAutoNum type="alphaUcParenR"/>
            </a:pPr>
            <a:r>
              <a:rPr lang="ja-JP" altLang="en-US" sz="2200"/>
              <a:t>水モデルダイカスト装置を用いた気泡追跡実験</a:t>
            </a:r>
            <a:endParaRPr lang="en-US" altLang="ja-JP" sz="2200"/>
          </a:p>
          <a:p>
            <a:pPr marL="601200" indent="-457200">
              <a:buFont typeface="+mj-lt"/>
              <a:buAutoNum type="alphaUcParenR"/>
            </a:pPr>
            <a:r>
              <a:rPr lang="ja-JP" altLang="en-US" sz="2200"/>
              <a:t>鋳造</a:t>
            </a:r>
            <a:r>
              <a:rPr lang="en-US" altLang="ja-JP" sz="2200"/>
              <a:t>CAE</a:t>
            </a:r>
            <a:r>
              <a:rPr lang="ja-JP" altLang="en-US" sz="2200"/>
              <a:t>におけるマーカー機能を用いた気泡挙動シミュレーション</a:t>
            </a:r>
            <a:endParaRPr lang="en-US" altLang="ja-JP" sz="2200"/>
          </a:p>
          <a:p>
            <a:pPr marL="144000" indent="0">
              <a:buFont typeface="Wingdings" panose="05000000000000000000" pitchFamily="2" charset="2"/>
              <a:buNone/>
            </a:pPr>
            <a:endParaRPr lang="en-US" altLang="ja-JP"/>
          </a:p>
          <a:p>
            <a:pPr marL="144000" indent="0">
              <a:buFont typeface="Wingdings" panose="05000000000000000000" pitchFamily="2" charset="2"/>
              <a:buNone/>
            </a:pPr>
            <a:endParaRPr lang="en-US" altLang="ja-JP"/>
          </a:p>
          <a:p>
            <a:pPr>
              <a:buFont typeface="Wingdings" panose="05000000000000000000" pitchFamily="2" charset="2"/>
              <a:buChar char="Ø"/>
            </a:pPr>
            <a:r>
              <a:rPr lang="ja-JP" altLang="en-US" sz="2200"/>
              <a:t>キャビティ内流速と気泡速度は</a:t>
            </a:r>
            <a:r>
              <a:rPr lang="ja-JP" altLang="en-US" sz="2200">
                <a:solidFill>
                  <a:srgbClr val="FF0000"/>
                </a:solidFill>
              </a:rPr>
              <a:t>近い値をとるが一致するわけではない</a:t>
            </a:r>
            <a:endParaRPr lang="en-US" altLang="ja-JP" sz="2200">
              <a:solidFill>
                <a:srgbClr val="FF0000"/>
              </a:solidFill>
            </a:endParaRPr>
          </a:p>
          <a:p>
            <a:pPr lvl="1">
              <a:buSzPct val="120000"/>
              <a:buFont typeface="Times New Roman" panose="02020603050405020304" pitchFamily="18" charset="0"/>
              <a:buChar char="→"/>
            </a:pPr>
            <a:r>
              <a:rPr lang="ja-JP" altLang="en-US" sz="2000"/>
              <a:t>気泡の速度は流体抗力に大きく依存するが</a:t>
            </a:r>
            <a:r>
              <a:rPr lang="ja-JP" altLang="en-US" sz="2000">
                <a:solidFill>
                  <a:srgbClr val="FF0000"/>
                </a:solidFill>
              </a:rPr>
              <a:t>その他の多くの要因</a:t>
            </a:r>
            <a:r>
              <a:rPr lang="ja-JP" altLang="en-US" sz="2000"/>
              <a:t>が存在すると考えられる</a:t>
            </a:r>
            <a:endParaRPr lang="en-US" altLang="ja-JP" sz="2000"/>
          </a:p>
          <a:p>
            <a:pPr marL="144000" indent="0">
              <a:buFont typeface="Wingdings" panose="05000000000000000000" pitchFamily="2" charset="2"/>
              <a:buNone/>
            </a:pPr>
            <a:endParaRPr lang="en-US" altLang="ja-JP"/>
          </a:p>
          <a:p>
            <a:pPr>
              <a:buFont typeface="Wingdings" panose="05000000000000000000" pitchFamily="2" charset="2"/>
              <a:buChar char="Ø"/>
            </a:pPr>
            <a:r>
              <a:rPr lang="ja-JP" altLang="en-US" sz="2200"/>
              <a:t>介在物の追跡を目的とする既存のマーカー機能では</a:t>
            </a:r>
            <a:r>
              <a:rPr lang="ja-JP" altLang="en-US" sz="2200">
                <a:solidFill>
                  <a:srgbClr val="FF0000"/>
                </a:solidFill>
              </a:rPr>
              <a:t>気泡挙動の高精度な予測は困難</a:t>
            </a:r>
            <a:r>
              <a:rPr lang="ja-JP" altLang="en-US" sz="2200"/>
              <a:t>である</a:t>
            </a:r>
            <a:endParaRPr lang="en-US" altLang="ja-JP" sz="2200"/>
          </a:p>
          <a:p>
            <a:pPr lvl="1">
              <a:buSzPct val="120000"/>
              <a:buFont typeface="Times New Roman" panose="02020603050405020304" pitchFamily="18" charset="0"/>
              <a:buChar char="→"/>
            </a:pPr>
            <a:r>
              <a:rPr lang="ja-JP" altLang="en-US" sz="2000">
                <a:solidFill>
                  <a:srgbClr val="FF0000"/>
                </a:solidFill>
              </a:rPr>
              <a:t>気泡速度を支配している要因の究明</a:t>
            </a:r>
            <a:r>
              <a:rPr lang="ja-JP" altLang="en-US" sz="2000"/>
              <a:t>および解析ソフトで解析可能な解析手法の考案が必要</a:t>
            </a:r>
            <a:endParaRPr lang="en-US" altLang="ja-JP" sz="2000" dirty="0"/>
          </a:p>
        </p:txBody>
      </p:sp>
      <p:sp>
        <p:nvSpPr>
          <p:cNvPr id="6" name="下矢印 1">
            <a:extLst>
              <a:ext uri="{FF2B5EF4-FFF2-40B4-BE49-F238E27FC236}">
                <a16:creationId xmlns:a16="http://schemas.microsoft.com/office/drawing/2014/main" id="{A2291EAC-0427-44CD-A583-05B33B3D9831}"/>
              </a:ext>
            </a:extLst>
          </p:cNvPr>
          <p:cNvSpPr/>
          <p:nvPr/>
        </p:nvSpPr>
        <p:spPr>
          <a:xfrm>
            <a:off x="3649743" y="2171700"/>
            <a:ext cx="2009145" cy="723900"/>
          </a:xfrm>
          <a:prstGeom prst="downArrow">
            <a:avLst>
              <a:gd name="adj1" fmla="val 50000"/>
              <a:gd name="adj2" fmla="val 57317"/>
            </a:avLst>
          </a:prstGeom>
          <a:gradFill flip="none" rotWithShape="1">
            <a:gsLst>
              <a:gs pos="0">
                <a:srgbClr val="FFC000"/>
              </a:gs>
              <a:gs pos="100000">
                <a:srgbClr val="FCFCF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16496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14</a:t>
            </a:fld>
            <a:endParaRPr kumimoji="1" lang="ja-JP" altLang="en-US" dirty="0"/>
          </a:p>
        </p:txBody>
      </p:sp>
      <p:grpSp>
        <p:nvGrpSpPr>
          <p:cNvPr id="5" name="グループ化 4"/>
          <p:cNvGrpSpPr/>
          <p:nvPr/>
        </p:nvGrpSpPr>
        <p:grpSpPr>
          <a:xfrm>
            <a:off x="685332" y="1276300"/>
            <a:ext cx="7525282" cy="5118963"/>
            <a:chOff x="685332" y="1276300"/>
            <a:chExt cx="7525282" cy="5118963"/>
          </a:xfrm>
        </p:grpSpPr>
        <p:grpSp>
          <p:nvGrpSpPr>
            <p:cNvPr id="6" name="グループ化 5"/>
            <p:cNvGrpSpPr/>
            <p:nvPr/>
          </p:nvGrpSpPr>
          <p:grpSpPr>
            <a:xfrm>
              <a:off x="906349" y="1276300"/>
              <a:ext cx="7304265" cy="5118963"/>
              <a:chOff x="906349" y="1276300"/>
              <a:chExt cx="7304265" cy="5118963"/>
            </a:xfrm>
          </p:grpSpPr>
          <p:pic>
            <p:nvPicPr>
              <p:cNvPr id="30" name="図 29">
                <a:extLst>
                  <a:ext uri="{FF2B5EF4-FFF2-40B4-BE49-F238E27FC236}">
                    <a16:creationId xmlns:a16="http://schemas.microsoft.com/office/drawing/2014/main" id="{0A0BA7DF-7947-4C01-81C2-8B1226EAEE2D}"/>
                  </a:ext>
                </a:extLst>
              </p:cNvPr>
              <p:cNvPicPr>
                <a:picLocks noChangeAspect="1"/>
              </p:cNvPicPr>
              <p:nvPr/>
            </p:nvPicPr>
            <p:blipFill>
              <a:blip r:embed="rId3"/>
              <a:stretch>
                <a:fillRect/>
              </a:stretch>
            </p:blipFill>
            <p:spPr>
              <a:xfrm>
                <a:off x="906349" y="1276300"/>
                <a:ext cx="7304265" cy="4667300"/>
              </a:xfrm>
              <a:prstGeom prst="rect">
                <a:avLst/>
              </a:prstGeom>
              <a:effectLst>
                <a:outerShdw blurRad="50800" dist="50800" dir="2700000" algn="tl" rotWithShape="0">
                  <a:prstClr val="black">
                    <a:alpha val="40000"/>
                  </a:prstClr>
                </a:outerShdw>
              </a:effectLst>
            </p:spPr>
          </p:pic>
          <p:sp>
            <p:nvSpPr>
              <p:cNvPr id="31" name="テキスト ボックス 30"/>
              <p:cNvSpPr txBox="1"/>
              <p:nvPr/>
            </p:nvSpPr>
            <p:spPr>
              <a:xfrm>
                <a:off x="2180638" y="5995153"/>
                <a:ext cx="4877388" cy="400110"/>
              </a:xfrm>
              <a:prstGeom prst="rect">
                <a:avLst/>
              </a:prstGeom>
              <a:solidFill>
                <a:schemeClr val="accent1">
                  <a:lumMod val="40000"/>
                  <a:lumOff val="60000"/>
                </a:schemeClr>
              </a:solidFill>
              <a:effectLst>
                <a:outerShdw blurRad="50800" dist="76200" dir="2700000" algn="tl" rotWithShape="0">
                  <a:prstClr val="black">
                    <a:alpha val="40000"/>
                  </a:prstClr>
                </a:outerShdw>
              </a:effectLst>
            </p:spPr>
            <p:txBody>
              <a:bodyPr wrap="square" rtlCol="0">
                <a:spAutoFit/>
              </a:bodyPr>
              <a:lstStyle/>
              <a:p>
                <a:pPr algn="ctr"/>
                <a:r>
                  <a:rPr kumimoji="1" lang="ja-JP" altLang="en-US" sz="2000" dirty="0"/>
                  <a:t>使用した回流水槽の外観</a:t>
                </a:r>
              </a:p>
            </p:txBody>
          </p:sp>
        </p:grpSp>
        <p:grpSp>
          <p:nvGrpSpPr>
            <p:cNvPr id="7" name="グループ化 6"/>
            <p:cNvGrpSpPr/>
            <p:nvPr/>
          </p:nvGrpSpPr>
          <p:grpSpPr>
            <a:xfrm>
              <a:off x="685332" y="1360104"/>
              <a:ext cx="5681539" cy="2463666"/>
              <a:chOff x="685332" y="1360104"/>
              <a:chExt cx="5681539" cy="2463666"/>
            </a:xfrm>
          </p:grpSpPr>
          <p:cxnSp>
            <p:nvCxnSpPr>
              <p:cNvPr id="8" name="直線コネクタ 7">
                <a:extLst>
                  <a:ext uri="{FF2B5EF4-FFF2-40B4-BE49-F238E27FC236}">
                    <a16:creationId xmlns:a16="http://schemas.microsoft.com/office/drawing/2014/main" id="{16972F36-850B-48D0-B575-147E6834807F}"/>
                  </a:ext>
                </a:extLst>
              </p:cNvPr>
              <p:cNvCxnSpPr>
                <a:cxnSpLocks/>
              </p:cNvCxnSpPr>
              <p:nvPr/>
            </p:nvCxnSpPr>
            <p:spPr>
              <a:xfrm>
                <a:off x="2359159" y="2215510"/>
                <a:ext cx="60136" cy="8799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6869BB3-9306-4056-BA5F-A87E09F6352A}"/>
                  </a:ext>
                </a:extLst>
              </p:cNvPr>
              <p:cNvCxnSpPr>
                <a:cxnSpLocks/>
              </p:cNvCxnSpPr>
              <p:nvPr/>
            </p:nvCxnSpPr>
            <p:spPr>
              <a:xfrm>
                <a:off x="4675631" y="2290266"/>
                <a:ext cx="0" cy="9329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8B8BD72-85AE-4BB1-8A66-A7E9A3939332}"/>
                  </a:ext>
                </a:extLst>
              </p:cNvPr>
              <p:cNvCxnSpPr>
                <a:cxnSpLocks/>
              </p:cNvCxnSpPr>
              <p:nvPr/>
            </p:nvCxnSpPr>
            <p:spPr>
              <a:xfrm>
                <a:off x="2419295" y="3081690"/>
                <a:ext cx="2256336" cy="1277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DABF9F47-66E6-4D31-8EDF-626FF1FAFAE2}"/>
                  </a:ext>
                </a:extLst>
              </p:cNvPr>
              <p:cNvCxnSpPr>
                <a:cxnSpLocks/>
              </p:cNvCxnSpPr>
              <p:nvPr/>
            </p:nvCxnSpPr>
            <p:spPr>
              <a:xfrm flipH="1" flipV="1">
                <a:off x="2356568" y="2211794"/>
                <a:ext cx="2316472" cy="835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8A25E7C-C70D-455B-8849-9E5BC753B7C6}"/>
                  </a:ext>
                </a:extLst>
              </p:cNvPr>
              <p:cNvCxnSpPr>
                <a:cxnSpLocks/>
              </p:cNvCxnSpPr>
              <p:nvPr/>
            </p:nvCxnSpPr>
            <p:spPr>
              <a:xfrm>
                <a:off x="2804874" y="2120705"/>
                <a:ext cx="2211289" cy="409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BE3676A-2D78-44F1-BB92-E8BA13B55D14}"/>
                  </a:ext>
                </a:extLst>
              </p:cNvPr>
              <p:cNvCxnSpPr>
                <a:cxnSpLocks/>
              </p:cNvCxnSpPr>
              <p:nvPr/>
            </p:nvCxnSpPr>
            <p:spPr>
              <a:xfrm flipH="1">
                <a:off x="4675632" y="2149892"/>
                <a:ext cx="340531" cy="140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8A8E25E-103F-43F6-A977-323C47C7B926}"/>
                  </a:ext>
                </a:extLst>
              </p:cNvPr>
              <p:cNvCxnSpPr>
                <a:cxnSpLocks/>
              </p:cNvCxnSpPr>
              <p:nvPr/>
            </p:nvCxnSpPr>
            <p:spPr>
              <a:xfrm>
                <a:off x="5018755" y="2153338"/>
                <a:ext cx="0" cy="1786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74C8726-94DF-48C0-8F01-2D5616C343C3}"/>
                  </a:ext>
                </a:extLst>
              </p:cNvPr>
              <p:cNvCxnSpPr>
                <a:cxnSpLocks/>
              </p:cNvCxnSpPr>
              <p:nvPr/>
            </p:nvCxnSpPr>
            <p:spPr>
              <a:xfrm flipH="1" flipV="1">
                <a:off x="2336455" y="1801343"/>
                <a:ext cx="21760" cy="38917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2C41883-7F7A-487E-AE95-44F2BA48B6C6}"/>
                  </a:ext>
                </a:extLst>
              </p:cNvPr>
              <p:cNvCxnSpPr>
                <a:cxnSpLocks/>
              </p:cNvCxnSpPr>
              <p:nvPr/>
            </p:nvCxnSpPr>
            <p:spPr>
              <a:xfrm flipH="1" flipV="1">
                <a:off x="2774093" y="1752167"/>
                <a:ext cx="15300" cy="34687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017D6381-ECA4-44C8-9170-8EDE1457CEFB}"/>
                  </a:ext>
                </a:extLst>
              </p:cNvPr>
              <p:cNvCxnSpPr>
                <a:cxnSpLocks/>
              </p:cNvCxnSpPr>
              <p:nvPr/>
            </p:nvCxnSpPr>
            <p:spPr>
              <a:xfrm flipV="1">
                <a:off x="2351756" y="1867481"/>
                <a:ext cx="422337" cy="90897"/>
              </a:xfrm>
              <a:prstGeom prst="straightConnector1">
                <a:avLst/>
              </a:prstGeom>
              <a:ln w="28575">
                <a:solidFill>
                  <a:srgbClr val="FFFF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C732130-8CE1-433E-92F7-4993EFEE1DB0}"/>
                  </a:ext>
                </a:extLst>
              </p:cNvPr>
              <p:cNvCxnSpPr>
                <a:cxnSpLocks/>
              </p:cNvCxnSpPr>
              <p:nvPr/>
            </p:nvCxnSpPr>
            <p:spPr>
              <a:xfrm flipH="1" flipV="1">
                <a:off x="2415304" y="3106983"/>
                <a:ext cx="17408" cy="35171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876DB00-5087-42FC-A4FE-E264C7D4D0F7}"/>
                  </a:ext>
                </a:extLst>
              </p:cNvPr>
              <p:cNvCxnSpPr>
                <a:cxnSpLocks/>
              </p:cNvCxnSpPr>
              <p:nvPr/>
            </p:nvCxnSpPr>
            <p:spPr>
              <a:xfrm flipV="1">
                <a:off x="4673039" y="3223240"/>
                <a:ext cx="0" cy="36197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C77C998C-3F43-42BA-8BE7-0B01AA074B23}"/>
                  </a:ext>
                </a:extLst>
              </p:cNvPr>
              <p:cNvCxnSpPr>
                <a:cxnSpLocks/>
              </p:cNvCxnSpPr>
              <p:nvPr/>
            </p:nvCxnSpPr>
            <p:spPr>
              <a:xfrm>
                <a:off x="2443410" y="3301712"/>
                <a:ext cx="2232221" cy="157212"/>
              </a:xfrm>
              <a:prstGeom prst="straightConnector1">
                <a:avLst/>
              </a:prstGeom>
              <a:ln w="28575">
                <a:solidFill>
                  <a:srgbClr val="FFFF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4E68592-496B-46A5-ACEA-31C864A1246B}"/>
                  </a:ext>
                </a:extLst>
              </p:cNvPr>
              <p:cNvCxnSpPr>
                <a:cxnSpLocks/>
              </p:cNvCxnSpPr>
              <p:nvPr/>
            </p:nvCxnSpPr>
            <p:spPr>
              <a:xfrm flipH="1" flipV="1">
                <a:off x="1981010" y="3069760"/>
                <a:ext cx="411684" cy="481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44163F75-1F8C-404D-A5D9-B9AA7BBA3B17}"/>
                  </a:ext>
                </a:extLst>
              </p:cNvPr>
              <p:cNvCxnSpPr>
                <a:cxnSpLocks/>
              </p:cNvCxnSpPr>
              <p:nvPr/>
            </p:nvCxnSpPr>
            <p:spPr>
              <a:xfrm flipH="1">
                <a:off x="1948470" y="2461080"/>
                <a:ext cx="40206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584E96A8-A476-4901-893A-1F3D0C9346F5}"/>
                  </a:ext>
                </a:extLst>
              </p:cNvPr>
              <p:cNvCxnSpPr>
                <a:cxnSpLocks/>
              </p:cNvCxnSpPr>
              <p:nvPr/>
            </p:nvCxnSpPr>
            <p:spPr>
              <a:xfrm>
                <a:off x="2134177" y="2471542"/>
                <a:ext cx="30964" cy="589196"/>
              </a:xfrm>
              <a:prstGeom prst="straightConnector1">
                <a:avLst/>
              </a:prstGeom>
              <a:ln w="28575">
                <a:solidFill>
                  <a:srgbClr val="FFFF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0DE809B9-7489-4E49-BA08-5CD207DF14DE}"/>
                  </a:ext>
                </a:extLst>
              </p:cNvPr>
              <p:cNvSpPr/>
              <p:nvPr/>
            </p:nvSpPr>
            <p:spPr>
              <a:xfrm>
                <a:off x="3070059" y="3507821"/>
                <a:ext cx="1125776" cy="31594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幅</a:t>
                </a:r>
                <a:r>
                  <a:rPr kumimoji="1" lang="en-US" altLang="ja-JP" dirty="0">
                    <a:solidFill>
                      <a:schemeClr val="tx1"/>
                    </a:solidFill>
                    <a:latin typeface="ＭＳ Ｐゴシック" panose="020B0600070205080204" pitchFamily="50" charset="-128"/>
                    <a:ea typeface="ＭＳ Ｐゴシック" panose="020B0600070205080204" pitchFamily="50" charset="-128"/>
                  </a:rPr>
                  <a:t>770mm</a:t>
                </a:r>
              </a:p>
            </p:txBody>
          </p:sp>
          <p:sp>
            <p:nvSpPr>
              <p:cNvPr id="25" name="正方形/長方形 24">
                <a:extLst>
                  <a:ext uri="{FF2B5EF4-FFF2-40B4-BE49-F238E27FC236}">
                    <a16:creationId xmlns:a16="http://schemas.microsoft.com/office/drawing/2014/main" id="{BC19BD4E-2BBB-4D49-A3D4-72F71B2E0D43}"/>
                  </a:ext>
                </a:extLst>
              </p:cNvPr>
              <p:cNvSpPr/>
              <p:nvPr/>
            </p:nvSpPr>
            <p:spPr>
              <a:xfrm>
                <a:off x="1942932" y="1360104"/>
                <a:ext cx="1623955" cy="34671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奥行き</a:t>
                </a:r>
                <a:r>
                  <a:rPr kumimoji="1" lang="en-US" altLang="ja-JP" dirty="0">
                    <a:solidFill>
                      <a:schemeClr val="tx1"/>
                    </a:solidFill>
                    <a:latin typeface="ＭＳ Ｐゴシック" panose="020B0600070205080204" pitchFamily="50" charset="-128"/>
                    <a:ea typeface="ＭＳ Ｐゴシック" panose="020B0600070205080204" pitchFamily="50" charset="-128"/>
                  </a:rPr>
                  <a:t>300mm</a:t>
                </a:r>
              </a:p>
            </p:txBody>
          </p:sp>
          <p:sp>
            <p:nvSpPr>
              <p:cNvPr id="26" name="正方形/長方形 25">
                <a:extLst>
                  <a:ext uri="{FF2B5EF4-FFF2-40B4-BE49-F238E27FC236}">
                    <a16:creationId xmlns:a16="http://schemas.microsoft.com/office/drawing/2014/main" id="{6EF44881-2112-4A4B-B841-6805DABAF9C6}"/>
                  </a:ext>
                </a:extLst>
              </p:cNvPr>
              <p:cNvSpPr/>
              <p:nvPr/>
            </p:nvSpPr>
            <p:spPr>
              <a:xfrm>
                <a:off x="685332" y="2588707"/>
                <a:ext cx="1375695" cy="33609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ＭＳ Ｐゴシック" panose="020B0600070205080204" pitchFamily="50" charset="-128"/>
                    <a:ea typeface="ＭＳ Ｐゴシック" panose="020B0600070205080204" pitchFamily="50" charset="-128"/>
                  </a:rPr>
                  <a:t>水深</a:t>
                </a:r>
                <a:r>
                  <a:rPr kumimoji="1" lang="en-US" altLang="ja-JP" dirty="0">
                    <a:solidFill>
                      <a:schemeClr val="tx1"/>
                    </a:solidFill>
                    <a:latin typeface="ＭＳ Ｐゴシック" panose="020B0600070205080204" pitchFamily="50" charset="-128"/>
                    <a:ea typeface="ＭＳ Ｐゴシック" panose="020B0600070205080204" pitchFamily="50" charset="-128"/>
                  </a:rPr>
                  <a:t>200mm</a:t>
                </a:r>
              </a:p>
            </p:txBody>
          </p:sp>
          <p:sp>
            <p:nvSpPr>
              <p:cNvPr id="27" name="正方形/長方形 26">
                <a:extLst>
                  <a:ext uri="{FF2B5EF4-FFF2-40B4-BE49-F238E27FC236}">
                    <a16:creationId xmlns:a16="http://schemas.microsoft.com/office/drawing/2014/main" id="{B87EDC4A-2974-499E-BB18-D87C03AF3C20}"/>
                  </a:ext>
                </a:extLst>
              </p:cNvPr>
              <p:cNvSpPr/>
              <p:nvPr/>
            </p:nvSpPr>
            <p:spPr>
              <a:xfrm>
                <a:off x="5160212" y="1482318"/>
                <a:ext cx="1206659" cy="36598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観測部</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p:txBody>
          </p:sp>
          <p:cxnSp>
            <p:nvCxnSpPr>
              <p:cNvPr id="28" name="直線矢印コネクタ 27">
                <a:extLst>
                  <a:ext uri="{FF2B5EF4-FFF2-40B4-BE49-F238E27FC236}">
                    <a16:creationId xmlns:a16="http://schemas.microsoft.com/office/drawing/2014/main" id="{1AD4F4A1-C2A5-4D66-ADEA-1AE034C0E517}"/>
                  </a:ext>
                </a:extLst>
              </p:cNvPr>
              <p:cNvCxnSpPr>
                <a:cxnSpLocks/>
                <a:stCxn id="27" idx="1"/>
              </p:cNvCxnSpPr>
              <p:nvPr/>
            </p:nvCxnSpPr>
            <p:spPr>
              <a:xfrm flipH="1">
                <a:off x="4673039" y="1665308"/>
                <a:ext cx="487172" cy="441145"/>
              </a:xfrm>
              <a:prstGeom prst="straightConnector1">
                <a:avLst/>
              </a:prstGeom>
              <a:ln w="28575">
                <a:solidFill>
                  <a:srgbClr val="FF0000"/>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B73476D4-BCAF-4769-B4B1-16C39455D1F3}"/>
                  </a:ext>
                </a:extLst>
              </p:cNvPr>
              <p:cNvCxnSpPr>
                <a:cxnSpLocks/>
              </p:cNvCxnSpPr>
              <p:nvPr/>
            </p:nvCxnSpPr>
            <p:spPr>
              <a:xfrm flipH="1">
                <a:off x="2359159" y="2116690"/>
                <a:ext cx="460806" cy="77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33" name="グループ化 32"/>
          <p:cNvGrpSpPr/>
          <p:nvPr/>
        </p:nvGrpSpPr>
        <p:grpSpPr>
          <a:xfrm>
            <a:off x="4718785" y="2942761"/>
            <a:ext cx="3430145" cy="1762246"/>
            <a:chOff x="4718785" y="2942761"/>
            <a:chExt cx="3430145" cy="1762246"/>
          </a:xfrm>
        </p:grpSpPr>
        <p:sp>
          <p:nvSpPr>
            <p:cNvPr id="34" name="雲形吹き出し 33"/>
            <p:cNvSpPr/>
            <p:nvPr/>
          </p:nvSpPr>
          <p:spPr>
            <a:xfrm>
              <a:off x="4718785" y="2942761"/>
              <a:ext cx="3371433" cy="1762246"/>
            </a:xfrm>
            <a:prstGeom prst="cloudCallout">
              <a:avLst>
                <a:gd name="adj1" fmla="val -58355"/>
                <a:gd name="adj2" fmla="val -47617"/>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5" name="テキスト ボックス 34"/>
            <p:cNvSpPr txBox="1"/>
            <p:nvPr/>
          </p:nvSpPr>
          <p:spPr>
            <a:xfrm>
              <a:off x="5059874" y="3423722"/>
              <a:ext cx="3089056" cy="769441"/>
            </a:xfrm>
            <a:prstGeom prst="rect">
              <a:avLst/>
            </a:prstGeom>
            <a:noFill/>
          </p:spPr>
          <p:txBody>
            <a:bodyPr wrap="square" rtlCol="0">
              <a:spAutoFit/>
            </a:bodyPr>
            <a:lstStyle/>
            <a:p>
              <a:r>
                <a:rPr kumimoji="1" lang="ja-JP" altLang="en-US" sz="2200" dirty="0"/>
                <a:t>ダイカスト⇒非定常流</a:t>
              </a:r>
              <a:endParaRPr kumimoji="1" lang="en-US" altLang="ja-JP" sz="2200" dirty="0"/>
            </a:p>
            <a:p>
              <a:r>
                <a:rPr kumimoji="1" lang="ja-JP" altLang="en-US" sz="2200" dirty="0"/>
                <a:t>回流水槽⇒</a:t>
              </a:r>
              <a:r>
                <a:rPr kumimoji="1" lang="ja-JP" altLang="en-US" sz="2200" dirty="0">
                  <a:solidFill>
                    <a:srgbClr val="FF0000"/>
                  </a:solidFill>
                </a:rPr>
                <a:t>定常流</a:t>
              </a:r>
            </a:p>
          </p:txBody>
        </p:sp>
      </p:grpSp>
      <p:sp>
        <p:nvSpPr>
          <p:cNvPr id="32" name="タイトル 1"/>
          <p:cNvSpPr txBox="1">
            <a:spLocks/>
          </p:cNvSpPr>
          <p:nvPr/>
        </p:nvSpPr>
        <p:spPr>
          <a:xfrm>
            <a:off x="666750" y="381000"/>
            <a:ext cx="7886700" cy="6584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b="0" kern="1200">
                <a:solidFill>
                  <a:schemeClr val="tx1"/>
                </a:solidFill>
                <a:latin typeface="+mn-lt"/>
                <a:ea typeface="+mj-ea"/>
                <a:cs typeface="+mj-cs"/>
              </a:defRPr>
            </a:lvl1pPr>
          </a:lstStyle>
          <a:p>
            <a:r>
              <a:rPr lang="ja-JP" altLang="en-US" sz="3200" i="1" dirty="0" smtClean="0">
                <a:latin typeface="+mj-ea"/>
              </a:rPr>
              <a:t>回</a:t>
            </a:r>
            <a:r>
              <a:rPr lang="ja-JP" altLang="en-US" sz="3200" i="1" dirty="0" smtClean="0"/>
              <a:t>流水槽による気泡挙動の基礎調査実験</a:t>
            </a:r>
            <a:endParaRPr lang="ja-JP" altLang="en-US" sz="3200" i="1" dirty="0"/>
          </a:p>
        </p:txBody>
      </p:sp>
    </p:spTree>
    <p:extLst>
      <p:ext uri="{BB962C8B-B14F-4D97-AF65-F5344CB8AC3E}">
        <p14:creationId xmlns:p14="http://schemas.microsoft.com/office/powerpoint/2010/main" val="341636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lvl="0">
              <a:lnSpc>
                <a:spcPct val="100000"/>
              </a:lnSpc>
              <a:spcBef>
                <a:spcPts val="0"/>
              </a:spcBef>
            </a:pPr>
            <a:r>
              <a:rPr lang="ja-JP" altLang="en-US" sz="3200" i="1" dirty="0">
                <a:solidFill>
                  <a:prstClr val="black"/>
                </a:solidFill>
                <a:latin typeface="ＭＳ Ｐゴシック"/>
                <a:cs typeface="+mn-cs"/>
              </a:rPr>
              <a:t>回</a:t>
            </a:r>
            <a:r>
              <a:rPr lang="ja-JP" altLang="en-US" sz="3200" i="1" dirty="0">
                <a:solidFill>
                  <a:prstClr val="black"/>
                </a:solidFill>
                <a:cs typeface="+mn-cs"/>
              </a:rPr>
              <a:t>流水槽による気泡挙動の基礎調査</a:t>
            </a:r>
            <a:r>
              <a:rPr lang="ja-JP" altLang="en-US" sz="3200" i="1" dirty="0" smtClean="0">
                <a:solidFill>
                  <a:prstClr val="black"/>
                </a:solidFill>
                <a:cs typeface="+mn-cs"/>
              </a:rPr>
              <a:t>実験</a:t>
            </a:r>
            <a:endParaRPr kumimoji="1" lang="ja-JP" altLang="en-US" dirty="0"/>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15</a:t>
            </a:fld>
            <a:endParaRPr kumimoji="1" lang="ja-JP" altLang="en-US" dirty="0"/>
          </a:p>
        </p:txBody>
      </p:sp>
      <p:grpSp>
        <p:nvGrpSpPr>
          <p:cNvPr id="5" name="グループ化 4"/>
          <p:cNvGrpSpPr/>
          <p:nvPr/>
        </p:nvGrpSpPr>
        <p:grpSpPr>
          <a:xfrm>
            <a:off x="759050" y="1368627"/>
            <a:ext cx="7451086" cy="5038483"/>
            <a:chOff x="759050" y="1368627"/>
            <a:chExt cx="7451086" cy="5038483"/>
          </a:xfrm>
        </p:grpSpPr>
        <p:sp>
          <p:nvSpPr>
            <p:cNvPr id="6" name="平行四辺形 5"/>
            <p:cNvSpPr/>
            <p:nvPr/>
          </p:nvSpPr>
          <p:spPr>
            <a:xfrm rot="1638568" flipH="1">
              <a:off x="2555982" y="3999271"/>
              <a:ext cx="2861345" cy="746309"/>
            </a:xfrm>
            <a:prstGeom prst="parallelogram">
              <a:avLst>
                <a:gd name="adj" fmla="val 51515"/>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7" name="平行四辺形 6"/>
            <p:cNvSpPr/>
            <p:nvPr/>
          </p:nvSpPr>
          <p:spPr>
            <a:xfrm rot="1638568" flipH="1">
              <a:off x="6836038" y="2270654"/>
              <a:ext cx="481458" cy="288134"/>
            </a:xfrm>
            <a:prstGeom prst="parallelogram">
              <a:avLst>
                <a:gd name="adj" fmla="val 51515"/>
              </a:avLst>
            </a:prstGeom>
            <a:solidFill>
              <a:srgbClr val="E7E6E6">
                <a:lumMod val="75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8" name="平行四辺形 7"/>
            <p:cNvSpPr/>
            <p:nvPr/>
          </p:nvSpPr>
          <p:spPr>
            <a:xfrm rot="1638568">
              <a:off x="7042348" y="1720378"/>
              <a:ext cx="815412" cy="671621"/>
            </a:xfrm>
            <a:prstGeom prst="parallelogram">
              <a:avLst>
                <a:gd name="adj" fmla="val 72979"/>
              </a:avLst>
            </a:prstGeom>
            <a:solidFill>
              <a:srgbClr val="E7E6E6">
                <a:lumMod val="75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9" name="平行四辺形 8"/>
            <p:cNvSpPr/>
            <p:nvPr/>
          </p:nvSpPr>
          <p:spPr>
            <a:xfrm rot="5400000" flipH="1">
              <a:off x="7243591" y="1930380"/>
              <a:ext cx="710184" cy="735409"/>
            </a:xfrm>
            <a:prstGeom prst="parallelogram">
              <a:avLst>
                <a:gd name="adj" fmla="val 52986"/>
              </a:avLst>
            </a:prstGeom>
            <a:solidFill>
              <a:srgbClr val="E7E6E6">
                <a:lumMod val="75000"/>
              </a:srgbClr>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cxnSp>
          <p:nvCxnSpPr>
            <p:cNvPr id="10" name="直線コネクタ 9"/>
            <p:cNvCxnSpPr/>
            <p:nvPr/>
          </p:nvCxnSpPr>
          <p:spPr>
            <a:xfrm flipH="1">
              <a:off x="6465764" y="2405910"/>
              <a:ext cx="593000" cy="312643"/>
            </a:xfrm>
            <a:prstGeom prst="line">
              <a:avLst/>
            </a:prstGeom>
            <a:noFill/>
            <a:ln w="9525" cap="flat" cmpd="sng" algn="ctr">
              <a:solidFill>
                <a:srgbClr val="FF0000"/>
              </a:solidFill>
              <a:prstDash val="solid"/>
              <a:miter lim="800000"/>
            </a:ln>
            <a:effectLst/>
          </p:spPr>
        </p:cxnSp>
        <p:sp>
          <p:nvSpPr>
            <p:cNvPr id="11" name="平行四辺形 10"/>
            <p:cNvSpPr>
              <a:spLocks noChangeAspect="1"/>
            </p:cNvSpPr>
            <p:nvPr/>
          </p:nvSpPr>
          <p:spPr>
            <a:xfrm rot="1638568" flipH="1">
              <a:off x="2388768" y="4053371"/>
              <a:ext cx="1404522" cy="873572"/>
            </a:xfrm>
            <a:prstGeom prst="parallelogram">
              <a:avLst>
                <a:gd name="adj" fmla="val 51515"/>
              </a:avLst>
            </a:prstGeom>
            <a:solidFill>
              <a:srgbClr val="ED7D31">
                <a:lumMod val="60000"/>
                <a:lumOff val="40000"/>
              </a:srgbClr>
            </a:solidFill>
            <a:ln w="31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12" name="平行四辺形 11"/>
            <p:cNvSpPr/>
            <p:nvPr/>
          </p:nvSpPr>
          <p:spPr>
            <a:xfrm rot="1638568" flipH="1">
              <a:off x="6157500" y="2445407"/>
              <a:ext cx="774743" cy="481868"/>
            </a:xfrm>
            <a:prstGeom prst="parallelogram">
              <a:avLst>
                <a:gd name="adj" fmla="val 51515"/>
              </a:avLst>
            </a:prstGeom>
            <a:solidFill>
              <a:srgbClr val="F4B183"/>
            </a:solidFill>
            <a:ln w="31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cxnSp>
          <p:nvCxnSpPr>
            <p:cNvPr id="13" name="直線コネクタ 12"/>
            <p:cNvCxnSpPr/>
            <p:nvPr/>
          </p:nvCxnSpPr>
          <p:spPr>
            <a:xfrm flipH="1">
              <a:off x="5939346" y="2686341"/>
              <a:ext cx="570697" cy="477725"/>
            </a:xfrm>
            <a:prstGeom prst="line">
              <a:avLst/>
            </a:prstGeom>
            <a:noFill/>
            <a:ln w="9525" cap="flat" cmpd="sng" algn="ctr">
              <a:solidFill>
                <a:srgbClr val="FF0000"/>
              </a:solidFill>
              <a:prstDash val="solid"/>
              <a:miter lim="800000"/>
            </a:ln>
            <a:effectLst/>
          </p:spPr>
        </p:cxnSp>
        <p:cxnSp>
          <p:nvCxnSpPr>
            <p:cNvPr id="14" name="直線コネクタ 13"/>
            <p:cNvCxnSpPr/>
            <p:nvPr/>
          </p:nvCxnSpPr>
          <p:spPr>
            <a:xfrm flipH="1">
              <a:off x="5743019" y="2665998"/>
              <a:ext cx="771070" cy="397340"/>
            </a:xfrm>
            <a:prstGeom prst="line">
              <a:avLst/>
            </a:prstGeom>
            <a:noFill/>
            <a:ln w="9525" cap="flat" cmpd="sng" algn="ctr">
              <a:solidFill>
                <a:srgbClr val="FF0000"/>
              </a:solidFill>
              <a:prstDash val="solid"/>
              <a:miter lim="800000"/>
            </a:ln>
            <a:effectLst/>
          </p:spPr>
        </p:cxnSp>
        <p:cxnSp>
          <p:nvCxnSpPr>
            <p:cNvPr id="15" name="直線コネクタ 14"/>
            <p:cNvCxnSpPr/>
            <p:nvPr/>
          </p:nvCxnSpPr>
          <p:spPr>
            <a:xfrm flipH="1">
              <a:off x="5526106" y="2655853"/>
              <a:ext cx="987983" cy="289681"/>
            </a:xfrm>
            <a:prstGeom prst="line">
              <a:avLst/>
            </a:prstGeom>
            <a:noFill/>
            <a:ln w="9525" cap="flat" cmpd="sng" algn="ctr">
              <a:solidFill>
                <a:srgbClr val="FF0000"/>
              </a:solidFill>
              <a:prstDash val="solid"/>
              <a:miter lim="800000"/>
            </a:ln>
            <a:effectLst/>
          </p:spPr>
        </p:cxnSp>
        <p:cxnSp>
          <p:nvCxnSpPr>
            <p:cNvPr id="16" name="直線コネクタ 15"/>
            <p:cNvCxnSpPr/>
            <p:nvPr/>
          </p:nvCxnSpPr>
          <p:spPr>
            <a:xfrm flipH="1">
              <a:off x="5766960" y="2686341"/>
              <a:ext cx="747131" cy="400040"/>
            </a:xfrm>
            <a:prstGeom prst="line">
              <a:avLst/>
            </a:prstGeom>
            <a:noFill/>
            <a:ln w="9525" cap="flat" cmpd="sng" algn="ctr">
              <a:solidFill>
                <a:srgbClr val="FF0000"/>
              </a:solidFill>
              <a:prstDash val="solid"/>
              <a:miter lim="800000"/>
            </a:ln>
            <a:effectLst/>
          </p:spPr>
        </p:cxnSp>
        <p:sp>
          <p:nvSpPr>
            <p:cNvPr id="17" name="平行四辺形 16"/>
            <p:cNvSpPr/>
            <p:nvPr/>
          </p:nvSpPr>
          <p:spPr>
            <a:xfrm rot="1638568">
              <a:off x="2989708" y="2609854"/>
              <a:ext cx="3387955" cy="1284832"/>
            </a:xfrm>
            <a:prstGeom prst="parallelogram">
              <a:avLst>
                <a:gd name="adj" fmla="val 69865"/>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18" name="平行四辺形 17"/>
            <p:cNvSpPr/>
            <p:nvPr/>
          </p:nvSpPr>
          <p:spPr>
            <a:xfrm rot="5400000" flipH="1">
              <a:off x="4839021" y="3723378"/>
              <a:ext cx="1892838" cy="1374761"/>
            </a:xfrm>
            <a:prstGeom prst="parallelogram">
              <a:avLst>
                <a:gd name="adj" fmla="val 52427"/>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cxnSp>
          <p:nvCxnSpPr>
            <p:cNvPr id="19" name="直線コネクタ 18"/>
            <p:cNvCxnSpPr>
              <a:cxnSpLocks noChangeAspect="1"/>
            </p:cNvCxnSpPr>
            <p:nvPr/>
          </p:nvCxnSpPr>
          <p:spPr>
            <a:xfrm flipH="1">
              <a:off x="3515938" y="3979464"/>
              <a:ext cx="461654" cy="230827"/>
            </a:xfrm>
            <a:prstGeom prst="line">
              <a:avLst/>
            </a:prstGeom>
            <a:noFill/>
            <a:ln w="9525" cap="flat" cmpd="sng" algn="ctr">
              <a:solidFill>
                <a:srgbClr val="FF0000"/>
              </a:solidFill>
              <a:prstDash val="solid"/>
              <a:miter lim="800000"/>
            </a:ln>
            <a:effectLst/>
          </p:spPr>
        </p:cxnSp>
        <p:cxnSp>
          <p:nvCxnSpPr>
            <p:cNvPr id="20" name="直線コネクタ 19"/>
            <p:cNvCxnSpPr/>
            <p:nvPr/>
          </p:nvCxnSpPr>
          <p:spPr>
            <a:xfrm flipH="1">
              <a:off x="2680561" y="3631600"/>
              <a:ext cx="526253" cy="154300"/>
            </a:xfrm>
            <a:prstGeom prst="line">
              <a:avLst/>
            </a:prstGeom>
            <a:noFill/>
            <a:ln w="9525" cap="flat" cmpd="sng" algn="ctr">
              <a:solidFill>
                <a:srgbClr val="FF0000"/>
              </a:solidFill>
              <a:prstDash val="solid"/>
              <a:miter lim="800000"/>
            </a:ln>
            <a:effectLst/>
          </p:spPr>
        </p:cxnSp>
        <p:cxnSp>
          <p:nvCxnSpPr>
            <p:cNvPr id="21" name="直線コネクタ 20"/>
            <p:cNvCxnSpPr/>
            <p:nvPr/>
          </p:nvCxnSpPr>
          <p:spPr>
            <a:xfrm flipH="1">
              <a:off x="3521031" y="4680445"/>
              <a:ext cx="597694" cy="500324"/>
            </a:xfrm>
            <a:prstGeom prst="line">
              <a:avLst/>
            </a:prstGeom>
            <a:noFill/>
            <a:ln w="9525" cap="flat" cmpd="sng" algn="ctr">
              <a:solidFill>
                <a:srgbClr val="FF0000"/>
              </a:solidFill>
              <a:prstDash val="solid"/>
              <a:miter lim="800000"/>
            </a:ln>
            <a:effectLst/>
          </p:spPr>
        </p:cxnSp>
        <p:sp>
          <p:nvSpPr>
            <p:cNvPr id="22" name="平行四辺形 21"/>
            <p:cNvSpPr/>
            <p:nvPr/>
          </p:nvSpPr>
          <p:spPr>
            <a:xfrm rot="1638568">
              <a:off x="2988024" y="2931270"/>
              <a:ext cx="3400559" cy="1284832"/>
            </a:xfrm>
            <a:prstGeom prst="parallelogram">
              <a:avLst>
                <a:gd name="adj" fmla="val 69865"/>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23" name="平行四辺形 22"/>
            <p:cNvSpPr/>
            <p:nvPr/>
          </p:nvSpPr>
          <p:spPr>
            <a:xfrm rot="1638568" flipH="1">
              <a:off x="2678913" y="3640767"/>
              <a:ext cx="2619317" cy="292132"/>
            </a:xfrm>
            <a:prstGeom prst="parallelogram">
              <a:avLst>
                <a:gd name="adj" fmla="val 51515"/>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cxnSp>
          <p:nvCxnSpPr>
            <p:cNvPr id="24" name="直線コネクタ 23"/>
            <p:cNvCxnSpPr/>
            <p:nvPr/>
          </p:nvCxnSpPr>
          <p:spPr>
            <a:xfrm>
              <a:off x="4268940" y="2305380"/>
              <a:ext cx="0" cy="323882"/>
            </a:xfrm>
            <a:prstGeom prst="line">
              <a:avLst/>
            </a:prstGeom>
            <a:noFill/>
            <a:ln w="12700" cap="flat" cmpd="sng" algn="ctr">
              <a:solidFill>
                <a:srgbClr val="41719C"/>
              </a:solidFill>
              <a:prstDash val="solid"/>
              <a:miter lim="800000"/>
            </a:ln>
            <a:effectLst/>
          </p:spPr>
        </p:cxnSp>
        <p:grpSp>
          <p:nvGrpSpPr>
            <p:cNvPr id="25" name="グループ化 24"/>
            <p:cNvGrpSpPr/>
            <p:nvPr/>
          </p:nvGrpSpPr>
          <p:grpSpPr>
            <a:xfrm rot="1608599">
              <a:off x="5258227" y="3296764"/>
              <a:ext cx="2702749" cy="1940938"/>
              <a:chOff x="5162100" y="2962502"/>
              <a:chExt cx="2529142" cy="1816265"/>
            </a:xfrm>
          </p:grpSpPr>
          <p:grpSp>
            <p:nvGrpSpPr>
              <p:cNvPr id="85" name="グループ化 84"/>
              <p:cNvGrpSpPr/>
              <p:nvPr/>
            </p:nvGrpSpPr>
            <p:grpSpPr>
              <a:xfrm>
                <a:off x="5162100" y="2995741"/>
                <a:ext cx="2310059" cy="1783026"/>
                <a:chOff x="5172504" y="3004508"/>
                <a:chExt cx="2310059" cy="1783026"/>
              </a:xfrm>
            </p:grpSpPr>
            <p:sp>
              <p:nvSpPr>
                <p:cNvPr id="98" name="円弧 97"/>
                <p:cNvSpPr/>
                <p:nvPr/>
              </p:nvSpPr>
              <p:spPr>
                <a:xfrm rot="19260482">
                  <a:off x="5172504" y="3004508"/>
                  <a:ext cx="2310059" cy="1735272"/>
                </a:xfrm>
                <a:prstGeom prst="arc">
                  <a:avLst>
                    <a:gd name="adj1" fmla="val 12535742"/>
                    <a:gd name="adj2" fmla="val 20826622"/>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j-ea"/>
                    <a:ea typeface="+mj-ea"/>
                    <a:cs typeface="+mn-cs"/>
                  </a:endParaRPr>
                </a:p>
              </p:txBody>
            </p:sp>
            <p:sp>
              <p:nvSpPr>
                <p:cNvPr id="99" name="円弧 98"/>
                <p:cNvSpPr/>
                <p:nvPr/>
              </p:nvSpPr>
              <p:spPr>
                <a:xfrm rot="19260482">
                  <a:off x="5253974" y="3052262"/>
                  <a:ext cx="2218376" cy="1735272"/>
                </a:xfrm>
                <a:prstGeom prst="arc">
                  <a:avLst>
                    <a:gd name="adj1" fmla="val 12564162"/>
                    <a:gd name="adj2" fmla="val 20773478"/>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j-ea"/>
                    <a:ea typeface="+mj-ea"/>
                    <a:cs typeface="+mn-cs"/>
                  </a:endParaRPr>
                </a:p>
              </p:txBody>
            </p:sp>
            <p:sp>
              <p:nvSpPr>
                <p:cNvPr id="100" name="円弧 99"/>
                <p:cNvSpPr/>
                <p:nvPr/>
              </p:nvSpPr>
              <p:spPr>
                <a:xfrm rot="8412002">
                  <a:off x="5261332" y="3962225"/>
                  <a:ext cx="155605" cy="119339"/>
                </a:xfrm>
                <a:prstGeom prst="arc">
                  <a:avLst>
                    <a:gd name="adj1" fmla="val 17894970"/>
                    <a:gd name="adj2" fmla="val 0"/>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j-ea"/>
                    <a:ea typeface="+mj-ea"/>
                    <a:cs typeface="+mn-cs"/>
                  </a:endParaRPr>
                </a:p>
              </p:txBody>
            </p:sp>
          </p:grpSp>
          <p:grpSp>
            <p:nvGrpSpPr>
              <p:cNvPr id="86" name="グループ化 85"/>
              <p:cNvGrpSpPr/>
              <p:nvPr/>
            </p:nvGrpSpPr>
            <p:grpSpPr>
              <a:xfrm rot="17749942">
                <a:off x="7100110" y="2723580"/>
                <a:ext cx="352209" cy="830054"/>
                <a:chOff x="7807568" y="3263554"/>
                <a:chExt cx="352209" cy="830054"/>
              </a:xfrm>
            </p:grpSpPr>
            <p:sp>
              <p:nvSpPr>
                <p:cNvPr id="87" name="正方形/長方形 86"/>
                <p:cNvSpPr/>
                <p:nvPr/>
              </p:nvSpPr>
              <p:spPr>
                <a:xfrm rot="5400000">
                  <a:off x="7923191" y="3350705"/>
                  <a:ext cx="127014" cy="45719"/>
                </a:xfrm>
                <a:prstGeom prst="rect">
                  <a:avLst/>
                </a:prstGeom>
                <a:solidFill>
                  <a:srgbClr val="E7E6E6"/>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88" name="片側の 2 つの角を丸めた四角形 87"/>
                <p:cNvSpPr/>
                <p:nvPr/>
              </p:nvSpPr>
              <p:spPr>
                <a:xfrm>
                  <a:off x="7941399" y="3429105"/>
                  <a:ext cx="90601" cy="45951"/>
                </a:xfrm>
                <a:prstGeom prst="round2SameRect">
                  <a:avLst>
                    <a:gd name="adj1" fmla="val 50000"/>
                    <a:gd name="adj2" fmla="val 0"/>
                  </a:avLst>
                </a:prstGeom>
                <a:solidFill>
                  <a:srgbClr val="E7E6E6"/>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89" name="直角三角形 88"/>
                <p:cNvSpPr/>
                <p:nvPr/>
              </p:nvSpPr>
              <p:spPr>
                <a:xfrm>
                  <a:off x="7963838" y="3263554"/>
                  <a:ext cx="45719" cy="45719"/>
                </a:xfrm>
                <a:prstGeom prst="rtTriangle">
                  <a:avLst/>
                </a:prstGeom>
                <a:solidFill>
                  <a:srgbClr val="E7E6E6"/>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90" name="片側の 2 つの角を丸めた四角形 89"/>
                <p:cNvSpPr/>
                <p:nvPr/>
              </p:nvSpPr>
              <p:spPr>
                <a:xfrm>
                  <a:off x="7882921" y="3468181"/>
                  <a:ext cx="211211" cy="416952"/>
                </a:xfrm>
                <a:prstGeom prst="round2SameRect">
                  <a:avLst>
                    <a:gd name="adj1" fmla="val 29970"/>
                    <a:gd name="adj2" fmla="val 0"/>
                  </a:avLst>
                </a:prstGeom>
                <a:solidFill>
                  <a:srgbClr val="E7E6E6"/>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91" name="正方形/長方形 90"/>
                <p:cNvSpPr/>
                <p:nvPr/>
              </p:nvSpPr>
              <p:spPr>
                <a:xfrm rot="5400000">
                  <a:off x="7923190" y="3892670"/>
                  <a:ext cx="127014" cy="187448"/>
                </a:xfrm>
                <a:prstGeom prst="rect">
                  <a:avLst/>
                </a:prstGeom>
                <a:solidFill>
                  <a:srgbClr val="E7E6E6"/>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92" name="正方形/長方形 91"/>
                <p:cNvSpPr/>
                <p:nvPr/>
              </p:nvSpPr>
              <p:spPr>
                <a:xfrm>
                  <a:off x="7849825" y="4041935"/>
                  <a:ext cx="271069" cy="51673"/>
                </a:xfrm>
                <a:prstGeom prst="rect">
                  <a:avLst/>
                </a:prstGeom>
                <a:solidFill>
                  <a:srgbClr val="E7E6E6"/>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93" name="正方形/長方形 92"/>
                <p:cNvSpPr/>
                <p:nvPr/>
              </p:nvSpPr>
              <p:spPr>
                <a:xfrm>
                  <a:off x="7807568" y="3885133"/>
                  <a:ext cx="352209" cy="52416"/>
                </a:xfrm>
                <a:prstGeom prst="rect">
                  <a:avLst/>
                </a:prstGeom>
                <a:solidFill>
                  <a:srgbClr val="E7E6E6"/>
                </a:solidFill>
                <a:ln w="31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cxnSp>
              <p:nvCxnSpPr>
                <p:cNvPr id="94" name="直線コネクタ 93"/>
                <p:cNvCxnSpPr/>
                <p:nvPr/>
              </p:nvCxnSpPr>
              <p:spPr>
                <a:xfrm>
                  <a:off x="7882921" y="3594018"/>
                  <a:ext cx="80917" cy="0"/>
                </a:xfrm>
                <a:prstGeom prst="line">
                  <a:avLst/>
                </a:prstGeom>
                <a:noFill/>
                <a:ln w="6350" cap="flat" cmpd="sng" algn="ctr">
                  <a:solidFill>
                    <a:srgbClr val="E7E6E6">
                      <a:lumMod val="25000"/>
                    </a:srgbClr>
                  </a:solidFill>
                  <a:prstDash val="solid"/>
                  <a:miter lim="800000"/>
                </a:ln>
                <a:effectLst/>
              </p:spPr>
            </p:cxnSp>
            <p:cxnSp>
              <p:nvCxnSpPr>
                <p:cNvPr id="95" name="直線コネクタ 94"/>
                <p:cNvCxnSpPr/>
                <p:nvPr/>
              </p:nvCxnSpPr>
              <p:spPr>
                <a:xfrm>
                  <a:off x="7882921" y="3676657"/>
                  <a:ext cx="80917" cy="0"/>
                </a:xfrm>
                <a:prstGeom prst="line">
                  <a:avLst/>
                </a:prstGeom>
                <a:noFill/>
                <a:ln w="6350" cap="flat" cmpd="sng" algn="ctr">
                  <a:solidFill>
                    <a:srgbClr val="E7E6E6">
                      <a:lumMod val="25000"/>
                    </a:srgbClr>
                  </a:solidFill>
                  <a:prstDash val="solid"/>
                  <a:miter lim="800000"/>
                </a:ln>
                <a:effectLst/>
              </p:spPr>
            </p:cxnSp>
            <p:cxnSp>
              <p:nvCxnSpPr>
                <p:cNvPr id="96" name="直線コネクタ 95"/>
                <p:cNvCxnSpPr/>
                <p:nvPr/>
              </p:nvCxnSpPr>
              <p:spPr>
                <a:xfrm>
                  <a:off x="7885763" y="3742309"/>
                  <a:ext cx="80917" cy="0"/>
                </a:xfrm>
                <a:prstGeom prst="line">
                  <a:avLst/>
                </a:prstGeom>
                <a:noFill/>
                <a:ln w="6350" cap="flat" cmpd="sng" algn="ctr">
                  <a:solidFill>
                    <a:srgbClr val="E7E6E6">
                      <a:lumMod val="25000"/>
                    </a:srgbClr>
                  </a:solidFill>
                  <a:prstDash val="solid"/>
                  <a:miter lim="800000"/>
                </a:ln>
                <a:effectLst/>
              </p:spPr>
            </p:cxnSp>
            <p:cxnSp>
              <p:nvCxnSpPr>
                <p:cNvPr id="97" name="直線コネクタ 96"/>
                <p:cNvCxnSpPr/>
                <p:nvPr/>
              </p:nvCxnSpPr>
              <p:spPr>
                <a:xfrm>
                  <a:off x="7882921" y="3830446"/>
                  <a:ext cx="80917" cy="0"/>
                </a:xfrm>
                <a:prstGeom prst="line">
                  <a:avLst/>
                </a:prstGeom>
                <a:noFill/>
                <a:ln w="6350" cap="flat" cmpd="sng" algn="ctr">
                  <a:solidFill>
                    <a:srgbClr val="E7E6E6">
                      <a:lumMod val="25000"/>
                    </a:srgbClr>
                  </a:solidFill>
                  <a:prstDash val="solid"/>
                  <a:miter lim="800000"/>
                </a:ln>
                <a:effectLst/>
              </p:spPr>
            </p:cxnSp>
          </p:grpSp>
        </p:grpSp>
        <p:sp>
          <p:nvSpPr>
            <p:cNvPr id="26" name="右矢印 25"/>
            <p:cNvSpPr/>
            <p:nvPr/>
          </p:nvSpPr>
          <p:spPr>
            <a:xfrm rot="19835957">
              <a:off x="2499941" y="4803097"/>
              <a:ext cx="295442" cy="347197"/>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27" name="正方形/長方形 26">
              <a:extLst>
                <a:ext uri="{FF2B5EF4-FFF2-40B4-BE49-F238E27FC236}">
                  <a16:creationId xmlns:a16="http://schemas.microsoft.com/office/drawing/2014/main" id="{B87EDC4A-2974-499E-BB18-D87C03AF3C20}"/>
                </a:ext>
              </a:extLst>
            </p:cNvPr>
            <p:cNvSpPr/>
            <p:nvPr/>
          </p:nvSpPr>
          <p:spPr>
            <a:xfrm>
              <a:off x="5582694" y="1368627"/>
              <a:ext cx="1105354" cy="344433"/>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mj-ea"/>
                  <a:ea typeface="+mj-ea"/>
                  <a:cs typeface="+mn-cs"/>
                </a:rPr>
                <a:t>レーザー</a:t>
              </a:r>
              <a:endParaRPr kumimoji="0" lang="en-US" altLang="ja-JP" b="0" i="0" u="none" strike="noStrike" kern="0" cap="none" spc="0" normalizeH="0" baseline="0" noProof="0" dirty="0">
                <a:ln>
                  <a:noFill/>
                </a:ln>
                <a:solidFill>
                  <a:prstClr val="black"/>
                </a:solidFill>
                <a:effectLst/>
                <a:uLnTx/>
                <a:uFillTx/>
                <a:latin typeface="+mj-ea"/>
                <a:ea typeface="+mj-ea"/>
                <a:cs typeface="+mn-cs"/>
              </a:endParaRPr>
            </a:p>
          </p:txBody>
        </p:sp>
        <p:cxnSp>
          <p:nvCxnSpPr>
            <p:cNvPr id="28" name="直線矢印コネクタ 27">
              <a:extLst>
                <a:ext uri="{FF2B5EF4-FFF2-40B4-BE49-F238E27FC236}">
                  <a16:creationId xmlns:a16="http://schemas.microsoft.com/office/drawing/2014/main" id="{1AD4F4A1-C2A5-4D66-ADEA-1AE034C0E517}"/>
                </a:ext>
              </a:extLst>
            </p:cNvPr>
            <p:cNvCxnSpPr>
              <a:cxnSpLocks/>
            </p:cNvCxnSpPr>
            <p:nvPr/>
          </p:nvCxnSpPr>
          <p:spPr>
            <a:xfrm>
              <a:off x="6674136" y="1564804"/>
              <a:ext cx="631411" cy="431140"/>
            </a:xfrm>
            <a:prstGeom prst="straightConnector1">
              <a:avLst/>
            </a:prstGeom>
            <a:noFill/>
            <a:ln w="19050" cap="flat" cmpd="sng" algn="ctr">
              <a:solidFill>
                <a:sysClr val="windowText" lastClr="000000"/>
              </a:solidFill>
              <a:prstDash val="solid"/>
              <a:miter lim="800000"/>
              <a:headEnd w="med" len="sm"/>
              <a:tailEnd type="triangle"/>
            </a:ln>
            <a:effectLst/>
          </p:spPr>
        </p:cxnSp>
        <p:sp>
          <p:nvSpPr>
            <p:cNvPr id="29" name="正方形/長方形 28">
              <a:extLst>
                <a:ext uri="{FF2B5EF4-FFF2-40B4-BE49-F238E27FC236}">
                  <a16:creationId xmlns:a16="http://schemas.microsoft.com/office/drawing/2014/main" id="{B87EDC4A-2974-499E-BB18-D87C03AF3C20}"/>
                </a:ext>
              </a:extLst>
            </p:cNvPr>
            <p:cNvSpPr/>
            <p:nvPr/>
          </p:nvSpPr>
          <p:spPr>
            <a:xfrm>
              <a:off x="3767767" y="1853809"/>
              <a:ext cx="2178782" cy="365596"/>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mj-ea"/>
                  <a:ea typeface="+mj-ea"/>
                  <a:cs typeface="+mn-cs"/>
                </a:rPr>
                <a:t>シリンドリカルレンズ</a:t>
              </a:r>
              <a:endParaRPr kumimoji="0" lang="en-US" altLang="ja-JP" b="0" i="0" u="none" strike="noStrike" kern="0" cap="none" spc="0" normalizeH="0" baseline="0" noProof="0" dirty="0">
                <a:ln>
                  <a:noFill/>
                </a:ln>
                <a:solidFill>
                  <a:prstClr val="black"/>
                </a:solidFill>
                <a:effectLst/>
                <a:uLnTx/>
                <a:uFillTx/>
                <a:latin typeface="+mj-ea"/>
                <a:ea typeface="+mj-ea"/>
                <a:cs typeface="+mn-cs"/>
              </a:endParaRPr>
            </a:p>
          </p:txBody>
        </p:sp>
        <p:cxnSp>
          <p:nvCxnSpPr>
            <p:cNvPr id="30" name="直線矢印コネクタ 29">
              <a:extLst>
                <a:ext uri="{FF2B5EF4-FFF2-40B4-BE49-F238E27FC236}">
                  <a16:creationId xmlns:a16="http://schemas.microsoft.com/office/drawing/2014/main" id="{1AD4F4A1-C2A5-4D66-ADEA-1AE034C0E517}"/>
                </a:ext>
              </a:extLst>
            </p:cNvPr>
            <p:cNvCxnSpPr>
              <a:cxnSpLocks/>
              <a:stCxn id="29" idx="3"/>
            </p:cNvCxnSpPr>
            <p:nvPr/>
          </p:nvCxnSpPr>
          <p:spPr>
            <a:xfrm>
              <a:off x="5946550" y="2036608"/>
              <a:ext cx="279440" cy="417427"/>
            </a:xfrm>
            <a:prstGeom prst="straightConnector1">
              <a:avLst/>
            </a:prstGeom>
            <a:noFill/>
            <a:ln w="19050" cap="flat" cmpd="sng" algn="ctr">
              <a:solidFill>
                <a:sysClr val="windowText" lastClr="000000"/>
              </a:solidFill>
              <a:prstDash val="solid"/>
              <a:miter lim="800000"/>
              <a:headEnd w="med" len="sm"/>
              <a:tailEnd type="triangle"/>
            </a:ln>
            <a:effectLst/>
          </p:spPr>
        </p:cxnSp>
        <p:cxnSp>
          <p:nvCxnSpPr>
            <p:cNvPr id="31" name="直線矢印コネクタ 30">
              <a:extLst>
                <a:ext uri="{FF2B5EF4-FFF2-40B4-BE49-F238E27FC236}">
                  <a16:creationId xmlns:a16="http://schemas.microsoft.com/office/drawing/2014/main" id="{1AD4F4A1-C2A5-4D66-ADEA-1AE034C0E517}"/>
                </a:ext>
              </a:extLst>
            </p:cNvPr>
            <p:cNvCxnSpPr>
              <a:cxnSpLocks/>
              <a:stCxn id="48" idx="0"/>
            </p:cNvCxnSpPr>
            <p:nvPr/>
          </p:nvCxnSpPr>
          <p:spPr>
            <a:xfrm flipV="1">
              <a:off x="7439680" y="4300652"/>
              <a:ext cx="143441" cy="455088"/>
            </a:xfrm>
            <a:prstGeom prst="straightConnector1">
              <a:avLst/>
            </a:prstGeom>
            <a:noFill/>
            <a:ln w="19050" cap="flat" cmpd="sng" algn="ctr">
              <a:solidFill>
                <a:sysClr val="windowText" lastClr="000000"/>
              </a:solidFill>
              <a:prstDash val="solid"/>
              <a:miter lim="800000"/>
              <a:headEnd w="med" len="sm"/>
              <a:tailEnd type="triangle"/>
            </a:ln>
            <a:effectLst/>
          </p:spPr>
        </p:cxnSp>
        <p:sp>
          <p:nvSpPr>
            <p:cNvPr id="32" name="正方形/長方形 31">
              <a:extLst>
                <a:ext uri="{FF2B5EF4-FFF2-40B4-BE49-F238E27FC236}">
                  <a16:creationId xmlns:a16="http://schemas.microsoft.com/office/drawing/2014/main" id="{B87EDC4A-2974-499E-BB18-D87C03AF3C20}"/>
                </a:ext>
              </a:extLst>
            </p:cNvPr>
            <p:cNvSpPr/>
            <p:nvPr/>
          </p:nvSpPr>
          <p:spPr>
            <a:xfrm>
              <a:off x="2115811" y="2007088"/>
              <a:ext cx="1377665" cy="665773"/>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mj-ea"/>
                  <a:ea typeface="+mj-ea"/>
                  <a:cs typeface="+mn-cs"/>
                </a:rPr>
                <a:t>回流水槽（観測部）</a:t>
              </a:r>
              <a:endParaRPr kumimoji="0" lang="en-US" altLang="ja-JP" b="0" i="0" u="none" strike="noStrike" kern="0" cap="none" spc="0" normalizeH="0" baseline="0" noProof="0" dirty="0">
                <a:ln>
                  <a:noFill/>
                </a:ln>
                <a:solidFill>
                  <a:prstClr val="black"/>
                </a:solidFill>
                <a:effectLst/>
                <a:uLnTx/>
                <a:uFillTx/>
                <a:latin typeface="+mj-ea"/>
                <a:ea typeface="+mj-ea"/>
                <a:cs typeface="+mn-cs"/>
              </a:endParaRPr>
            </a:p>
          </p:txBody>
        </p:sp>
        <p:cxnSp>
          <p:nvCxnSpPr>
            <p:cNvPr id="33" name="直線矢印コネクタ 32">
              <a:extLst>
                <a:ext uri="{FF2B5EF4-FFF2-40B4-BE49-F238E27FC236}">
                  <a16:creationId xmlns:a16="http://schemas.microsoft.com/office/drawing/2014/main" id="{1AD4F4A1-C2A5-4D66-ADEA-1AE034C0E517}"/>
                </a:ext>
              </a:extLst>
            </p:cNvPr>
            <p:cNvCxnSpPr>
              <a:cxnSpLocks/>
            </p:cNvCxnSpPr>
            <p:nvPr/>
          </p:nvCxnSpPr>
          <p:spPr>
            <a:xfrm>
              <a:off x="3490654" y="2548022"/>
              <a:ext cx="505109" cy="397511"/>
            </a:xfrm>
            <a:prstGeom prst="straightConnector1">
              <a:avLst/>
            </a:prstGeom>
            <a:noFill/>
            <a:ln w="19050" cap="flat" cmpd="sng" algn="ctr">
              <a:solidFill>
                <a:sysClr val="windowText" lastClr="000000"/>
              </a:solidFill>
              <a:prstDash val="solid"/>
              <a:miter lim="800000"/>
              <a:headEnd w="med" len="sm"/>
              <a:tailEnd type="triangle"/>
            </a:ln>
            <a:effectLst/>
          </p:spPr>
        </p:cxnSp>
        <p:sp>
          <p:nvSpPr>
            <p:cNvPr id="34" name="正方形/長方形 33">
              <a:extLst>
                <a:ext uri="{FF2B5EF4-FFF2-40B4-BE49-F238E27FC236}">
                  <a16:creationId xmlns:a16="http://schemas.microsoft.com/office/drawing/2014/main" id="{B87EDC4A-2974-499E-BB18-D87C03AF3C20}"/>
                </a:ext>
              </a:extLst>
            </p:cNvPr>
            <p:cNvSpPr/>
            <p:nvPr/>
          </p:nvSpPr>
          <p:spPr>
            <a:xfrm>
              <a:off x="759050" y="3417346"/>
              <a:ext cx="1540597" cy="674794"/>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mj-ea"/>
                  <a:ea typeface="+mj-ea"/>
                  <a:cs typeface="+mn-cs"/>
                </a:rPr>
                <a:t>ハイスピードカメラ</a:t>
              </a:r>
              <a:endParaRPr kumimoji="0" lang="en-US" altLang="ja-JP" b="0" i="0" u="none" strike="noStrike" kern="0" cap="none" spc="0" normalizeH="0" baseline="0" noProof="0" dirty="0">
                <a:ln>
                  <a:noFill/>
                </a:ln>
                <a:solidFill>
                  <a:prstClr val="black"/>
                </a:solidFill>
                <a:effectLst/>
                <a:uLnTx/>
                <a:uFillTx/>
                <a:latin typeface="+mj-ea"/>
                <a:ea typeface="+mj-ea"/>
                <a:cs typeface="+mn-cs"/>
              </a:endParaRPr>
            </a:p>
          </p:txBody>
        </p:sp>
        <p:cxnSp>
          <p:nvCxnSpPr>
            <p:cNvPr id="35" name="直線矢印コネクタ 34">
              <a:extLst>
                <a:ext uri="{FF2B5EF4-FFF2-40B4-BE49-F238E27FC236}">
                  <a16:creationId xmlns:a16="http://schemas.microsoft.com/office/drawing/2014/main" id="{1AD4F4A1-C2A5-4D66-ADEA-1AE034C0E517}"/>
                </a:ext>
              </a:extLst>
            </p:cNvPr>
            <p:cNvCxnSpPr>
              <a:cxnSpLocks/>
            </p:cNvCxnSpPr>
            <p:nvPr/>
          </p:nvCxnSpPr>
          <p:spPr>
            <a:xfrm>
              <a:off x="1530037" y="4164450"/>
              <a:ext cx="83551" cy="325707"/>
            </a:xfrm>
            <a:prstGeom prst="straightConnector1">
              <a:avLst/>
            </a:prstGeom>
            <a:noFill/>
            <a:ln w="19050" cap="flat" cmpd="sng" algn="ctr">
              <a:solidFill>
                <a:sysClr val="windowText" lastClr="000000"/>
              </a:solidFill>
              <a:prstDash val="solid"/>
              <a:miter lim="800000"/>
              <a:headEnd w="med" len="sm"/>
              <a:tailEnd type="triangle"/>
            </a:ln>
            <a:effectLst/>
          </p:spPr>
        </p:cxnSp>
        <p:sp>
          <p:nvSpPr>
            <p:cNvPr id="36" name="正方形/長方形 35">
              <a:extLst>
                <a:ext uri="{FF2B5EF4-FFF2-40B4-BE49-F238E27FC236}">
                  <a16:creationId xmlns:a16="http://schemas.microsoft.com/office/drawing/2014/main" id="{B87EDC4A-2974-499E-BB18-D87C03AF3C20}"/>
                </a:ext>
              </a:extLst>
            </p:cNvPr>
            <p:cNvSpPr/>
            <p:nvPr/>
          </p:nvSpPr>
          <p:spPr>
            <a:xfrm>
              <a:off x="3275588" y="5496869"/>
              <a:ext cx="1105913" cy="387999"/>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mj-ea"/>
                  <a:ea typeface="+mj-ea"/>
                  <a:cs typeface="+mn-cs"/>
                </a:rPr>
                <a:t>シート光</a:t>
              </a:r>
              <a:endParaRPr kumimoji="0" lang="en-US" altLang="ja-JP" b="0" i="0" u="none" strike="noStrike" kern="0" cap="none" spc="0" normalizeH="0" baseline="0" noProof="0" dirty="0">
                <a:ln>
                  <a:noFill/>
                </a:ln>
                <a:solidFill>
                  <a:prstClr val="black"/>
                </a:solidFill>
                <a:effectLst/>
                <a:uLnTx/>
                <a:uFillTx/>
                <a:latin typeface="+mj-ea"/>
                <a:ea typeface="+mj-ea"/>
                <a:cs typeface="+mn-cs"/>
              </a:endParaRPr>
            </a:p>
          </p:txBody>
        </p:sp>
        <p:cxnSp>
          <p:nvCxnSpPr>
            <p:cNvPr id="37" name="直線矢印コネクタ 36">
              <a:extLst>
                <a:ext uri="{FF2B5EF4-FFF2-40B4-BE49-F238E27FC236}">
                  <a16:creationId xmlns:a16="http://schemas.microsoft.com/office/drawing/2014/main" id="{1AD4F4A1-C2A5-4D66-ADEA-1AE034C0E517}"/>
                </a:ext>
              </a:extLst>
            </p:cNvPr>
            <p:cNvCxnSpPr>
              <a:cxnSpLocks/>
              <a:stCxn id="36" idx="0"/>
            </p:cNvCxnSpPr>
            <p:nvPr/>
          </p:nvCxnSpPr>
          <p:spPr>
            <a:xfrm flipH="1" flipV="1">
              <a:off x="3577742" y="5240569"/>
              <a:ext cx="250802" cy="256300"/>
            </a:xfrm>
            <a:prstGeom prst="straightConnector1">
              <a:avLst/>
            </a:prstGeom>
            <a:noFill/>
            <a:ln w="19050" cap="flat" cmpd="sng" algn="ctr">
              <a:solidFill>
                <a:sysClr val="windowText" lastClr="000000"/>
              </a:solidFill>
              <a:prstDash val="solid"/>
              <a:miter lim="800000"/>
              <a:headEnd w="med" len="sm"/>
              <a:tailEnd type="triangle"/>
            </a:ln>
            <a:effectLst/>
          </p:spPr>
        </p:cxnSp>
        <p:sp>
          <p:nvSpPr>
            <p:cNvPr id="38" name="平行四辺形 37"/>
            <p:cNvSpPr/>
            <p:nvPr/>
          </p:nvSpPr>
          <p:spPr>
            <a:xfrm rot="5400000" flipH="1">
              <a:off x="5260916" y="3298764"/>
              <a:ext cx="1049504" cy="1374761"/>
            </a:xfrm>
            <a:prstGeom prst="parallelogram">
              <a:avLst>
                <a:gd name="adj" fmla="val 69542"/>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cxnSp>
          <p:nvCxnSpPr>
            <p:cNvPr id="39" name="直線コネクタ 38"/>
            <p:cNvCxnSpPr/>
            <p:nvPr/>
          </p:nvCxnSpPr>
          <p:spPr>
            <a:xfrm flipH="1">
              <a:off x="3205781" y="2957731"/>
              <a:ext cx="2306087" cy="676154"/>
            </a:xfrm>
            <a:prstGeom prst="line">
              <a:avLst/>
            </a:prstGeom>
            <a:noFill/>
            <a:ln w="6350" cap="flat" cmpd="sng" algn="ctr">
              <a:solidFill>
                <a:srgbClr val="FF0000"/>
              </a:solidFill>
              <a:prstDash val="dash"/>
              <a:miter lim="800000"/>
            </a:ln>
            <a:effectLst/>
          </p:spPr>
        </p:cxnSp>
        <p:cxnSp>
          <p:nvCxnSpPr>
            <p:cNvPr id="40" name="直線コネクタ 39"/>
            <p:cNvCxnSpPr/>
            <p:nvPr/>
          </p:nvCxnSpPr>
          <p:spPr>
            <a:xfrm flipH="1">
              <a:off x="3963416" y="3068313"/>
              <a:ext cx="1763428" cy="918400"/>
            </a:xfrm>
            <a:prstGeom prst="line">
              <a:avLst/>
            </a:prstGeom>
            <a:noFill/>
            <a:ln w="6350" cap="flat" cmpd="sng" algn="ctr">
              <a:solidFill>
                <a:srgbClr val="FF0000"/>
              </a:solidFill>
              <a:prstDash val="dash"/>
              <a:miter lim="800000"/>
            </a:ln>
            <a:effectLst/>
          </p:spPr>
        </p:cxnSp>
        <p:cxnSp>
          <p:nvCxnSpPr>
            <p:cNvPr id="41" name="直線コネクタ 40"/>
            <p:cNvCxnSpPr/>
            <p:nvPr/>
          </p:nvCxnSpPr>
          <p:spPr>
            <a:xfrm flipH="1">
              <a:off x="3518960" y="3088656"/>
              <a:ext cx="2248001" cy="1183752"/>
            </a:xfrm>
            <a:prstGeom prst="line">
              <a:avLst/>
            </a:prstGeom>
            <a:noFill/>
            <a:ln w="6350" cap="flat" cmpd="sng" algn="ctr">
              <a:solidFill>
                <a:srgbClr val="FF0000"/>
              </a:solidFill>
              <a:prstDash val="dash"/>
              <a:miter lim="800000"/>
            </a:ln>
            <a:effectLst/>
          </p:spPr>
        </p:cxnSp>
        <p:cxnSp>
          <p:nvCxnSpPr>
            <p:cNvPr id="42" name="直線コネクタ 41"/>
            <p:cNvCxnSpPr/>
            <p:nvPr/>
          </p:nvCxnSpPr>
          <p:spPr>
            <a:xfrm flipH="1">
              <a:off x="4126383" y="3160267"/>
              <a:ext cx="1803545" cy="1518388"/>
            </a:xfrm>
            <a:prstGeom prst="line">
              <a:avLst/>
            </a:prstGeom>
            <a:noFill/>
            <a:ln w="6350" cap="flat" cmpd="sng" algn="ctr">
              <a:solidFill>
                <a:srgbClr val="FF0000"/>
              </a:solidFill>
              <a:prstDash val="dash"/>
              <a:miter lim="800000"/>
            </a:ln>
            <a:effectLst/>
          </p:spPr>
        </p:cxnSp>
        <p:sp>
          <p:nvSpPr>
            <p:cNvPr id="43" name="下矢印 42"/>
            <p:cNvSpPr/>
            <p:nvPr/>
          </p:nvSpPr>
          <p:spPr>
            <a:xfrm rot="7027648">
              <a:off x="5812625" y="4487930"/>
              <a:ext cx="124562" cy="662240"/>
            </a:xfrm>
            <a:prstGeom prst="downArrow">
              <a:avLst>
                <a:gd name="adj1" fmla="val 35209"/>
                <a:gd name="adj2" fmla="val 55273"/>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44" name="下矢印 43"/>
            <p:cNvSpPr/>
            <p:nvPr/>
          </p:nvSpPr>
          <p:spPr>
            <a:xfrm rot="7027648">
              <a:off x="5989222" y="4395435"/>
              <a:ext cx="124562" cy="662240"/>
            </a:xfrm>
            <a:prstGeom prst="downArrow">
              <a:avLst>
                <a:gd name="adj1" fmla="val 35209"/>
                <a:gd name="adj2" fmla="val 55273"/>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45" name="下矢印 44"/>
            <p:cNvSpPr/>
            <p:nvPr/>
          </p:nvSpPr>
          <p:spPr>
            <a:xfrm rot="7027648">
              <a:off x="5636026" y="4577727"/>
              <a:ext cx="124562" cy="662240"/>
            </a:xfrm>
            <a:prstGeom prst="downArrow">
              <a:avLst>
                <a:gd name="adj1" fmla="val 35209"/>
                <a:gd name="adj2" fmla="val 55273"/>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46" name="下矢印 45"/>
            <p:cNvSpPr/>
            <p:nvPr/>
          </p:nvSpPr>
          <p:spPr>
            <a:xfrm rot="7027648">
              <a:off x="6164464" y="4303720"/>
              <a:ext cx="124562" cy="662240"/>
            </a:xfrm>
            <a:prstGeom prst="downArrow">
              <a:avLst>
                <a:gd name="adj1" fmla="val 35209"/>
                <a:gd name="adj2" fmla="val 55273"/>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47" name="下矢印 46"/>
            <p:cNvSpPr/>
            <p:nvPr/>
          </p:nvSpPr>
          <p:spPr>
            <a:xfrm rot="7027648">
              <a:off x="6342228" y="4211224"/>
              <a:ext cx="124562" cy="662240"/>
            </a:xfrm>
            <a:prstGeom prst="downArrow">
              <a:avLst>
                <a:gd name="adj1" fmla="val 35209"/>
                <a:gd name="adj2" fmla="val 55273"/>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j-ea"/>
                <a:ea typeface="+mj-ea"/>
                <a:cs typeface="+mn-cs"/>
              </a:endParaRPr>
            </a:p>
          </p:txBody>
        </p:sp>
        <p:sp>
          <p:nvSpPr>
            <p:cNvPr id="48" name="正方形/長方形 47">
              <a:extLst>
                <a:ext uri="{FF2B5EF4-FFF2-40B4-BE49-F238E27FC236}">
                  <a16:creationId xmlns:a16="http://schemas.microsoft.com/office/drawing/2014/main" id="{B87EDC4A-2974-499E-BB18-D87C03AF3C20}"/>
                </a:ext>
              </a:extLst>
            </p:cNvPr>
            <p:cNvSpPr/>
            <p:nvPr/>
          </p:nvSpPr>
          <p:spPr>
            <a:xfrm>
              <a:off x="6669223" y="4755739"/>
              <a:ext cx="1540913" cy="6392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mj-ea"/>
                  <a:ea typeface="+mj-ea"/>
                  <a:cs typeface="+mn-cs"/>
                </a:rPr>
                <a:t>注射器と</a:t>
              </a:r>
              <a:endParaRPr kumimoji="0" lang="en-US" altLang="ja-JP" b="0" i="0" u="none" strike="noStrike" kern="0" cap="none" spc="0" normalizeH="0" baseline="0" noProof="0" dirty="0">
                <a:ln>
                  <a:noFill/>
                </a:ln>
                <a:solidFill>
                  <a:prstClr val="black"/>
                </a:solidFill>
                <a:effectLst/>
                <a:uLnTx/>
                <a:uFillTx/>
                <a:latin typeface="+mj-ea"/>
                <a:ea typeface="+mj-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mj-ea"/>
                  <a:ea typeface="+mj-ea"/>
                  <a:cs typeface="+mn-cs"/>
                </a:rPr>
                <a:t>塩ビチューブ</a:t>
              </a:r>
              <a:endParaRPr kumimoji="0" lang="en-US" altLang="ja-JP" b="0" i="0" u="none" strike="noStrike" kern="0" cap="none" spc="0" normalizeH="0" baseline="0" noProof="0" dirty="0">
                <a:ln>
                  <a:noFill/>
                </a:ln>
                <a:solidFill>
                  <a:prstClr val="black"/>
                </a:solidFill>
                <a:effectLst/>
                <a:uLnTx/>
                <a:uFillTx/>
                <a:latin typeface="+mj-ea"/>
                <a:ea typeface="+mj-ea"/>
                <a:cs typeface="+mn-cs"/>
              </a:endParaRPr>
            </a:p>
          </p:txBody>
        </p:sp>
        <p:sp>
          <p:nvSpPr>
            <p:cNvPr id="49" name="正方形/長方形 48">
              <a:extLst>
                <a:ext uri="{FF2B5EF4-FFF2-40B4-BE49-F238E27FC236}">
                  <a16:creationId xmlns:a16="http://schemas.microsoft.com/office/drawing/2014/main" id="{B87EDC4A-2974-499E-BB18-D87C03AF3C20}"/>
                </a:ext>
              </a:extLst>
            </p:cNvPr>
            <p:cNvSpPr/>
            <p:nvPr/>
          </p:nvSpPr>
          <p:spPr>
            <a:xfrm>
              <a:off x="5260945" y="5117639"/>
              <a:ext cx="1201625" cy="395458"/>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0" i="0" u="none" strike="noStrike" kern="0" cap="none" spc="0" normalizeH="0" baseline="0" noProof="0" dirty="0">
                  <a:ln>
                    <a:noFill/>
                  </a:ln>
                  <a:solidFill>
                    <a:prstClr val="black"/>
                  </a:solidFill>
                  <a:effectLst/>
                  <a:uLnTx/>
                  <a:uFillTx/>
                  <a:latin typeface="+mj-ea"/>
                  <a:ea typeface="+mj-ea"/>
                  <a:cs typeface="+mn-cs"/>
                </a:rPr>
                <a:t>流れ方向</a:t>
              </a:r>
              <a:endParaRPr kumimoji="0" lang="en-US" altLang="ja-JP" b="0" i="0" u="none" strike="noStrike" kern="0" cap="none" spc="0" normalizeH="0" baseline="0" noProof="0" dirty="0">
                <a:ln>
                  <a:noFill/>
                </a:ln>
                <a:solidFill>
                  <a:prstClr val="black"/>
                </a:solidFill>
                <a:effectLst/>
                <a:uLnTx/>
                <a:uFillTx/>
                <a:latin typeface="+mj-ea"/>
                <a:ea typeface="+mj-ea"/>
                <a:cs typeface="+mn-cs"/>
              </a:endParaRPr>
            </a:p>
          </p:txBody>
        </p:sp>
        <p:grpSp>
          <p:nvGrpSpPr>
            <p:cNvPr id="50" name="グループ化 49"/>
            <p:cNvGrpSpPr/>
            <p:nvPr/>
          </p:nvGrpSpPr>
          <p:grpSpPr>
            <a:xfrm>
              <a:off x="1029012" y="4428565"/>
              <a:ext cx="1496140" cy="1890884"/>
              <a:chOff x="1029012" y="4428565"/>
              <a:chExt cx="1496140" cy="1890884"/>
            </a:xfrm>
          </p:grpSpPr>
          <p:sp>
            <p:nvSpPr>
              <p:cNvPr id="52" name="正方形/長方形 164"/>
              <p:cNvSpPr/>
              <p:nvPr/>
            </p:nvSpPr>
            <p:spPr>
              <a:xfrm rot="3629158">
                <a:off x="1402000" y="5196297"/>
                <a:ext cx="750164" cy="1496140"/>
              </a:xfrm>
              <a:custGeom>
                <a:avLst/>
                <a:gdLst>
                  <a:gd name="connsiteX0" fmla="*/ 0 w 1284330"/>
                  <a:gd name="connsiteY0" fmla="*/ 0 h 1432147"/>
                  <a:gd name="connsiteX1" fmla="*/ 1284330 w 1284330"/>
                  <a:gd name="connsiteY1" fmla="*/ 0 h 1432147"/>
                  <a:gd name="connsiteX2" fmla="*/ 1284330 w 1284330"/>
                  <a:gd name="connsiteY2" fmla="*/ 1432147 h 1432147"/>
                  <a:gd name="connsiteX3" fmla="*/ 0 w 1284330"/>
                  <a:gd name="connsiteY3" fmla="*/ 1432147 h 1432147"/>
                  <a:gd name="connsiteX4" fmla="*/ 0 w 1284330"/>
                  <a:gd name="connsiteY4" fmla="*/ 0 h 1432147"/>
                  <a:gd name="connsiteX0" fmla="*/ 0 w 1284330"/>
                  <a:gd name="connsiteY0" fmla="*/ 0 h 1432147"/>
                  <a:gd name="connsiteX1" fmla="*/ 1284330 w 1284330"/>
                  <a:gd name="connsiteY1" fmla="*/ 0 h 1432147"/>
                  <a:gd name="connsiteX2" fmla="*/ 1270184 w 1284330"/>
                  <a:gd name="connsiteY2" fmla="*/ 815293 h 1432147"/>
                  <a:gd name="connsiteX3" fmla="*/ 0 w 1284330"/>
                  <a:gd name="connsiteY3" fmla="*/ 1432147 h 1432147"/>
                  <a:gd name="connsiteX4" fmla="*/ 0 w 1284330"/>
                  <a:gd name="connsiteY4" fmla="*/ 0 h 1432147"/>
                  <a:gd name="connsiteX0" fmla="*/ 0 w 1312007"/>
                  <a:gd name="connsiteY0" fmla="*/ 760120 h 2192267"/>
                  <a:gd name="connsiteX1" fmla="*/ 1312007 w 1312007"/>
                  <a:gd name="connsiteY1" fmla="*/ 0 h 2192267"/>
                  <a:gd name="connsiteX2" fmla="*/ 1270184 w 1312007"/>
                  <a:gd name="connsiteY2" fmla="*/ 1575413 h 2192267"/>
                  <a:gd name="connsiteX3" fmla="*/ 0 w 1312007"/>
                  <a:gd name="connsiteY3" fmla="*/ 2192267 h 2192267"/>
                  <a:gd name="connsiteX4" fmla="*/ 0 w 1312007"/>
                  <a:gd name="connsiteY4" fmla="*/ 760120 h 219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07" h="2192267">
                    <a:moveTo>
                      <a:pt x="0" y="760120"/>
                    </a:moveTo>
                    <a:lnTo>
                      <a:pt x="1312007" y="0"/>
                    </a:lnTo>
                    <a:lnTo>
                      <a:pt x="1270184" y="1575413"/>
                    </a:lnTo>
                    <a:lnTo>
                      <a:pt x="0" y="2192267"/>
                    </a:lnTo>
                    <a:lnTo>
                      <a:pt x="0" y="760120"/>
                    </a:ln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205"/>
              <p:cNvSpPr/>
              <p:nvPr/>
            </p:nvSpPr>
            <p:spPr>
              <a:xfrm rot="18104640">
                <a:off x="1339308" y="6070888"/>
                <a:ext cx="97660" cy="118899"/>
              </a:xfrm>
              <a:custGeom>
                <a:avLst/>
                <a:gdLst>
                  <a:gd name="connsiteX0" fmla="*/ 0 w 85186"/>
                  <a:gd name="connsiteY0" fmla="*/ 0 h 80404"/>
                  <a:gd name="connsiteX1" fmla="*/ 85186 w 85186"/>
                  <a:gd name="connsiteY1" fmla="*/ 0 h 80404"/>
                  <a:gd name="connsiteX2" fmla="*/ 85186 w 85186"/>
                  <a:gd name="connsiteY2" fmla="*/ 80404 h 80404"/>
                  <a:gd name="connsiteX3" fmla="*/ 0 w 85186"/>
                  <a:gd name="connsiteY3" fmla="*/ 80404 h 80404"/>
                  <a:gd name="connsiteX4" fmla="*/ 0 w 85186"/>
                  <a:gd name="connsiteY4" fmla="*/ 0 h 80404"/>
                  <a:gd name="connsiteX0" fmla="*/ 0 w 87138"/>
                  <a:gd name="connsiteY0" fmla="*/ 0 h 101953"/>
                  <a:gd name="connsiteX1" fmla="*/ 85186 w 87138"/>
                  <a:gd name="connsiteY1" fmla="*/ 0 h 101953"/>
                  <a:gd name="connsiteX2" fmla="*/ 87138 w 87138"/>
                  <a:gd name="connsiteY2" fmla="*/ 101953 h 101953"/>
                  <a:gd name="connsiteX3" fmla="*/ 0 w 87138"/>
                  <a:gd name="connsiteY3" fmla="*/ 80404 h 101953"/>
                  <a:gd name="connsiteX4" fmla="*/ 0 w 87138"/>
                  <a:gd name="connsiteY4" fmla="*/ 0 h 101953"/>
                  <a:gd name="connsiteX0" fmla="*/ 0 w 92864"/>
                  <a:gd name="connsiteY0" fmla="*/ 0 h 101953"/>
                  <a:gd name="connsiteX1" fmla="*/ 92822 w 92864"/>
                  <a:gd name="connsiteY1" fmla="*/ 12343 h 101953"/>
                  <a:gd name="connsiteX2" fmla="*/ 87138 w 92864"/>
                  <a:gd name="connsiteY2" fmla="*/ 101953 h 101953"/>
                  <a:gd name="connsiteX3" fmla="*/ 0 w 92864"/>
                  <a:gd name="connsiteY3" fmla="*/ 80404 h 101953"/>
                  <a:gd name="connsiteX4" fmla="*/ 0 w 92864"/>
                  <a:gd name="connsiteY4" fmla="*/ 0 h 101953"/>
                  <a:gd name="connsiteX0" fmla="*/ 0 w 97660"/>
                  <a:gd name="connsiteY0" fmla="*/ 0 h 118899"/>
                  <a:gd name="connsiteX1" fmla="*/ 97618 w 97660"/>
                  <a:gd name="connsiteY1" fmla="*/ 29289 h 118899"/>
                  <a:gd name="connsiteX2" fmla="*/ 91934 w 97660"/>
                  <a:gd name="connsiteY2" fmla="*/ 118899 h 118899"/>
                  <a:gd name="connsiteX3" fmla="*/ 4796 w 97660"/>
                  <a:gd name="connsiteY3" fmla="*/ 97350 h 118899"/>
                  <a:gd name="connsiteX4" fmla="*/ 0 w 97660"/>
                  <a:gd name="connsiteY4" fmla="*/ 0 h 118899"/>
                  <a:gd name="connsiteX0" fmla="*/ 0 w 97660"/>
                  <a:gd name="connsiteY0" fmla="*/ 0 h 118899"/>
                  <a:gd name="connsiteX1" fmla="*/ 97618 w 97660"/>
                  <a:gd name="connsiteY1" fmla="*/ 29289 h 118899"/>
                  <a:gd name="connsiteX2" fmla="*/ 91934 w 97660"/>
                  <a:gd name="connsiteY2" fmla="*/ 118899 h 118899"/>
                  <a:gd name="connsiteX3" fmla="*/ 2547 w 97660"/>
                  <a:gd name="connsiteY3" fmla="*/ 84520 h 118899"/>
                  <a:gd name="connsiteX4" fmla="*/ 0 w 97660"/>
                  <a:gd name="connsiteY4" fmla="*/ 0 h 11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60" h="118899">
                    <a:moveTo>
                      <a:pt x="0" y="0"/>
                    </a:moveTo>
                    <a:lnTo>
                      <a:pt x="97618" y="29289"/>
                    </a:lnTo>
                    <a:cubicBezTo>
                      <a:pt x="98269" y="63273"/>
                      <a:pt x="91283" y="84915"/>
                      <a:pt x="91934" y="118899"/>
                    </a:cubicBezTo>
                    <a:lnTo>
                      <a:pt x="2547" y="84520"/>
                    </a:lnTo>
                    <a:lnTo>
                      <a:pt x="0" y="0"/>
                    </a:lnTo>
                    <a:close/>
                  </a:path>
                </a:pathLst>
              </a:custGeom>
              <a:solidFill>
                <a:srgbClr val="A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205"/>
              <p:cNvSpPr/>
              <p:nvPr/>
            </p:nvSpPr>
            <p:spPr>
              <a:xfrm rot="18104640">
                <a:off x="1744510" y="5609425"/>
                <a:ext cx="97660" cy="118899"/>
              </a:xfrm>
              <a:custGeom>
                <a:avLst/>
                <a:gdLst>
                  <a:gd name="connsiteX0" fmla="*/ 0 w 85186"/>
                  <a:gd name="connsiteY0" fmla="*/ 0 h 80404"/>
                  <a:gd name="connsiteX1" fmla="*/ 85186 w 85186"/>
                  <a:gd name="connsiteY1" fmla="*/ 0 h 80404"/>
                  <a:gd name="connsiteX2" fmla="*/ 85186 w 85186"/>
                  <a:gd name="connsiteY2" fmla="*/ 80404 h 80404"/>
                  <a:gd name="connsiteX3" fmla="*/ 0 w 85186"/>
                  <a:gd name="connsiteY3" fmla="*/ 80404 h 80404"/>
                  <a:gd name="connsiteX4" fmla="*/ 0 w 85186"/>
                  <a:gd name="connsiteY4" fmla="*/ 0 h 80404"/>
                  <a:gd name="connsiteX0" fmla="*/ 0 w 87138"/>
                  <a:gd name="connsiteY0" fmla="*/ 0 h 101953"/>
                  <a:gd name="connsiteX1" fmla="*/ 85186 w 87138"/>
                  <a:gd name="connsiteY1" fmla="*/ 0 h 101953"/>
                  <a:gd name="connsiteX2" fmla="*/ 87138 w 87138"/>
                  <a:gd name="connsiteY2" fmla="*/ 101953 h 101953"/>
                  <a:gd name="connsiteX3" fmla="*/ 0 w 87138"/>
                  <a:gd name="connsiteY3" fmla="*/ 80404 h 101953"/>
                  <a:gd name="connsiteX4" fmla="*/ 0 w 87138"/>
                  <a:gd name="connsiteY4" fmla="*/ 0 h 101953"/>
                  <a:gd name="connsiteX0" fmla="*/ 0 w 92864"/>
                  <a:gd name="connsiteY0" fmla="*/ 0 h 101953"/>
                  <a:gd name="connsiteX1" fmla="*/ 92822 w 92864"/>
                  <a:gd name="connsiteY1" fmla="*/ 12343 h 101953"/>
                  <a:gd name="connsiteX2" fmla="*/ 87138 w 92864"/>
                  <a:gd name="connsiteY2" fmla="*/ 101953 h 101953"/>
                  <a:gd name="connsiteX3" fmla="*/ 0 w 92864"/>
                  <a:gd name="connsiteY3" fmla="*/ 80404 h 101953"/>
                  <a:gd name="connsiteX4" fmla="*/ 0 w 92864"/>
                  <a:gd name="connsiteY4" fmla="*/ 0 h 101953"/>
                  <a:gd name="connsiteX0" fmla="*/ 0 w 97660"/>
                  <a:gd name="connsiteY0" fmla="*/ 0 h 118899"/>
                  <a:gd name="connsiteX1" fmla="*/ 97618 w 97660"/>
                  <a:gd name="connsiteY1" fmla="*/ 29289 h 118899"/>
                  <a:gd name="connsiteX2" fmla="*/ 91934 w 97660"/>
                  <a:gd name="connsiteY2" fmla="*/ 118899 h 118899"/>
                  <a:gd name="connsiteX3" fmla="*/ 4796 w 97660"/>
                  <a:gd name="connsiteY3" fmla="*/ 97350 h 118899"/>
                  <a:gd name="connsiteX4" fmla="*/ 0 w 97660"/>
                  <a:gd name="connsiteY4" fmla="*/ 0 h 118899"/>
                  <a:gd name="connsiteX0" fmla="*/ 0 w 97660"/>
                  <a:gd name="connsiteY0" fmla="*/ 0 h 118899"/>
                  <a:gd name="connsiteX1" fmla="*/ 97618 w 97660"/>
                  <a:gd name="connsiteY1" fmla="*/ 29289 h 118899"/>
                  <a:gd name="connsiteX2" fmla="*/ 91934 w 97660"/>
                  <a:gd name="connsiteY2" fmla="*/ 118899 h 118899"/>
                  <a:gd name="connsiteX3" fmla="*/ 2547 w 97660"/>
                  <a:gd name="connsiteY3" fmla="*/ 84520 h 118899"/>
                  <a:gd name="connsiteX4" fmla="*/ 0 w 97660"/>
                  <a:gd name="connsiteY4" fmla="*/ 0 h 11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60" h="118899">
                    <a:moveTo>
                      <a:pt x="0" y="0"/>
                    </a:moveTo>
                    <a:lnTo>
                      <a:pt x="97618" y="29289"/>
                    </a:lnTo>
                    <a:cubicBezTo>
                      <a:pt x="98269" y="63273"/>
                      <a:pt x="91283" y="84915"/>
                      <a:pt x="91934" y="118899"/>
                    </a:cubicBezTo>
                    <a:lnTo>
                      <a:pt x="2547" y="84520"/>
                    </a:lnTo>
                    <a:lnTo>
                      <a:pt x="0" y="0"/>
                    </a:lnTo>
                    <a:close/>
                  </a:path>
                </a:pathLst>
              </a:custGeom>
              <a:solidFill>
                <a:srgbClr val="A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205"/>
              <p:cNvSpPr/>
              <p:nvPr/>
            </p:nvSpPr>
            <p:spPr>
              <a:xfrm rot="18104640">
                <a:off x="2275456" y="5789081"/>
                <a:ext cx="97660" cy="118899"/>
              </a:xfrm>
              <a:custGeom>
                <a:avLst/>
                <a:gdLst>
                  <a:gd name="connsiteX0" fmla="*/ 0 w 85186"/>
                  <a:gd name="connsiteY0" fmla="*/ 0 h 80404"/>
                  <a:gd name="connsiteX1" fmla="*/ 85186 w 85186"/>
                  <a:gd name="connsiteY1" fmla="*/ 0 h 80404"/>
                  <a:gd name="connsiteX2" fmla="*/ 85186 w 85186"/>
                  <a:gd name="connsiteY2" fmla="*/ 80404 h 80404"/>
                  <a:gd name="connsiteX3" fmla="*/ 0 w 85186"/>
                  <a:gd name="connsiteY3" fmla="*/ 80404 h 80404"/>
                  <a:gd name="connsiteX4" fmla="*/ 0 w 85186"/>
                  <a:gd name="connsiteY4" fmla="*/ 0 h 80404"/>
                  <a:gd name="connsiteX0" fmla="*/ 0 w 87138"/>
                  <a:gd name="connsiteY0" fmla="*/ 0 h 101953"/>
                  <a:gd name="connsiteX1" fmla="*/ 85186 w 87138"/>
                  <a:gd name="connsiteY1" fmla="*/ 0 h 101953"/>
                  <a:gd name="connsiteX2" fmla="*/ 87138 w 87138"/>
                  <a:gd name="connsiteY2" fmla="*/ 101953 h 101953"/>
                  <a:gd name="connsiteX3" fmla="*/ 0 w 87138"/>
                  <a:gd name="connsiteY3" fmla="*/ 80404 h 101953"/>
                  <a:gd name="connsiteX4" fmla="*/ 0 w 87138"/>
                  <a:gd name="connsiteY4" fmla="*/ 0 h 101953"/>
                  <a:gd name="connsiteX0" fmla="*/ 0 w 92864"/>
                  <a:gd name="connsiteY0" fmla="*/ 0 h 101953"/>
                  <a:gd name="connsiteX1" fmla="*/ 92822 w 92864"/>
                  <a:gd name="connsiteY1" fmla="*/ 12343 h 101953"/>
                  <a:gd name="connsiteX2" fmla="*/ 87138 w 92864"/>
                  <a:gd name="connsiteY2" fmla="*/ 101953 h 101953"/>
                  <a:gd name="connsiteX3" fmla="*/ 0 w 92864"/>
                  <a:gd name="connsiteY3" fmla="*/ 80404 h 101953"/>
                  <a:gd name="connsiteX4" fmla="*/ 0 w 92864"/>
                  <a:gd name="connsiteY4" fmla="*/ 0 h 101953"/>
                  <a:gd name="connsiteX0" fmla="*/ 0 w 97660"/>
                  <a:gd name="connsiteY0" fmla="*/ 0 h 118899"/>
                  <a:gd name="connsiteX1" fmla="*/ 97618 w 97660"/>
                  <a:gd name="connsiteY1" fmla="*/ 29289 h 118899"/>
                  <a:gd name="connsiteX2" fmla="*/ 91934 w 97660"/>
                  <a:gd name="connsiteY2" fmla="*/ 118899 h 118899"/>
                  <a:gd name="connsiteX3" fmla="*/ 4796 w 97660"/>
                  <a:gd name="connsiteY3" fmla="*/ 97350 h 118899"/>
                  <a:gd name="connsiteX4" fmla="*/ 0 w 97660"/>
                  <a:gd name="connsiteY4" fmla="*/ 0 h 118899"/>
                  <a:gd name="connsiteX0" fmla="*/ 0 w 97660"/>
                  <a:gd name="connsiteY0" fmla="*/ 0 h 118899"/>
                  <a:gd name="connsiteX1" fmla="*/ 97618 w 97660"/>
                  <a:gd name="connsiteY1" fmla="*/ 29289 h 118899"/>
                  <a:gd name="connsiteX2" fmla="*/ 91934 w 97660"/>
                  <a:gd name="connsiteY2" fmla="*/ 118899 h 118899"/>
                  <a:gd name="connsiteX3" fmla="*/ 2547 w 97660"/>
                  <a:gd name="connsiteY3" fmla="*/ 84520 h 118899"/>
                  <a:gd name="connsiteX4" fmla="*/ 0 w 97660"/>
                  <a:gd name="connsiteY4" fmla="*/ 0 h 11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60" h="118899">
                    <a:moveTo>
                      <a:pt x="0" y="0"/>
                    </a:moveTo>
                    <a:lnTo>
                      <a:pt x="97618" y="29289"/>
                    </a:lnTo>
                    <a:cubicBezTo>
                      <a:pt x="98269" y="63273"/>
                      <a:pt x="91283" y="84915"/>
                      <a:pt x="91934" y="118899"/>
                    </a:cubicBezTo>
                    <a:lnTo>
                      <a:pt x="2547" y="84520"/>
                    </a:lnTo>
                    <a:lnTo>
                      <a:pt x="0" y="0"/>
                    </a:lnTo>
                    <a:close/>
                  </a:path>
                </a:pathLst>
              </a:custGeom>
              <a:solidFill>
                <a:srgbClr val="A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コネクタ 55"/>
              <p:cNvCxnSpPr/>
              <p:nvPr/>
            </p:nvCxnSpPr>
            <p:spPr>
              <a:xfrm flipH="1" flipV="1">
                <a:off x="1777912" y="4930589"/>
                <a:ext cx="153493" cy="26911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flipV="1">
                <a:off x="2045127" y="5388841"/>
                <a:ext cx="277853" cy="456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1665838" y="4960472"/>
                <a:ext cx="91245" cy="2784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1380227" y="5612102"/>
                <a:ext cx="165777" cy="5299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flipV="1">
                <a:off x="1772053" y="4945441"/>
                <a:ext cx="19424" cy="7201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V="1">
                <a:off x="1778001" y="4909673"/>
                <a:ext cx="0" cy="2568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グループ化 61"/>
              <p:cNvGrpSpPr>
                <a:grpSpLocks noChangeAspect="1"/>
              </p:cNvGrpSpPr>
              <p:nvPr/>
            </p:nvGrpSpPr>
            <p:grpSpPr>
              <a:xfrm>
                <a:off x="1453161" y="4428565"/>
                <a:ext cx="736101" cy="707569"/>
                <a:chOff x="1255936" y="4463535"/>
                <a:chExt cx="1178460" cy="1132783"/>
              </a:xfrm>
            </p:grpSpPr>
            <p:sp>
              <p:nvSpPr>
                <p:cNvPr id="66" name="正方形/長方形 194"/>
                <p:cNvSpPr/>
                <p:nvPr/>
              </p:nvSpPr>
              <p:spPr>
                <a:xfrm>
                  <a:off x="1944912" y="4477121"/>
                  <a:ext cx="485981" cy="731519"/>
                </a:xfrm>
                <a:custGeom>
                  <a:avLst/>
                  <a:gdLst>
                    <a:gd name="connsiteX0" fmla="*/ 0 w 1021742"/>
                    <a:gd name="connsiteY0" fmla="*/ 0 h 365760"/>
                    <a:gd name="connsiteX1" fmla="*/ 1021742 w 1021742"/>
                    <a:gd name="connsiteY1" fmla="*/ 0 h 365760"/>
                    <a:gd name="connsiteX2" fmla="*/ 1021742 w 1021742"/>
                    <a:gd name="connsiteY2" fmla="*/ 365760 h 365760"/>
                    <a:gd name="connsiteX3" fmla="*/ 0 w 1021742"/>
                    <a:gd name="connsiteY3" fmla="*/ 365760 h 365760"/>
                    <a:gd name="connsiteX4" fmla="*/ 0 w 1021742"/>
                    <a:gd name="connsiteY4" fmla="*/ 0 h 365760"/>
                    <a:gd name="connsiteX0" fmla="*/ 0 w 1021742"/>
                    <a:gd name="connsiteY0" fmla="*/ 54091 h 419851"/>
                    <a:gd name="connsiteX1" fmla="*/ 1011439 w 1021742"/>
                    <a:gd name="connsiteY1" fmla="*/ 0 h 419851"/>
                    <a:gd name="connsiteX2" fmla="*/ 1021742 w 1021742"/>
                    <a:gd name="connsiteY2" fmla="*/ 419851 h 419851"/>
                    <a:gd name="connsiteX3" fmla="*/ 0 w 1021742"/>
                    <a:gd name="connsiteY3" fmla="*/ 419851 h 419851"/>
                    <a:gd name="connsiteX4" fmla="*/ 0 w 1021742"/>
                    <a:gd name="connsiteY4" fmla="*/ 54091 h 419851"/>
                    <a:gd name="connsiteX0" fmla="*/ 0 w 1024318"/>
                    <a:gd name="connsiteY0" fmla="*/ 54091 h 419851"/>
                    <a:gd name="connsiteX1" fmla="*/ 1011439 w 1024318"/>
                    <a:gd name="connsiteY1" fmla="*/ 0 h 419851"/>
                    <a:gd name="connsiteX2" fmla="*/ 1024318 w 1024318"/>
                    <a:gd name="connsiteY2" fmla="*/ 417275 h 419851"/>
                    <a:gd name="connsiteX3" fmla="*/ 0 w 1024318"/>
                    <a:gd name="connsiteY3" fmla="*/ 419851 h 419851"/>
                    <a:gd name="connsiteX4" fmla="*/ 0 w 1024318"/>
                    <a:gd name="connsiteY4" fmla="*/ 54091 h 419851"/>
                    <a:gd name="connsiteX0" fmla="*/ 0 w 1024318"/>
                    <a:gd name="connsiteY0" fmla="*/ 54091 h 419851"/>
                    <a:gd name="connsiteX1" fmla="*/ 1011439 w 1024318"/>
                    <a:gd name="connsiteY1" fmla="*/ 0 h 419851"/>
                    <a:gd name="connsiteX2" fmla="*/ 1024318 w 1024318"/>
                    <a:gd name="connsiteY2" fmla="*/ 417275 h 419851"/>
                    <a:gd name="connsiteX3" fmla="*/ 512803 w 1024318"/>
                    <a:gd name="connsiteY3" fmla="*/ 419796 h 419851"/>
                    <a:gd name="connsiteX4" fmla="*/ 0 w 1024318"/>
                    <a:gd name="connsiteY4" fmla="*/ 419851 h 419851"/>
                    <a:gd name="connsiteX5" fmla="*/ 0 w 1024318"/>
                    <a:gd name="connsiteY5" fmla="*/ 54091 h 419851"/>
                    <a:gd name="connsiteX0" fmla="*/ 0 w 1024318"/>
                    <a:gd name="connsiteY0" fmla="*/ 54091 h 419851"/>
                    <a:gd name="connsiteX1" fmla="*/ 525682 w 1024318"/>
                    <a:gd name="connsiteY1" fmla="*/ 25702 h 419851"/>
                    <a:gd name="connsiteX2" fmla="*/ 1011439 w 1024318"/>
                    <a:gd name="connsiteY2" fmla="*/ 0 h 419851"/>
                    <a:gd name="connsiteX3" fmla="*/ 1024318 w 1024318"/>
                    <a:gd name="connsiteY3" fmla="*/ 417275 h 419851"/>
                    <a:gd name="connsiteX4" fmla="*/ 512803 w 1024318"/>
                    <a:gd name="connsiteY4" fmla="*/ 419796 h 419851"/>
                    <a:gd name="connsiteX5" fmla="*/ 0 w 1024318"/>
                    <a:gd name="connsiteY5" fmla="*/ 419851 h 419851"/>
                    <a:gd name="connsiteX6" fmla="*/ 0 w 1024318"/>
                    <a:gd name="connsiteY6" fmla="*/ 54091 h 419851"/>
                    <a:gd name="connsiteX0" fmla="*/ 0 w 1024318"/>
                    <a:gd name="connsiteY0" fmla="*/ 327179 h 692939"/>
                    <a:gd name="connsiteX1" fmla="*/ 584925 w 1024318"/>
                    <a:gd name="connsiteY1" fmla="*/ 0 h 692939"/>
                    <a:gd name="connsiteX2" fmla="*/ 1011439 w 1024318"/>
                    <a:gd name="connsiteY2" fmla="*/ 273088 h 692939"/>
                    <a:gd name="connsiteX3" fmla="*/ 1024318 w 1024318"/>
                    <a:gd name="connsiteY3" fmla="*/ 690363 h 692939"/>
                    <a:gd name="connsiteX4" fmla="*/ 512803 w 1024318"/>
                    <a:gd name="connsiteY4" fmla="*/ 692884 h 692939"/>
                    <a:gd name="connsiteX5" fmla="*/ 0 w 1024318"/>
                    <a:gd name="connsiteY5" fmla="*/ 692939 h 692939"/>
                    <a:gd name="connsiteX6" fmla="*/ 0 w 1024318"/>
                    <a:gd name="connsiteY6" fmla="*/ 327179 h 692939"/>
                    <a:gd name="connsiteX0" fmla="*/ 0 w 1024318"/>
                    <a:gd name="connsiteY0" fmla="*/ 327179 h 1020007"/>
                    <a:gd name="connsiteX1" fmla="*/ 584925 w 1024318"/>
                    <a:gd name="connsiteY1" fmla="*/ 0 h 1020007"/>
                    <a:gd name="connsiteX2" fmla="*/ 1011439 w 1024318"/>
                    <a:gd name="connsiteY2" fmla="*/ 273088 h 1020007"/>
                    <a:gd name="connsiteX3" fmla="*/ 1024318 w 1024318"/>
                    <a:gd name="connsiteY3" fmla="*/ 690363 h 1020007"/>
                    <a:gd name="connsiteX4" fmla="*/ 412348 w 1024318"/>
                    <a:gd name="connsiteY4" fmla="*/ 1020007 h 1020007"/>
                    <a:gd name="connsiteX5" fmla="*/ 0 w 1024318"/>
                    <a:gd name="connsiteY5" fmla="*/ 692939 h 1020007"/>
                    <a:gd name="connsiteX6" fmla="*/ 0 w 1024318"/>
                    <a:gd name="connsiteY6" fmla="*/ 327179 h 1020007"/>
                    <a:gd name="connsiteX0" fmla="*/ 7727 w 1032045"/>
                    <a:gd name="connsiteY0" fmla="*/ 327179 h 1020007"/>
                    <a:gd name="connsiteX1" fmla="*/ 592652 w 1032045"/>
                    <a:gd name="connsiteY1" fmla="*/ 0 h 1020007"/>
                    <a:gd name="connsiteX2" fmla="*/ 1019166 w 1032045"/>
                    <a:gd name="connsiteY2" fmla="*/ 273088 h 1020007"/>
                    <a:gd name="connsiteX3" fmla="*/ 1032045 w 1032045"/>
                    <a:gd name="connsiteY3" fmla="*/ 690363 h 1020007"/>
                    <a:gd name="connsiteX4" fmla="*/ 420075 w 1032045"/>
                    <a:gd name="connsiteY4" fmla="*/ 1020007 h 1020007"/>
                    <a:gd name="connsiteX5" fmla="*/ 0 w 1032045"/>
                    <a:gd name="connsiteY5" fmla="*/ 752181 h 1020007"/>
                    <a:gd name="connsiteX6" fmla="*/ 7727 w 1032045"/>
                    <a:gd name="connsiteY6" fmla="*/ 327179 h 1020007"/>
                    <a:gd name="connsiteX0" fmla="*/ 7727 w 1032045"/>
                    <a:gd name="connsiteY0" fmla="*/ 327179 h 1020007"/>
                    <a:gd name="connsiteX1" fmla="*/ 592652 w 1032045"/>
                    <a:gd name="connsiteY1" fmla="*/ 0 h 1020007"/>
                    <a:gd name="connsiteX2" fmla="*/ 977953 w 1032045"/>
                    <a:gd name="connsiteY2" fmla="*/ 257633 h 1020007"/>
                    <a:gd name="connsiteX3" fmla="*/ 1032045 w 1032045"/>
                    <a:gd name="connsiteY3" fmla="*/ 690363 h 1020007"/>
                    <a:gd name="connsiteX4" fmla="*/ 420075 w 1032045"/>
                    <a:gd name="connsiteY4" fmla="*/ 1020007 h 1020007"/>
                    <a:gd name="connsiteX5" fmla="*/ 0 w 1032045"/>
                    <a:gd name="connsiteY5" fmla="*/ 752181 h 1020007"/>
                    <a:gd name="connsiteX6" fmla="*/ 7727 w 1032045"/>
                    <a:gd name="connsiteY6" fmla="*/ 327179 h 1020007"/>
                    <a:gd name="connsiteX0" fmla="*/ 7727 w 988257"/>
                    <a:gd name="connsiteY0" fmla="*/ 327179 h 1020007"/>
                    <a:gd name="connsiteX1" fmla="*/ 592652 w 988257"/>
                    <a:gd name="connsiteY1" fmla="*/ 0 h 1020007"/>
                    <a:gd name="connsiteX2" fmla="*/ 977953 w 988257"/>
                    <a:gd name="connsiteY2" fmla="*/ 257633 h 1020007"/>
                    <a:gd name="connsiteX3" fmla="*/ 988257 w 988257"/>
                    <a:gd name="connsiteY3" fmla="*/ 721272 h 1020007"/>
                    <a:gd name="connsiteX4" fmla="*/ 420075 w 988257"/>
                    <a:gd name="connsiteY4" fmla="*/ 1020007 h 1020007"/>
                    <a:gd name="connsiteX5" fmla="*/ 0 w 988257"/>
                    <a:gd name="connsiteY5" fmla="*/ 752181 h 1020007"/>
                    <a:gd name="connsiteX6" fmla="*/ 7727 w 988257"/>
                    <a:gd name="connsiteY6" fmla="*/ 327179 h 1020007"/>
                    <a:gd name="connsiteX0" fmla="*/ 7727 w 988257"/>
                    <a:gd name="connsiteY0" fmla="*/ 327179 h 752181"/>
                    <a:gd name="connsiteX1" fmla="*/ 592652 w 988257"/>
                    <a:gd name="connsiteY1" fmla="*/ 0 h 752181"/>
                    <a:gd name="connsiteX2" fmla="*/ 977953 w 988257"/>
                    <a:gd name="connsiteY2" fmla="*/ 257633 h 752181"/>
                    <a:gd name="connsiteX3" fmla="*/ 988257 w 988257"/>
                    <a:gd name="connsiteY3" fmla="*/ 721272 h 752181"/>
                    <a:gd name="connsiteX4" fmla="*/ 811592 w 988257"/>
                    <a:gd name="connsiteY4" fmla="*/ 739248 h 752181"/>
                    <a:gd name="connsiteX5" fmla="*/ 0 w 988257"/>
                    <a:gd name="connsiteY5" fmla="*/ 752181 h 752181"/>
                    <a:gd name="connsiteX6" fmla="*/ 7727 w 988257"/>
                    <a:gd name="connsiteY6" fmla="*/ 327179 h 752181"/>
                    <a:gd name="connsiteX0" fmla="*/ 0 w 980530"/>
                    <a:gd name="connsiteY0" fmla="*/ 327179 h 739248"/>
                    <a:gd name="connsiteX1" fmla="*/ 584925 w 980530"/>
                    <a:gd name="connsiteY1" fmla="*/ 0 h 739248"/>
                    <a:gd name="connsiteX2" fmla="*/ 970226 w 980530"/>
                    <a:gd name="connsiteY2" fmla="*/ 257633 h 739248"/>
                    <a:gd name="connsiteX3" fmla="*/ 980530 w 980530"/>
                    <a:gd name="connsiteY3" fmla="*/ 721272 h 739248"/>
                    <a:gd name="connsiteX4" fmla="*/ 803865 w 980530"/>
                    <a:gd name="connsiteY4" fmla="*/ 739248 h 739248"/>
                    <a:gd name="connsiteX5" fmla="*/ 808794 w 980530"/>
                    <a:gd name="connsiteY5" fmla="*/ 368390 h 739248"/>
                    <a:gd name="connsiteX6" fmla="*/ 0 w 980530"/>
                    <a:gd name="connsiteY6" fmla="*/ 327179 h 739248"/>
                    <a:gd name="connsiteX0" fmla="*/ 0 w 980530"/>
                    <a:gd name="connsiteY0" fmla="*/ 327179 h 731520"/>
                    <a:gd name="connsiteX1" fmla="*/ 584925 w 980530"/>
                    <a:gd name="connsiteY1" fmla="*/ 0 h 731520"/>
                    <a:gd name="connsiteX2" fmla="*/ 970226 w 980530"/>
                    <a:gd name="connsiteY2" fmla="*/ 257633 h 731520"/>
                    <a:gd name="connsiteX3" fmla="*/ 980530 w 980530"/>
                    <a:gd name="connsiteY3" fmla="*/ 721272 h 731520"/>
                    <a:gd name="connsiteX4" fmla="*/ 845077 w 980530"/>
                    <a:gd name="connsiteY4" fmla="*/ 731520 h 731520"/>
                    <a:gd name="connsiteX5" fmla="*/ 808794 w 980530"/>
                    <a:gd name="connsiteY5" fmla="*/ 368390 h 731520"/>
                    <a:gd name="connsiteX6" fmla="*/ 0 w 980530"/>
                    <a:gd name="connsiteY6" fmla="*/ 327179 h 731520"/>
                    <a:gd name="connsiteX0" fmla="*/ 0 w 980530"/>
                    <a:gd name="connsiteY0" fmla="*/ 327179 h 731520"/>
                    <a:gd name="connsiteX1" fmla="*/ 584925 w 980530"/>
                    <a:gd name="connsiteY1" fmla="*/ 0 h 731520"/>
                    <a:gd name="connsiteX2" fmla="*/ 970226 w 980530"/>
                    <a:gd name="connsiteY2" fmla="*/ 257633 h 731520"/>
                    <a:gd name="connsiteX3" fmla="*/ 980530 w 980530"/>
                    <a:gd name="connsiteY3" fmla="*/ 721272 h 731520"/>
                    <a:gd name="connsiteX4" fmla="*/ 845077 w 980530"/>
                    <a:gd name="connsiteY4" fmla="*/ 731520 h 731520"/>
                    <a:gd name="connsiteX5" fmla="*/ 839704 w 980530"/>
                    <a:gd name="connsiteY5" fmla="*/ 355511 h 731520"/>
                    <a:gd name="connsiteX6" fmla="*/ 0 w 980530"/>
                    <a:gd name="connsiteY6" fmla="*/ 327179 h 731520"/>
                    <a:gd name="connsiteX0" fmla="*/ 0 w 485981"/>
                    <a:gd name="connsiteY0" fmla="*/ 139148 h 731520"/>
                    <a:gd name="connsiteX1" fmla="*/ 90376 w 485981"/>
                    <a:gd name="connsiteY1" fmla="*/ 0 h 731520"/>
                    <a:gd name="connsiteX2" fmla="*/ 475677 w 485981"/>
                    <a:gd name="connsiteY2" fmla="*/ 257633 h 731520"/>
                    <a:gd name="connsiteX3" fmla="*/ 485981 w 485981"/>
                    <a:gd name="connsiteY3" fmla="*/ 721272 h 731520"/>
                    <a:gd name="connsiteX4" fmla="*/ 350528 w 485981"/>
                    <a:gd name="connsiteY4" fmla="*/ 731520 h 731520"/>
                    <a:gd name="connsiteX5" fmla="*/ 345155 w 485981"/>
                    <a:gd name="connsiteY5" fmla="*/ 355511 h 731520"/>
                    <a:gd name="connsiteX6" fmla="*/ 0 w 485981"/>
                    <a:gd name="connsiteY6" fmla="*/ 139148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981" h="731520">
                      <a:moveTo>
                        <a:pt x="0" y="139148"/>
                      </a:moveTo>
                      <a:lnTo>
                        <a:pt x="90376" y="0"/>
                      </a:lnTo>
                      <a:lnTo>
                        <a:pt x="475677" y="257633"/>
                      </a:lnTo>
                      <a:lnTo>
                        <a:pt x="485981" y="721272"/>
                      </a:lnTo>
                      <a:lnTo>
                        <a:pt x="350528" y="731520"/>
                      </a:lnTo>
                      <a:lnTo>
                        <a:pt x="345155" y="355511"/>
                      </a:lnTo>
                      <a:lnTo>
                        <a:pt x="0" y="139148"/>
                      </a:lnTo>
                      <a:close/>
                    </a:path>
                  </a:pathLst>
                </a:cu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194"/>
                <p:cNvSpPr/>
                <p:nvPr/>
              </p:nvSpPr>
              <p:spPr>
                <a:xfrm>
                  <a:off x="1264479" y="4566844"/>
                  <a:ext cx="1032044" cy="1020007"/>
                </a:xfrm>
                <a:custGeom>
                  <a:avLst/>
                  <a:gdLst>
                    <a:gd name="connsiteX0" fmla="*/ 0 w 1021742"/>
                    <a:gd name="connsiteY0" fmla="*/ 0 h 365760"/>
                    <a:gd name="connsiteX1" fmla="*/ 1021742 w 1021742"/>
                    <a:gd name="connsiteY1" fmla="*/ 0 h 365760"/>
                    <a:gd name="connsiteX2" fmla="*/ 1021742 w 1021742"/>
                    <a:gd name="connsiteY2" fmla="*/ 365760 h 365760"/>
                    <a:gd name="connsiteX3" fmla="*/ 0 w 1021742"/>
                    <a:gd name="connsiteY3" fmla="*/ 365760 h 365760"/>
                    <a:gd name="connsiteX4" fmla="*/ 0 w 1021742"/>
                    <a:gd name="connsiteY4" fmla="*/ 0 h 365760"/>
                    <a:gd name="connsiteX0" fmla="*/ 0 w 1021742"/>
                    <a:gd name="connsiteY0" fmla="*/ 54091 h 419851"/>
                    <a:gd name="connsiteX1" fmla="*/ 1011439 w 1021742"/>
                    <a:gd name="connsiteY1" fmla="*/ 0 h 419851"/>
                    <a:gd name="connsiteX2" fmla="*/ 1021742 w 1021742"/>
                    <a:gd name="connsiteY2" fmla="*/ 419851 h 419851"/>
                    <a:gd name="connsiteX3" fmla="*/ 0 w 1021742"/>
                    <a:gd name="connsiteY3" fmla="*/ 419851 h 419851"/>
                    <a:gd name="connsiteX4" fmla="*/ 0 w 1021742"/>
                    <a:gd name="connsiteY4" fmla="*/ 54091 h 419851"/>
                    <a:gd name="connsiteX0" fmla="*/ 0 w 1024318"/>
                    <a:gd name="connsiteY0" fmla="*/ 54091 h 419851"/>
                    <a:gd name="connsiteX1" fmla="*/ 1011439 w 1024318"/>
                    <a:gd name="connsiteY1" fmla="*/ 0 h 419851"/>
                    <a:gd name="connsiteX2" fmla="*/ 1024318 w 1024318"/>
                    <a:gd name="connsiteY2" fmla="*/ 417275 h 419851"/>
                    <a:gd name="connsiteX3" fmla="*/ 0 w 1024318"/>
                    <a:gd name="connsiteY3" fmla="*/ 419851 h 419851"/>
                    <a:gd name="connsiteX4" fmla="*/ 0 w 1024318"/>
                    <a:gd name="connsiteY4" fmla="*/ 54091 h 419851"/>
                    <a:gd name="connsiteX0" fmla="*/ 0 w 1024318"/>
                    <a:gd name="connsiteY0" fmla="*/ 54091 h 419851"/>
                    <a:gd name="connsiteX1" fmla="*/ 1011439 w 1024318"/>
                    <a:gd name="connsiteY1" fmla="*/ 0 h 419851"/>
                    <a:gd name="connsiteX2" fmla="*/ 1024318 w 1024318"/>
                    <a:gd name="connsiteY2" fmla="*/ 417275 h 419851"/>
                    <a:gd name="connsiteX3" fmla="*/ 512803 w 1024318"/>
                    <a:gd name="connsiteY3" fmla="*/ 419796 h 419851"/>
                    <a:gd name="connsiteX4" fmla="*/ 0 w 1024318"/>
                    <a:gd name="connsiteY4" fmla="*/ 419851 h 419851"/>
                    <a:gd name="connsiteX5" fmla="*/ 0 w 1024318"/>
                    <a:gd name="connsiteY5" fmla="*/ 54091 h 419851"/>
                    <a:gd name="connsiteX0" fmla="*/ 0 w 1024318"/>
                    <a:gd name="connsiteY0" fmla="*/ 54091 h 419851"/>
                    <a:gd name="connsiteX1" fmla="*/ 525682 w 1024318"/>
                    <a:gd name="connsiteY1" fmla="*/ 25702 h 419851"/>
                    <a:gd name="connsiteX2" fmla="*/ 1011439 w 1024318"/>
                    <a:gd name="connsiteY2" fmla="*/ 0 h 419851"/>
                    <a:gd name="connsiteX3" fmla="*/ 1024318 w 1024318"/>
                    <a:gd name="connsiteY3" fmla="*/ 417275 h 419851"/>
                    <a:gd name="connsiteX4" fmla="*/ 512803 w 1024318"/>
                    <a:gd name="connsiteY4" fmla="*/ 419796 h 419851"/>
                    <a:gd name="connsiteX5" fmla="*/ 0 w 1024318"/>
                    <a:gd name="connsiteY5" fmla="*/ 419851 h 419851"/>
                    <a:gd name="connsiteX6" fmla="*/ 0 w 1024318"/>
                    <a:gd name="connsiteY6" fmla="*/ 54091 h 419851"/>
                    <a:gd name="connsiteX0" fmla="*/ 0 w 1024318"/>
                    <a:gd name="connsiteY0" fmla="*/ 327179 h 692939"/>
                    <a:gd name="connsiteX1" fmla="*/ 584925 w 1024318"/>
                    <a:gd name="connsiteY1" fmla="*/ 0 h 692939"/>
                    <a:gd name="connsiteX2" fmla="*/ 1011439 w 1024318"/>
                    <a:gd name="connsiteY2" fmla="*/ 273088 h 692939"/>
                    <a:gd name="connsiteX3" fmla="*/ 1024318 w 1024318"/>
                    <a:gd name="connsiteY3" fmla="*/ 690363 h 692939"/>
                    <a:gd name="connsiteX4" fmla="*/ 512803 w 1024318"/>
                    <a:gd name="connsiteY4" fmla="*/ 692884 h 692939"/>
                    <a:gd name="connsiteX5" fmla="*/ 0 w 1024318"/>
                    <a:gd name="connsiteY5" fmla="*/ 692939 h 692939"/>
                    <a:gd name="connsiteX6" fmla="*/ 0 w 1024318"/>
                    <a:gd name="connsiteY6" fmla="*/ 327179 h 692939"/>
                    <a:gd name="connsiteX0" fmla="*/ 0 w 1024318"/>
                    <a:gd name="connsiteY0" fmla="*/ 327179 h 1020007"/>
                    <a:gd name="connsiteX1" fmla="*/ 584925 w 1024318"/>
                    <a:gd name="connsiteY1" fmla="*/ 0 h 1020007"/>
                    <a:gd name="connsiteX2" fmla="*/ 1011439 w 1024318"/>
                    <a:gd name="connsiteY2" fmla="*/ 273088 h 1020007"/>
                    <a:gd name="connsiteX3" fmla="*/ 1024318 w 1024318"/>
                    <a:gd name="connsiteY3" fmla="*/ 690363 h 1020007"/>
                    <a:gd name="connsiteX4" fmla="*/ 412348 w 1024318"/>
                    <a:gd name="connsiteY4" fmla="*/ 1020007 h 1020007"/>
                    <a:gd name="connsiteX5" fmla="*/ 0 w 1024318"/>
                    <a:gd name="connsiteY5" fmla="*/ 692939 h 1020007"/>
                    <a:gd name="connsiteX6" fmla="*/ 0 w 1024318"/>
                    <a:gd name="connsiteY6" fmla="*/ 327179 h 1020007"/>
                    <a:gd name="connsiteX0" fmla="*/ 7727 w 1032045"/>
                    <a:gd name="connsiteY0" fmla="*/ 327179 h 1020007"/>
                    <a:gd name="connsiteX1" fmla="*/ 592652 w 1032045"/>
                    <a:gd name="connsiteY1" fmla="*/ 0 h 1020007"/>
                    <a:gd name="connsiteX2" fmla="*/ 1019166 w 1032045"/>
                    <a:gd name="connsiteY2" fmla="*/ 273088 h 1020007"/>
                    <a:gd name="connsiteX3" fmla="*/ 1032045 w 1032045"/>
                    <a:gd name="connsiteY3" fmla="*/ 690363 h 1020007"/>
                    <a:gd name="connsiteX4" fmla="*/ 420075 w 1032045"/>
                    <a:gd name="connsiteY4" fmla="*/ 1020007 h 1020007"/>
                    <a:gd name="connsiteX5" fmla="*/ 0 w 1032045"/>
                    <a:gd name="connsiteY5" fmla="*/ 752181 h 1020007"/>
                    <a:gd name="connsiteX6" fmla="*/ 7727 w 1032045"/>
                    <a:gd name="connsiteY6" fmla="*/ 327179 h 102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045" h="1020007">
                      <a:moveTo>
                        <a:pt x="7727" y="327179"/>
                      </a:moveTo>
                      <a:lnTo>
                        <a:pt x="592652" y="0"/>
                      </a:lnTo>
                      <a:lnTo>
                        <a:pt x="1019166" y="273088"/>
                      </a:lnTo>
                      <a:lnTo>
                        <a:pt x="1032045" y="690363"/>
                      </a:lnTo>
                      <a:lnTo>
                        <a:pt x="420075" y="1020007"/>
                      </a:lnTo>
                      <a:lnTo>
                        <a:pt x="0" y="752181"/>
                      </a:lnTo>
                      <a:lnTo>
                        <a:pt x="7727" y="327179"/>
                      </a:lnTo>
                      <a:close/>
                    </a:path>
                  </a:pathLst>
                </a:cu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p:cNvCxnSpPr/>
                <p:nvPr/>
              </p:nvCxnSpPr>
              <p:spPr>
                <a:xfrm flipH="1" flipV="1">
                  <a:off x="1266465" y="4892282"/>
                  <a:ext cx="418081" cy="2740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1256687" y="4558399"/>
                  <a:ext cx="605982" cy="336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H="1" flipV="1">
                  <a:off x="1855091" y="4559899"/>
                  <a:ext cx="435796" cy="2802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1680452" y="4834416"/>
                  <a:ext cx="602900" cy="3315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flipV="1">
                  <a:off x="2027579" y="4463535"/>
                  <a:ext cx="397564" cy="2674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flipV="1">
                  <a:off x="2427028" y="4736861"/>
                  <a:ext cx="6068" cy="4593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2303770" y="5195241"/>
                  <a:ext cx="130626" cy="150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flipV="1">
                  <a:off x="2287991" y="4831033"/>
                  <a:ext cx="7989" cy="4327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V="1">
                  <a:off x="1942980" y="4466460"/>
                  <a:ext cx="87441" cy="150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1682627" y="5153889"/>
                  <a:ext cx="0" cy="4424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V="1">
                  <a:off x="1259131" y="4889839"/>
                  <a:ext cx="2445" cy="4205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H="1" flipV="1">
                  <a:off x="1255936" y="5315256"/>
                  <a:ext cx="421277" cy="2705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V="1">
                  <a:off x="1684547" y="5261464"/>
                  <a:ext cx="606339" cy="3327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a:endCxn id="66" idx="2"/>
                </p:cNvCxnSpPr>
                <p:nvPr/>
              </p:nvCxnSpPr>
              <p:spPr>
                <a:xfrm flipV="1">
                  <a:off x="2243315" y="4734755"/>
                  <a:ext cx="177275" cy="748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flipV="1">
                  <a:off x="1858372" y="4559518"/>
                  <a:ext cx="166" cy="44505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V="1">
                  <a:off x="1261579" y="4986919"/>
                  <a:ext cx="594985" cy="32723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flipV="1">
                  <a:off x="1868451" y="4987695"/>
                  <a:ext cx="427329" cy="27970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63" name="直線コネクタ 62"/>
              <p:cNvCxnSpPr/>
              <p:nvPr/>
            </p:nvCxnSpPr>
            <p:spPr>
              <a:xfrm flipV="1">
                <a:off x="1542107" y="5218497"/>
                <a:ext cx="125950" cy="412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flipV="1">
                <a:off x="1931406" y="5196690"/>
                <a:ext cx="120713" cy="2052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flipV="1">
                <a:off x="1779006" y="5155950"/>
                <a:ext cx="1508" cy="149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テキスト ボックス 50"/>
            <p:cNvSpPr txBox="1"/>
            <p:nvPr/>
          </p:nvSpPr>
          <p:spPr>
            <a:xfrm>
              <a:off x="2165140" y="6007000"/>
              <a:ext cx="4893623" cy="400110"/>
            </a:xfrm>
            <a:prstGeom prst="rect">
              <a:avLst/>
            </a:prstGeom>
            <a:solidFill>
              <a:schemeClr val="accent1">
                <a:lumMod val="40000"/>
                <a:lumOff val="60000"/>
              </a:schemeClr>
            </a:solidFill>
            <a:effectLst>
              <a:outerShdw blurRad="50800" dist="76200" dir="2700000" algn="tl" rotWithShape="0">
                <a:prstClr val="black">
                  <a:alpha val="40000"/>
                </a:prstClr>
              </a:outerShdw>
            </a:effectLst>
          </p:spPr>
          <p:txBody>
            <a:bodyPr wrap="square" rtlCol="0">
              <a:spAutoFit/>
            </a:bodyPr>
            <a:lstStyle/>
            <a:p>
              <a:pPr algn="ctr"/>
              <a:r>
                <a:rPr kumimoji="1" lang="ja-JP" altLang="en-US" sz="2000" dirty="0"/>
                <a:t>実験装置の概略</a:t>
              </a:r>
            </a:p>
          </p:txBody>
        </p:sp>
      </p:grpSp>
    </p:spTree>
    <p:extLst>
      <p:ext uri="{BB962C8B-B14F-4D97-AF65-F5344CB8AC3E}">
        <p14:creationId xmlns:p14="http://schemas.microsoft.com/office/powerpoint/2010/main" val="3006863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16</a:t>
            </a:fld>
            <a:endParaRPr lang="ja-JP" altLang="en-US" dirty="0"/>
          </a:p>
        </p:txBody>
      </p:sp>
      <p:grpSp>
        <p:nvGrpSpPr>
          <p:cNvPr id="163" name="グループ化 162"/>
          <p:cNvGrpSpPr>
            <a:grpSpLocks noChangeAspect="1"/>
          </p:cNvGrpSpPr>
          <p:nvPr/>
        </p:nvGrpSpPr>
        <p:grpSpPr>
          <a:xfrm>
            <a:off x="2572512" y="1484167"/>
            <a:ext cx="4376928" cy="3094473"/>
            <a:chOff x="4033278" y="2272740"/>
            <a:chExt cx="3979667" cy="2813611"/>
          </a:xfrm>
        </p:grpSpPr>
        <p:pic>
          <p:nvPicPr>
            <p:cNvPr id="164" name="図 163"/>
            <p:cNvPicPr>
              <a:picLocks noChangeAspect="1"/>
            </p:cNvPicPr>
            <p:nvPr/>
          </p:nvPicPr>
          <p:blipFill rotWithShape="1">
            <a:blip r:embed="rId4">
              <a:extLst>
                <a:ext uri="{28A0092B-C50C-407E-A947-70E740481C1C}">
                  <a14:useLocalDpi xmlns:a14="http://schemas.microsoft.com/office/drawing/2010/main" val="0"/>
                </a:ext>
              </a:extLst>
            </a:blip>
            <a:srcRect l="37451" t="39526" r="14938" b="27454"/>
            <a:stretch/>
          </p:blipFill>
          <p:spPr>
            <a:xfrm>
              <a:off x="4033278" y="2326284"/>
              <a:ext cx="3979667" cy="2760067"/>
            </a:xfrm>
            <a:prstGeom prst="rect">
              <a:avLst/>
            </a:prstGeom>
          </p:spPr>
        </p:pic>
        <p:cxnSp>
          <p:nvCxnSpPr>
            <p:cNvPr id="165" name="直線コネクタ 164"/>
            <p:cNvCxnSpPr/>
            <p:nvPr/>
          </p:nvCxnSpPr>
          <p:spPr>
            <a:xfrm>
              <a:off x="5149720" y="3114645"/>
              <a:ext cx="1425251" cy="0"/>
            </a:xfrm>
            <a:prstGeom prst="line">
              <a:avLst/>
            </a:prstGeom>
            <a:ln w="127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5134584" y="3116446"/>
              <a:ext cx="0" cy="1417579"/>
            </a:xfrm>
            <a:prstGeom prst="line">
              <a:avLst/>
            </a:prstGeom>
            <a:ln w="127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67" name="円/楕円 21"/>
            <p:cNvSpPr>
              <a:spLocks noChangeAspect="1"/>
            </p:cNvSpPr>
            <p:nvPr/>
          </p:nvSpPr>
          <p:spPr>
            <a:xfrm>
              <a:off x="5072464" y="3052525"/>
              <a:ext cx="124241" cy="1242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8" name="直線矢印コネクタ 167"/>
            <p:cNvCxnSpPr/>
            <p:nvPr/>
          </p:nvCxnSpPr>
          <p:spPr>
            <a:xfrm flipH="1">
              <a:off x="4798768" y="4483107"/>
              <a:ext cx="1714281" cy="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9" name="テキスト ボックス 168"/>
            <p:cNvSpPr txBox="1"/>
            <p:nvPr/>
          </p:nvSpPr>
          <p:spPr>
            <a:xfrm>
              <a:off x="4526603" y="4243884"/>
              <a:ext cx="282665" cy="419763"/>
            </a:xfrm>
            <a:prstGeom prst="rect">
              <a:avLst/>
            </a:prstGeom>
            <a:noFill/>
          </p:spPr>
          <p:txBody>
            <a:bodyPr wrap="square" rtlCol="0">
              <a:spAutoFit/>
            </a:bodyPr>
            <a:lstStyle/>
            <a:p>
              <a:r>
                <a:rPr lang="en-US" altLang="ja-JP" sz="2400" b="1" i="1" dirty="0">
                  <a:solidFill>
                    <a:srgbClr val="FFFF00"/>
                  </a:solidFill>
                  <a:latin typeface="Times New Roman" panose="02020603050405020304" pitchFamily="18" charset="0"/>
                  <a:cs typeface="Times New Roman" panose="02020603050405020304" pitchFamily="18" charset="0"/>
                </a:rPr>
                <a:t>x</a:t>
              </a:r>
              <a:endParaRPr kumimoji="1" lang="ja-JP" altLang="en-US" sz="2400" b="1" i="1" dirty="0">
                <a:solidFill>
                  <a:srgbClr val="FFFF00"/>
                </a:solidFill>
                <a:latin typeface="Times New Roman" panose="02020603050405020304" pitchFamily="18" charset="0"/>
                <a:cs typeface="Times New Roman" panose="02020603050405020304" pitchFamily="18" charset="0"/>
              </a:endParaRPr>
            </a:p>
          </p:txBody>
        </p:sp>
        <p:cxnSp>
          <p:nvCxnSpPr>
            <p:cNvPr id="170" name="直線矢印コネクタ 169"/>
            <p:cNvCxnSpPr/>
            <p:nvPr/>
          </p:nvCxnSpPr>
          <p:spPr>
            <a:xfrm flipV="1">
              <a:off x="6534274" y="2662537"/>
              <a:ext cx="0" cy="1817249"/>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1" name="テキスト ボックス 170"/>
            <p:cNvSpPr txBox="1"/>
            <p:nvPr/>
          </p:nvSpPr>
          <p:spPr>
            <a:xfrm>
              <a:off x="6429244" y="2272740"/>
              <a:ext cx="301869" cy="363795"/>
            </a:xfrm>
            <a:prstGeom prst="rect">
              <a:avLst/>
            </a:prstGeom>
            <a:noFill/>
          </p:spPr>
          <p:txBody>
            <a:bodyPr wrap="square" rtlCol="0">
              <a:spAutoFit/>
            </a:bodyPr>
            <a:lstStyle/>
            <a:p>
              <a:r>
                <a:rPr lang="en-US" altLang="ja-JP" sz="2000" b="1" i="1" dirty="0">
                  <a:solidFill>
                    <a:srgbClr val="FFFF00"/>
                  </a:solidFill>
                  <a:latin typeface="Times New Roman" panose="02020603050405020304" pitchFamily="18" charset="0"/>
                  <a:cs typeface="Times New Roman" panose="02020603050405020304" pitchFamily="18" charset="0"/>
                </a:rPr>
                <a:t>y</a:t>
              </a:r>
              <a:endParaRPr kumimoji="1" lang="ja-JP" altLang="en-US" sz="2000" b="1" i="1" dirty="0">
                <a:solidFill>
                  <a:srgbClr val="FFFF00"/>
                </a:solidFill>
                <a:latin typeface="Times New Roman" panose="02020603050405020304" pitchFamily="18" charset="0"/>
                <a:cs typeface="Times New Roman" panose="02020603050405020304" pitchFamily="18" charset="0"/>
              </a:endParaRPr>
            </a:p>
          </p:txBody>
        </p:sp>
        <p:sp>
          <p:nvSpPr>
            <p:cNvPr id="172" name="楕円 171"/>
            <p:cNvSpPr>
              <a:spLocks noChangeAspect="1"/>
            </p:cNvSpPr>
            <p:nvPr/>
          </p:nvSpPr>
          <p:spPr>
            <a:xfrm>
              <a:off x="6485762" y="4444814"/>
              <a:ext cx="89209" cy="892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テキスト ボックス 172"/>
            <p:cNvSpPr txBox="1"/>
            <p:nvPr/>
          </p:nvSpPr>
          <p:spPr>
            <a:xfrm>
              <a:off x="4973691" y="4444814"/>
              <a:ext cx="441292" cy="363795"/>
            </a:xfrm>
            <a:prstGeom prst="rect">
              <a:avLst/>
            </a:prstGeom>
            <a:noFill/>
          </p:spPr>
          <p:txBody>
            <a:bodyPr wrap="square" rtlCol="0">
              <a:spAutoFit/>
            </a:bodyPr>
            <a:lstStyle/>
            <a:p>
              <a:r>
                <a:rPr lang="en-US" altLang="ja-JP" sz="2000" b="1" i="1" dirty="0" err="1">
                  <a:solidFill>
                    <a:srgbClr val="FFFF00"/>
                  </a:solidFill>
                  <a:latin typeface="Times New Roman" panose="02020603050405020304" pitchFamily="18" charset="0"/>
                  <a:cs typeface="Times New Roman" panose="02020603050405020304" pitchFamily="18" charset="0"/>
                </a:rPr>
                <a:t>x</a:t>
              </a:r>
              <a:r>
                <a:rPr lang="en-US" altLang="ja-JP" sz="2000" b="1" i="1" baseline="-25000" dirty="0" err="1">
                  <a:solidFill>
                    <a:srgbClr val="FFFF00"/>
                  </a:solidFill>
                  <a:latin typeface="Times New Roman" panose="02020603050405020304" pitchFamily="18" charset="0"/>
                  <a:cs typeface="Times New Roman" panose="02020603050405020304" pitchFamily="18" charset="0"/>
                </a:rPr>
                <a:t>P</a:t>
              </a:r>
              <a:endParaRPr kumimoji="1" lang="ja-JP" altLang="en-US" sz="2000" b="1" i="1" baseline="-25000" dirty="0">
                <a:solidFill>
                  <a:srgbClr val="FFFF00"/>
                </a:solidFill>
                <a:latin typeface="Times New Roman" panose="02020603050405020304" pitchFamily="18" charset="0"/>
                <a:cs typeface="Times New Roman" panose="02020603050405020304" pitchFamily="18" charset="0"/>
              </a:endParaRPr>
            </a:p>
          </p:txBody>
        </p:sp>
        <p:sp>
          <p:nvSpPr>
            <p:cNvPr id="174" name="テキスト ボックス 173"/>
            <p:cNvSpPr txBox="1"/>
            <p:nvPr/>
          </p:nvSpPr>
          <p:spPr>
            <a:xfrm>
              <a:off x="6612463" y="2834248"/>
              <a:ext cx="474847" cy="363795"/>
            </a:xfrm>
            <a:prstGeom prst="rect">
              <a:avLst/>
            </a:prstGeom>
            <a:noFill/>
          </p:spPr>
          <p:txBody>
            <a:bodyPr wrap="square" rtlCol="0">
              <a:spAutoFit/>
            </a:bodyPr>
            <a:lstStyle/>
            <a:p>
              <a:r>
                <a:rPr lang="en-US" altLang="ja-JP" sz="2000" b="1" i="1" dirty="0" err="1">
                  <a:solidFill>
                    <a:srgbClr val="FFFF00"/>
                  </a:solidFill>
                  <a:latin typeface="Times New Roman" panose="02020603050405020304" pitchFamily="18" charset="0"/>
                  <a:cs typeface="Times New Roman" panose="02020603050405020304" pitchFamily="18" charset="0"/>
                </a:rPr>
                <a:t>y</a:t>
              </a:r>
              <a:r>
                <a:rPr lang="en-US" altLang="ja-JP" sz="2000" b="1" i="1" baseline="-25000" dirty="0" err="1">
                  <a:solidFill>
                    <a:srgbClr val="FFFF00"/>
                  </a:solidFill>
                  <a:latin typeface="Times New Roman" panose="02020603050405020304" pitchFamily="18" charset="0"/>
                  <a:cs typeface="Times New Roman" panose="02020603050405020304" pitchFamily="18" charset="0"/>
                </a:rPr>
                <a:t>P</a:t>
              </a:r>
              <a:endParaRPr kumimoji="1" lang="ja-JP" altLang="en-US" sz="2000" b="1" i="1" baseline="-25000" dirty="0">
                <a:solidFill>
                  <a:srgbClr val="FFFF00"/>
                </a:solidFill>
                <a:latin typeface="Times New Roman" panose="02020603050405020304" pitchFamily="18" charset="0"/>
                <a:cs typeface="Times New Roman" panose="02020603050405020304" pitchFamily="18" charset="0"/>
              </a:endParaRPr>
            </a:p>
          </p:txBody>
        </p:sp>
        <p:sp>
          <p:nvSpPr>
            <p:cNvPr id="175" name="テキスト ボックス 174"/>
            <p:cNvSpPr txBox="1"/>
            <p:nvPr/>
          </p:nvSpPr>
          <p:spPr>
            <a:xfrm>
              <a:off x="6654978" y="4150169"/>
              <a:ext cx="998260" cy="363795"/>
            </a:xfrm>
            <a:prstGeom prst="rect">
              <a:avLst/>
            </a:prstGeom>
            <a:noFill/>
          </p:spPr>
          <p:txBody>
            <a:bodyPr wrap="square" rtlCol="0">
              <a:spAutoFit/>
            </a:bodyPr>
            <a:lstStyle/>
            <a:p>
              <a:r>
                <a:rPr kumimoji="1" lang="en-US" altLang="ja-JP" sz="2000" b="1" dirty="0">
                  <a:solidFill>
                    <a:srgbClr val="FFFF00"/>
                  </a:solidFill>
                  <a:latin typeface="Times New Roman" panose="02020603050405020304" pitchFamily="18" charset="0"/>
                  <a:cs typeface="Times New Roman" panose="02020603050405020304" pitchFamily="18" charset="0"/>
                </a:rPr>
                <a:t>origin</a:t>
              </a:r>
              <a:endParaRPr kumimoji="1" lang="ja-JP" altLang="en-US" sz="2000" b="1" dirty="0">
                <a:solidFill>
                  <a:srgbClr val="FFFF00"/>
                </a:solidFill>
                <a:latin typeface="Times New Roman" panose="02020603050405020304" pitchFamily="18" charset="0"/>
                <a:cs typeface="Times New Roman" panose="02020603050405020304" pitchFamily="18" charset="0"/>
              </a:endParaRPr>
            </a:p>
          </p:txBody>
        </p:sp>
        <p:cxnSp>
          <p:nvCxnSpPr>
            <p:cNvPr id="176" name="直線コネクタ 175"/>
            <p:cNvCxnSpPr>
              <a:endCxn id="172" idx="7"/>
            </p:cNvCxnSpPr>
            <p:nvPr/>
          </p:nvCxnSpPr>
          <p:spPr>
            <a:xfrm flipH="1">
              <a:off x="6561907" y="4333774"/>
              <a:ext cx="137168" cy="124104"/>
            </a:xfrm>
            <a:prstGeom prst="line">
              <a:avLst/>
            </a:prstGeom>
            <a:ln w="12700">
              <a:solidFill>
                <a:srgbClr val="FFFF00"/>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5" name="表 4"/>
          <p:cNvGraphicFramePr>
            <a:graphicFrameLocks noGrp="1"/>
          </p:cNvGraphicFramePr>
          <p:nvPr/>
        </p:nvGraphicFramePr>
        <p:xfrm>
          <a:off x="1192413" y="5201309"/>
          <a:ext cx="7114025" cy="1560195"/>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246535">
                  <a:extLst>
                    <a:ext uri="{9D8B030D-6E8A-4147-A177-3AD203B41FA5}">
                      <a16:colId xmlns:a16="http://schemas.microsoft.com/office/drawing/2014/main" val="1979932203"/>
                    </a:ext>
                  </a:extLst>
                </a:gridCol>
                <a:gridCol w="973498">
                  <a:extLst>
                    <a:ext uri="{9D8B030D-6E8A-4147-A177-3AD203B41FA5}">
                      <a16:colId xmlns:a16="http://schemas.microsoft.com/office/drawing/2014/main" val="1320906449"/>
                    </a:ext>
                  </a:extLst>
                </a:gridCol>
                <a:gridCol w="973498">
                  <a:extLst>
                    <a:ext uri="{9D8B030D-6E8A-4147-A177-3AD203B41FA5}">
                      <a16:colId xmlns:a16="http://schemas.microsoft.com/office/drawing/2014/main" val="136420848"/>
                    </a:ext>
                  </a:extLst>
                </a:gridCol>
                <a:gridCol w="973498">
                  <a:extLst>
                    <a:ext uri="{9D8B030D-6E8A-4147-A177-3AD203B41FA5}">
                      <a16:colId xmlns:a16="http://schemas.microsoft.com/office/drawing/2014/main" val="1664526491"/>
                    </a:ext>
                  </a:extLst>
                </a:gridCol>
                <a:gridCol w="973498">
                  <a:extLst>
                    <a:ext uri="{9D8B030D-6E8A-4147-A177-3AD203B41FA5}">
                      <a16:colId xmlns:a16="http://schemas.microsoft.com/office/drawing/2014/main" val="2666446667"/>
                    </a:ext>
                  </a:extLst>
                </a:gridCol>
                <a:gridCol w="973498">
                  <a:extLst>
                    <a:ext uri="{9D8B030D-6E8A-4147-A177-3AD203B41FA5}">
                      <a16:colId xmlns:a16="http://schemas.microsoft.com/office/drawing/2014/main" val="2588134358"/>
                    </a:ext>
                  </a:extLst>
                </a:gridCol>
              </a:tblGrid>
              <a:tr h="0">
                <a:tc>
                  <a:txBody>
                    <a:bodyPr/>
                    <a:lstStyle/>
                    <a:p>
                      <a:pPr algn="ctr">
                        <a:spcAft>
                          <a:spcPts val="0"/>
                        </a:spcAft>
                      </a:pPr>
                      <a:r>
                        <a:rPr kumimoji="1" lang="ja-JP" sz="1400" b="1"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設定流速</a:t>
                      </a:r>
                      <a:r>
                        <a:rPr kumimoji="1" lang="en-US" sz="1400" b="1"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[m/s]</a:t>
                      </a:r>
                      <a:endParaRPr lang="ja-JP" sz="14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0.2</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0.4</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0.6</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0.8</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1.0</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7386069"/>
                  </a:ext>
                </a:extLst>
              </a:tr>
              <a:tr h="0">
                <a:tc>
                  <a:txBody>
                    <a:bodyPr/>
                    <a:lstStyle/>
                    <a:p>
                      <a:pPr algn="ctr">
                        <a:spcAft>
                          <a:spcPts val="0"/>
                        </a:spcAft>
                      </a:pPr>
                      <a:r>
                        <a:rPr kumimoji="1" 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気泡直径</a:t>
                      </a:r>
                      <a:r>
                        <a:rPr kumimoji="1" lang="en-US" alt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,N1</a:t>
                      </a:r>
                      <a:r>
                        <a:rPr kumimoji="1" lang="ja-JP" altLang="en-US" sz="1400" b="1" kern="100" baseline="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 </a:t>
                      </a:r>
                      <a:r>
                        <a:rPr kumimoji="1" lang="en-US"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[mm]</a:t>
                      </a:r>
                      <a:endParaRPr lang="ja-JP" sz="14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1.52</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1.60</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1.41</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1.41</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1.26</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7376519"/>
                  </a:ext>
                </a:extLst>
              </a:tr>
              <a:tr h="0">
                <a:tc>
                  <a:txBody>
                    <a:bodyPr/>
                    <a:lstStyle/>
                    <a:p>
                      <a:pPr algn="ctr">
                        <a:spcAft>
                          <a:spcPts val="0"/>
                        </a:spcAft>
                      </a:pPr>
                      <a:r>
                        <a:rPr kumimoji="1" 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気泡直径</a:t>
                      </a:r>
                      <a:r>
                        <a:rPr kumimoji="1" lang="en-US" alt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,N2 </a:t>
                      </a:r>
                      <a:r>
                        <a:rPr kumimoji="1" lang="en-US"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[mm]</a:t>
                      </a:r>
                      <a:endParaRPr lang="ja-JP" sz="14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1.86</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1.41</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1.83</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1.41</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1.41</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131193"/>
                  </a:ext>
                </a:extLst>
              </a:tr>
              <a:tr h="0">
                <a:tc>
                  <a:txBody>
                    <a:bodyPr/>
                    <a:lstStyle/>
                    <a:p>
                      <a:pPr algn="ctr">
                        <a:spcAft>
                          <a:spcPts val="0"/>
                        </a:spcAft>
                      </a:pPr>
                      <a:r>
                        <a:rPr kumimoji="1" 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気泡直径</a:t>
                      </a:r>
                      <a:r>
                        <a:rPr kumimoji="1" lang="en-US" alt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,N3 </a:t>
                      </a:r>
                      <a:r>
                        <a:rPr kumimoji="1" lang="en-US"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[mm]</a:t>
                      </a:r>
                      <a:endParaRPr lang="ja-JP" sz="14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2.07</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1.26</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1.60</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1.41</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1.26</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361391"/>
                  </a:ext>
                </a:extLst>
              </a:tr>
              <a:tr h="0">
                <a:tc>
                  <a:txBody>
                    <a:bodyPr/>
                    <a:lstStyle/>
                    <a:p>
                      <a:pPr algn="ctr">
                        <a:spcAft>
                          <a:spcPts val="0"/>
                        </a:spcAft>
                      </a:pPr>
                      <a:r>
                        <a:rPr kumimoji="1" 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気泡直径</a:t>
                      </a:r>
                      <a:r>
                        <a:rPr kumimoji="1" lang="en-US" alt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,N4 </a:t>
                      </a:r>
                      <a:r>
                        <a:rPr kumimoji="1" lang="en-US"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[mm]</a:t>
                      </a:r>
                      <a:endParaRPr lang="ja-JP" sz="14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1.55</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1.41</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1.60</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1.60</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1.26</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7110015"/>
                  </a:ext>
                </a:extLst>
              </a:tr>
              <a:tr h="0">
                <a:tc>
                  <a:txBody>
                    <a:bodyPr/>
                    <a:lstStyle/>
                    <a:p>
                      <a:pPr algn="ctr">
                        <a:spcAft>
                          <a:spcPts val="0"/>
                        </a:spcAft>
                      </a:pPr>
                      <a:r>
                        <a:rPr kumimoji="1" 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気泡直径</a:t>
                      </a:r>
                      <a:r>
                        <a:rPr kumimoji="1" lang="en-US" altLang="ja-JP"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,N5 </a:t>
                      </a:r>
                      <a:r>
                        <a:rPr kumimoji="1" lang="en-US" sz="1400" b="1"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[mm]</a:t>
                      </a:r>
                      <a:endParaRPr lang="ja-JP" sz="14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1.50</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1.41</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1.60</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1.60</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000000"/>
                          </a:solidFill>
                          <a:effectLst/>
                          <a:latin typeface="Times New Roman" panose="02020603050405020304" pitchFamily="18" charset="0"/>
                          <a:ea typeface="ＭＳ 明朝" panose="02020609040205080304" pitchFamily="17" charset="-128"/>
                          <a:cs typeface="Times New Roman" panose="02020603050405020304" pitchFamily="18" charset="0"/>
                        </a:rPr>
                        <a:t>1.41</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6088851"/>
                  </a:ext>
                </a:extLst>
              </a:tr>
              <a:tr h="0">
                <a:tc>
                  <a:txBody>
                    <a:bodyPr/>
                    <a:lstStyle/>
                    <a:p>
                      <a:pPr algn="ctr">
                        <a:spcAft>
                          <a:spcPts val="0"/>
                        </a:spcAft>
                      </a:pPr>
                      <a:r>
                        <a:rPr kumimoji="1" lang="ja-JP" altLang="en-US" sz="1400" b="1"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平均</a:t>
                      </a:r>
                      <a:r>
                        <a:rPr kumimoji="1" lang="ja-JP" sz="1400" b="1"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気泡直径 </a:t>
                      </a:r>
                      <a:r>
                        <a:rPr kumimoji="1" lang="en-US" sz="1400" b="1"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[mm]</a:t>
                      </a:r>
                      <a:endParaRPr lang="ja-JP" sz="14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1.7</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1.4</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1.6</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1.5</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1" lang="en-US" sz="1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1.3</a:t>
                      </a:r>
                      <a:endParaRPr lang="ja-JP" sz="14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14780"/>
                  </a:ext>
                </a:extLst>
              </a:tr>
            </a:tbl>
          </a:graphicData>
        </a:graphic>
      </p:graphicFrame>
      <p:sp>
        <p:nvSpPr>
          <p:cNvPr id="30" name="テキスト ボックス 29"/>
          <p:cNvSpPr txBox="1"/>
          <p:nvPr/>
        </p:nvSpPr>
        <p:spPr>
          <a:xfrm>
            <a:off x="683132" y="1024040"/>
            <a:ext cx="4884841" cy="400110"/>
          </a:xfrm>
          <a:prstGeom prst="rect">
            <a:avLst/>
          </a:prstGeom>
          <a:solidFill>
            <a:srgbClr val="FFFF00"/>
          </a:solidFill>
          <a:effectLst>
            <a:outerShdw blurRad="50800" dist="63500" dir="2700000" algn="tl" rotWithShape="0">
              <a:prstClr val="black">
                <a:alpha val="40000"/>
              </a:prstClr>
            </a:outerShdw>
          </a:effectLst>
        </p:spPr>
        <p:txBody>
          <a:bodyPr wrap="square" rtlCol="0">
            <a:spAutoFit/>
          </a:bodyPr>
          <a:lstStyle/>
          <a:p>
            <a:pPr algn="ctr"/>
            <a:r>
              <a:rPr kumimoji="1" lang="ja-JP" altLang="en-US" sz="2000" dirty="0"/>
              <a:t>気泡位置測定における原点および座標設定</a:t>
            </a:r>
          </a:p>
        </p:txBody>
      </p:sp>
      <p:sp>
        <p:nvSpPr>
          <p:cNvPr id="177" name="テキスト ボックス 176"/>
          <p:cNvSpPr txBox="1"/>
          <p:nvPr/>
        </p:nvSpPr>
        <p:spPr>
          <a:xfrm>
            <a:off x="689286" y="4650863"/>
            <a:ext cx="3654812" cy="400110"/>
          </a:xfrm>
          <a:prstGeom prst="rect">
            <a:avLst/>
          </a:prstGeom>
          <a:solidFill>
            <a:srgbClr val="FFFF00"/>
          </a:solidFill>
          <a:effectLst>
            <a:outerShdw blurRad="50800" dist="63500" dir="2700000" algn="tl" rotWithShape="0">
              <a:prstClr val="black">
                <a:alpha val="40000"/>
              </a:prstClr>
            </a:outerShdw>
          </a:effectLst>
        </p:spPr>
        <p:txBody>
          <a:bodyPr wrap="square" rtlCol="0">
            <a:spAutoFit/>
          </a:bodyPr>
          <a:lstStyle/>
          <a:p>
            <a:pPr algn="ctr"/>
            <a:r>
              <a:rPr kumimoji="1" lang="ja-JP" altLang="en-US" sz="2000" dirty="0"/>
              <a:t>測定対象気泡の気泡直径寸法</a:t>
            </a:r>
          </a:p>
        </p:txBody>
      </p:sp>
      <p:sp>
        <p:nvSpPr>
          <p:cNvPr id="178" name="タイトル 1"/>
          <p:cNvSpPr txBox="1">
            <a:spLocks/>
          </p:cNvSpPr>
          <p:nvPr/>
        </p:nvSpPr>
        <p:spPr>
          <a:xfrm>
            <a:off x="684051" y="378864"/>
            <a:ext cx="7773338" cy="46331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Font typeface="+mj-lt"/>
              <a:buNone/>
              <a:defRPr kumimoji="1" sz="3600" b="0" i="1" kern="1200" cap="none" baseline="0">
                <a:solidFill>
                  <a:schemeClr val="tx1"/>
                </a:solidFill>
                <a:effectLst/>
                <a:latin typeface="Times New Roman" panose="02020603050405020304" pitchFamily="18" charset="0"/>
                <a:ea typeface="ＭＳ Ｐゴシック" panose="020B0600070205080204" pitchFamily="50" charset="-128"/>
                <a:cs typeface="+mj-cs"/>
              </a:defRPr>
            </a:lvl1pPr>
          </a:lstStyle>
          <a:p>
            <a:r>
              <a:rPr lang="ja-JP" altLang="en-US" sz="3200" dirty="0"/>
              <a:t>座標測定による気泡移動経路のグラフ化</a:t>
            </a:r>
          </a:p>
        </p:txBody>
      </p:sp>
    </p:spTree>
    <p:custDataLst>
      <p:tags r:id="rId1"/>
    </p:custDataLst>
    <p:extLst>
      <p:ext uri="{BB962C8B-B14F-4D97-AF65-F5344CB8AC3E}">
        <p14:creationId xmlns:p14="http://schemas.microsoft.com/office/powerpoint/2010/main" val="152658497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i="1" dirty="0">
                <a:solidFill>
                  <a:prstClr val="black"/>
                </a:solidFill>
                <a:latin typeface="ＭＳ Ｐゴシック"/>
              </a:rPr>
              <a:t>各流速における気泡移動経路の比較</a:t>
            </a:r>
            <a:endParaRPr kumimoji="1" lang="ja-JP" altLang="en-US" dirty="0"/>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17</a:t>
            </a:fld>
            <a:endParaRPr kumimoji="1" lang="ja-JP" altLang="en-US" dirty="0"/>
          </a:p>
        </p:txBody>
      </p:sp>
      <p:pic>
        <p:nvPicPr>
          <p:cNvPr id="7" name="図 6"/>
          <p:cNvPicPr>
            <a:picLocks noChangeAspect="1"/>
          </p:cNvPicPr>
          <p:nvPr/>
        </p:nvPicPr>
        <p:blipFill rotWithShape="1">
          <a:blip r:embed="rId3"/>
          <a:srcRect l="6782" t="7918" r="28518" b="33185"/>
          <a:stretch/>
        </p:blipFill>
        <p:spPr>
          <a:xfrm>
            <a:off x="1609579" y="1486916"/>
            <a:ext cx="6110629" cy="4486542"/>
          </a:xfrm>
          <a:prstGeom prst="rect">
            <a:avLst/>
          </a:prstGeom>
        </p:spPr>
      </p:pic>
      <p:pic>
        <p:nvPicPr>
          <p:cNvPr id="8" name="図 7"/>
          <p:cNvPicPr>
            <a:picLocks noChangeAspect="1"/>
          </p:cNvPicPr>
          <p:nvPr/>
        </p:nvPicPr>
        <p:blipFill rotWithShape="1">
          <a:blip r:embed="rId3"/>
          <a:srcRect l="22888" t="66479" r="40647" b="29257"/>
          <a:stretch/>
        </p:blipFill>
        <p:spPr>
          <a:xfrm>
            <a:off x="3137020" y="5917638"/>
            <a:ext cx="3443955" cy="324740"/>
          </a:xfrm>
          <a:prstGeom prst="rect">
            <a:avLst/>
          </a:prstGeom>
        </p:spPr>
      </p:pic>
      <p:pic>
        <p:nvPicPr>
          <p:cNvPr id="9" name="図 8"/>
          <p:cNvPicPr>
            <a:picLocks noChangeAspect="1"/>
          </p:cNvPicPr>
          <p:nvPr/>
        </p:nvPicPr>
        <p:blipFill rotWithShape="1">
          <a:blip r:embed="rId3"/>
          <a:srcRect l="36039" t="4778" r="53736" b="91519"/>
          <a:stretch/>
        </p:blipFill>
        <p:spPr>
          <a:xfrm>
            <a:off x="4376159" y="1216092"/>
            <a:ext cx="965676" cy="282011"/>
          </a:xfrm>
          <a:prstGeom prst="rect">
            <a:avLst/>
          </a:prstGeom>
        </p:spPr>
      </p:pic>
      <p:pic>
        <p:nvPicPr>
          <p:cNvPr id="10" name="図 9"/>
          <p:cNvPicPr>
            <a:picLocks noChangeAspect="1"/>
          </p:cNvPicPr>
          <p:nvPr/>
        </p:nvPicPr>
        <p:blipFill rotWithShape="1">
          <a:blip r:embed="rId3"/>
          <a:srcRect l="3575" t="14897" r="92533" b="37760"/>
          <a:stretch/>
        </p:blipFill>
        <p:spPr>
          <a:xfrm>
            <a:off x="1344211" y="1959058"/>
            <a:ext cx="367470" cy="3606325"/>
          </a:xfrm>
          <a:prstGeom prst="rect">
            <a:avLst/>
          </a:prstGeom>
        </p:spPr>
      </p:pic>
      <p:sp>
        <p:nvSpPr>
          <p:cNvPr id="11" name="テキスト ボックス 10"/>
          <p:cNvSpPr txBox="1"/>
          <p:nvPr/>
        </p:nvSpPr>
        <p:spPr>
          <a:xfrm>
            <a:off x="3329355" y="6213229"/>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0</a:t>
            </a:r>
            <a:r>
              <a:rPr lang="en-US" altLang="ja-JP" sz="2800" dirty="0">
                <a:solidFill>
                  <a:srgbClr val="FF0000"/>
                </a:solidFill>
              </a:rPr>
              <a:t>.2</a:t>
            </a:r>
            <a:r>
              <a:rPr lang="en-US" altLang="ja-JP" sz="2800" dirty="0"/>
              <a:t>m/s</a:t>
            </a:r>
            <a:r>
              <a:rPr lang="ja-JP" altLang="en-US" sz="2800" dirty="0"/>
              <a:t>の場合</a:t>
            </a:r>
            <a:endParaRPr kumimoji="1" lang="en-US" altLang="ja-JP" sz="2800" dirty="0"/>
          </a:p>
        </p:txBody>
      </p:sp>
    </p:spTree>
    <p:extLst>
      <p:ext uri="{BB962C8B-B14F-4D97-AF65-F5344CB8AC3E}">
        <p14:creationId xmlns:p14="http://schemas.microsoft.com/office/powerpoint/2010/main" val="4155466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i="1" dirty="0">
                <a:solidFill>
                  <a:prstClr val="black"/>
                </a:solidFill>
                <a:latin typeface="ＭＳ Ｐゴシック"/>
              </a:rPr>
              <a:t>各流速における気泡移動経路の比較</a:t>
            </a:r>
            <a:endParaRPr kumimoji="1" lang="ja-JP" altLang="en-US" dirty="0"/>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18</a:t>
            </a:fld>
            <a:endParaRPr kumimoji="1" lang="ja-JP" altLang="en-US" dirty="0"/>
          </a:p>
        </p:txBody>
      </p:sp>
      <p:pic>
        <p:nvPicPr>
          <p:cNvPr id="5" name="図 4"/>
          <p:cNvPicPr>
            <a:picLocks noChangeAspect="1"/>
          </p:cNvPicPr>
          <p:nvPr/>
        </p:nvPicPr>
        <p:blipFill rotWithShape="1">
          <a:blip r:embed="rId3"/>
          <a:srcRect l="6891" t="8043" r="25531" b="30836"/>
          <a:stretch/>
        </p:blipFill>
        <p:spPr>
          <a:xfrm>
            <a:off x="1650505" y="1468581"/>
            <a:ext cx="6111120" cy="4478839"/>
          </a:xfrm>
          <a:prstGeom prst="rect">
            <a:avLst/>
          </a:prstGeom>
        </p:spPr>
      </p:pic>
      <p:pic>
        <p:nvPicPr>
          <p:cNvPr id="6" name="図 5"/>
          <p:cNvPicPr>
            <a:picLocks noChangeAspect="1"/>
          </p:cNvPicPr>
          <p:nvPr/>
        </p:nvPicPr>
        <p:blipFill rotWithShape="1">
          <a:blip r:embed="rId4"/>
          <a:srcRect l="22888" t="66479" r="40647" b="29257"/>
          <a:stretch/>
        </p:blipFill>
        <p:spPr>
          <a:xfrm>
            <a:off x="3137020" y="5917638"/>
            <a:ext cx="3443955" cy="324740"/>
          </a:xfrm>
          <a:prstGeom prst="rect">
            <a:avLst/>
          </a:prstGeom>
        </p:spPr>
      </p:pic>
      <p:pic>
        <p:nvPicPr>
          <p:cNvPr id="7" name="図 6"/>
          <p:cNvPicPr>
            <a:picLocks noChangeAspect="1"/>
          </p:cNvPicPr>
          <p:nvPr/>
        </p:nvPicPr>
        <p:blipFill rotWithShape="1">
          <a:blip r:embed="rId4"/>
          <a:srcRect l="36039" t="4778" r="53736" b="91519"/>
          <a:stretch/>
        </p:blipFill>
        <p:spPr>
          <a:xfrm>
            <a:off x="4376159" y="1216092"/>
            <a:ext cx="965676" cy="282011"/>
          </a:xfrm>
          <a:prstGeom prst="rect">
            <a:avLst/>
          </a:prstGeom>
        </p:spPr>
      </p:pic>
      <p:pic>
        <p:nvPicPr>
          <p:cNvPr id="8" name="図 7"/>
          <p:cNvPicPr>
            <a:picLocks noChangeAspect="1"/>
          </p:cNvPicPr>
          <p:nvPr/>
        </p:nvPicPr>
        <p:blipFill rotWithShape="1">
          <a:blip r:embed="rId4"/>
          <a:srcRect l="3575" t="14897" r="92533" b="37760"/>
          <a:stretch/>
        </p:blipFill>
        <p:spPr>
          <a:xfrm>
            <a:off x="1344211" y="1959058"/>
            <a:ext cx="367470" cy="3606325"/>
          </a:xfrm>
          <a:prstGeom prst="rect">
            <a:avLst/>
          </a:prstGeom>
        </p:spPr>
      </p:pic>
      <p:sp>
        <p:nvSpPr>
          <p:cNvPr id="9" name="テキスト ボックス 8"/>
          <p:cNvSpPr txBox="1"/>
          <p:nvPr/>
        </p:nvSpPr>
        <p:spPr>
          <a:xfrm>
            <a:off x="3330000" y="6213600"/>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0</a:t>
            </a:r>
            <a:r>
              <a:rPr lang="en-US" altLang="ja-JP" sz="2800" dirty="0">
                <a:solidFill>
                  <a:srgbClr val="FF0000"/>
                </a:solidFill>
              </a:rPr>
              <a:t>.4</a:t>
            </a:r>
            <a:r>
              <a:rPr lang="en-US" altLang="ja-JP" sz="2800" dirty="0"/>
              <a:t>m/s</a:t>
            </a:r>
            <a:r>
              <a:rPr lang="ja-JP" altLang="en-US" sz="2800" dirty="0"/>
              <a:t>の場合</a:t>
            </a:r>
            <a:endParaRPr kumimoji="1" lang="en-US" altLang="ja-JP" sz="2800" dirty="0"/>
          </a:p>
        </p:txBody>
      </p:sp>
    </p:spTree>
    <p:extLst>
      <p:ext uri="{BB962C8B-B14F-4D97-AF65-F5344CB8AC3E}">
        <p14:creationId xmlns:p14="http://schemas.microsoft.com/office/powerpoint/2010/main" val="617651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i="1" dirty="0">
                <a:solidFill>
                  <a:prstClr val="black"/>
                </a:solidFill>
                <a:latin typeface="ＭＳ Ｐゴシック"/>
              </a:rPr>
              <a:t>各流速における気泡移動経路の比較</a:t>
            </a:r>
            <a:endParaRPr kumimoji="1" lang="ja-JP" altLang="en-US" dirty="0"/>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19</a:t>
            </a:fld>
            <a:endParaRPr kumimoji="1" lang="ja-JP" altLang="en-US" dirty="0"/>
          </a:p>
        </p:txBody>
      </p:sp>
      <p:pic>
        <p:nvPicPr>
          <p:cNvPr id="5" name="図 4"/>
          <p:cNvPicPr>
            <a:picLocks noChangeAspect="1"/>
          </p:cNvPicPr>
          <p:nvPr/>
        </p:nvPicPr>
        <p:blipFill rotWithShape="1">
          <a:blip r:embed="rId3"/>
          <a:srcRect l="6904" t="7937" r="25592" b="31071"/>
          <a:stretch/>
        </p:blipFill>
        <p:spPr>
          <a:xfrm>
            <a:off x="1599232" y="1460328"/>
            <a:ext cx="6152386" cy="4478546"/>
          </a:xfrm>
          <a:prstGeom prst="rect">
            <a:avLst/>
          </a:prstGeom>
        </p:spPr>
      </p:pic>
      <p:pic>
        <p:nvPicPr>
          <p:cNvPr id="6" name="図 5"/>
          <p:cNvPicPr>
            <a:picLocks noChangeAspect="1"/>
          </p:cNvPicPr>
          <p:nvPr/>
        </p:nvPicPr>
        <p:blipFill rotWithShape="1">
          <a:blip r:embed="rId4"/>
          <a:srcRect l="22888" t="66479" r="40647" b="29257"/>
          <a:stretch/>
        </p:blipFill>
        <p:spPr>
          <a:xfrm>
            <a:off x="3137020" y="5917638"/>
            <a:ext cx="3443955" cy="324740"/>
          </a:xfrm>
          <a:prstGeom prst="rect">
            <a:avLst/>
          </a:prstGeom>
        </p:spPr>
      </p:pic>
      <p:pic>
        <p:nvPicPr>
          <p:cNvPr id="7" name="図 6"/>
          <p:cNvPicPr>
            <a:picLocks noChangeAspect="1"/>
          </p:cNvPicPr>
          <p:nvPr/>
        </p:nvPicPr>
        <p:blipFill rotWithShape="1">
          <a:blip r:embed="rId4"/>
          <a:srcRect l="36039" t="4778" r="53736" b="91519"/>
          <a:stretch/>
        </p:blipFill>
        <p:spPr>
          <a:xfrm>
            <a:off x="4376159" y="1216092"/>
            <a:ext cx="965676" cy="282011"/>
          </a:xfrm>
          <a:prstGeom prst="rect">
            <a:avLst/>
          </a:prstGeom>
        </p:spPr>
      </p:pic>
      <p:pic>
        <p:nvPicPr>
          <p:cNvPr id="8" name="図 7"/>
          <p:cNvPicPr>
            <a:picLocks noChangeAspect="1"/>
          </p:cNvPicPr>
          <p:nvPr/>
        </p:nvPicPr>
        <p:blipFill rotWithShape="1">
          <a:blip r:embed="rId4"/>
          <a:srcRect l="3575" t="14897" r="92533" b="37760"/>
          <a:stretch/>
        </p:blipFill>
        <p:spPr>
          <a:xfrm>
            <a:off x="1344211" y="1959058"/>
            <a:ext cx="367470" cy="3606325"/>
          </a:xfrm>
          <a:prstGeom prst="rect">
            <a:avLst/>
          </a:prstGeom>
        </p:spPr>
      </p:pic>
      <p:sp>
        <p:nvSpPr>
          <p:cNvPr id="9" name="テキスト ボックス 8"/>
          <p:cNvSpPr txBox="1"/>
          <p:nvPr/>
        </p:nvSpPr>
        <p:spPr>
          <a:xfrm>
            <a:off x="3330000" y="6213600"/>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0</a:t>
            </a:r>
            <a:r>
              <a:rPr lang="en-US" altLang="ja-JP" sz="2800" dirty="0">
                <a:solidFill>
                  <a:srgbClr val="FF0000"/>
                </a:solidFill>
              </a:rPr>
              <a:t>.6</a:t>
            </a:r>
            <a:r>
              <a:rPr lang="en-US" altLang="ja-JP" sz="2800" dirty="0"/>
              <a:t>m/s</a:t>
            </a:r>
            <a:r>
              <a:rPr lang="ja-JP" altLang="en-US" sz="2800" dirty="0"/>
              <a:t>の場合</a:t>
            </a:r>
            <a:endParaRPr kumimoji="1" lang="en-US" altLang="ja-JP" sz="2800" dirty="0"/>
          </a:p>
        </p:txBody>
      </p:sp>
    </p:spTree>
    <p:extLst>
      <p:ext uri="{BB962C8B-B14F-4D97-AF65-F5344CB8AC3E}">
        <p14:creationId xmlns:p14="http://schemas.microsoft.com/office/powerpoint/2010/main" val="2242379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4537C1-0677-4AB9-816D-B398E1ADC4F2}"/>
              </a:ext>
            </a:extLst>
          </p:cNvPr>
          <p:cNvSpPr>
            <a:spLocks noGrp="1"/>
          </p:cNvSpPr>
          <p:nvPr>
            <p:ph type="title"/>
          </p:nvPr>
        </p:nvSpPr>
        <p:spPr/>
        <p:txBody>
          <a:bodyPr>
            <a:normAutofit fontScale="90000"/>
          </a:bodyPr>
          <a:lstStyle/>
          <a:p>
            <a:r>
              <a:rPr lang="ja-JP" altLang="en-US" sz="4400" b="0" i="1" dirty="0"/>
              <a:t>研究背景</a:t>
            </a:r>
            <a:endParaRPr kumimoji="1" lang="ja-JP" altLang="en-US" dirty="0"/>
          </a:p>
        </p:txBody>
      </p:sp>
      <p:sp>
        <p:nvSpPr>
          <p:cNvPr id="4" name="スライド番号プレースホルダー 3">
            <a:extLst>
              <a:ext uri="{FF2B5EF4-FFF2-40B4-BE49-F238E27FC236}">
                <a16:creationId xmlns:a16="http://schemas.microsoft.com/office/drawing/2014/main" id="{28BA0F85-3B52-4B8C-AD4C-72A923C6BB42}"/>
              </a:ext>
            </a:extLst>
          </p:cNvPr>
          <p:cNvSpPr>
            <a:spLocks noGrp="1"/>
          </p:cNvSpPr>
          <p:nvPr>
            <p:ph type="sldNum" sz="quarter" idx="12"/>
          </p:nvPr>
        </p:nvSpPr>
        <p:spPr/>
        <p:txBody>
          <a:bodyPr/>
          <a:lstStyle/>
          <a:p>
            <a:fld id="{9C72B23A-10F1-47FC-A676-2A362A2F5DC8}" type="slidenum">
              <a:rPr kumimoji="1" lang="ja-JP" altLang="en-US" smtClean="0"/>
              <a:t>2</a:t>
            </a:fld>
            <a:endParaRPr kumimoji="1" lang="ja-JP" altLang="en-US" dirty="0"/>
          </a:p>
        </p:txBody>
      </p:sp>
      <p:sp>
        <p:nvSpPr>
          <p:cNvPr id="6" name="コンテンツ プレースホルダー 2">
            <a:extLst>
              <a:ext uri="{FF2B5EF4-FFF2-40B4-BE49-F238E27FC236}">
                <a16:creationId xmlns:a16="http://schemas.microsoft.com/office/drawing/2014/main" id="{2E0273AF-7004-4AB3-BB40-0EC34CE8517C}"/>
              </a:ext>
            </a:extLst>
          </p:cNvPr>
          <p:cNvSpPr txBox="1">
            <a:spLocks/>
          </p:cNvSpPr>
          <p:nvPr/>
        </p:nvSpPr>
        <p:spPr>
          <a:xfrm>
            <a:off x="433667" y="1005132"/>
            <a:ext cx="8369924" cy="1099701"/>
          </a:xfrm>
          <a:prstGeom prst="rect">
            <a:avLst/>
          </a:prstGeom>
        </p:spPr>
        <p:txBody>
          <a:bodyPr vert="horz" lIns="91440" tIns="45720" rIns="91440" bIns="45720" rtlCol="0">
            <a:noAutofit/>
          </a:bodyPr>
          <a:lstStyle>
            <a:lvl1pPr marL="360000" indent="-216000" algn="l" defTabSz="914400" rtl="0" eaLnBrk="1" latinLnBrk="0" hangingPunct="1">
              <a:lnSpc>
                <a:spcPct val="100000"/>
              </a:lnSpc>
              <a:spcBef>
                <a:spcPts val="1000"/>
              </a:spcBef>
              <a:buClr>
                <a:schemeClr val="tx1"/>
              </a:buClr>
              <a:buFont typeface="Wingdings" panose="05000000000000000000" pitchFamily="2" charset="2"/>
              <a:buChar char="l"/>
              <a:defRPr kumimoji="1" sz="2000" kern="1200" cap="none" baseline="0">
                <a:solidFill>
                  <a:schemeClr val="tx1"/>
                </a:solidFill>
                <a:effectLst/>
                <a:latin typeface="Times New Roman" panose="02020603050405020304" pitchFamily="18" charset="0"/>
                <a:ea typeface="ＭＳ Ｐゴシック" panose="020B0600070205080204" pitchFamily="50" charset="-128"/>
                <a:cs typeface="+mn-cs"/>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Ø"/>
              <a:defRPr kumimoji="1" sz="1800" kern="1200" cap="none" baseline="0">
                <a:solidFill>
                  <a:schemeClr val="tx1"/>
                </a:solidFill>
                <a:effectLst/>
                <a:latin typeface="Times New Roman" panose="02020603050405020304" pitchFamily="18" charset="0"/>
                <a:ea typeface="ＭＳ Ｐゴシック" panose="020B0600070205080204" pitchFamily="50" charset="-128"/>
                <a:cs typeface="+mn-cs"/>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ü"/>
              <a:defRPr kumimoji="1" sz="1600" kern="1200" cap="none" baseline="0">
                <a:solidFill>
                  <a:schemeClr val="tx1"/>
                </a:solidFill>
                <a:effectLst/>
                <a:latin typeface="Times New Roman" panose="02020603050405020304" pitchFamily="18" charset="0"/>
                <a:ea typeface="ＭＳ Ｐゴシック" panose="020B0600070205080204" pitchFamily="50" charset="-128"/>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a:lstStyle>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鋳造</a:t>
            </a:r>
            <a:r>
              <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CAE</a:t>
            </a: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における湯流れ・伝熱凝固シミュレーションは適切に使用すればある程度有用に活用できる</a:t>
            </a: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l"/>
              <a:tabLst/>
              <a:defRPr/>
            </a:pP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欠陥予測機能は精度の問題からユーザーが満足しているとは言い難い</a:t>
            </a: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AEC6B891-3042-4001-963A-46ABAD002A52}"/>
              </a:ext>
            </a:extLst>
          </p:cNvPr>
          <p:cNvSpPr/>
          <p:nvPr/>
        </p:nvSpPr>
        <p:spPr>
          <a:xfrm>
            <a:off x="1219143" y="2434911"/>
            <a:ext cx="6676670" cy="3031656"/>
          </a:xfrm>
          <a:prstGeom prst="rect">
            <a:avLst/>
          </a:prstGeom>
          <a:solidFill>
            <a:schemeClr val="accent1">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468F48E-68CE-4DCE-8183-AD5065859495}"/>
              </a:ext>
            </a:extLst>
          </p:cNvPr>
          <p:cNvSpPr txBox="1"/>
          <p:nvPr/>
        </p:nvSpPr>
        <p:spPr>
          <a:xfrm>
            <a:off x="2093375" y="5039970"/>
            <a:ext cx="1799535" cy="253916"/>
          </a:xfrm>
          <a:prstGeom prst="rect">
            <a:avLst/>
          </a:prstGeom>
          <a:noFill/>
        </p:spPr>
        <p:txBody>
          <a:bodyPr wrap="square" rtlCol="0">
            <a:spAutoFit/>
          </a:bodyPr>
          <a:lstStyle/>
          <a:p>
            <a:pPr algn="ctr"/>
            <a:r>
              <a:rPr lang="ja-JP" altLang="en-US" sz="1050" dirty="0"/>
              <a:t>空気巻き込み挙動</a:t>
            </a:r>
            <a:endParaRPr lang="en-US" altLang="ja-JP" sz="1050" dirty="0"/>
          </a:p>
        </p:txBody>
      </p:sp>
      <p:sp>
        <p:nvSpPr>
          <p:cNvPr id="9" name="テキスト ボックス 8">
            <a:extLst>
              <a:ext uri="{FF2B5EF4-FFF2-40B4-BE49-F238E27FC236}">
                <a16:creationId xmlns:a16="http://schemas.microsoft.com/office/drawing/2014/main" id="{6C193C63-20DF-4EB7-A04B-954B7560CFA8}"/>
              </a:ext>
            </a:extLst>
          </p:cNvPr>
          <p:cNvSpPr txBox="1"/>
          <p:nvPr/>
        </p:nvSpPr>
        <p:spPr>
          <a:xfrm>
            <a:off x="4946906" y="5040325"/>
            <a:ext cx="2977951" cy="415498"/>
          </a:xfrm>
          <a:prstGeom prst="rect">
            <a:avLst/>
          </a:prstGeom>
          <a:noFill/>
        </p:spPr>
        <p:txBody>
          <a:bodyPr wrap="square" rtlCol="0">
            <a:spAutoFit/>
          </a:bodyPr>
          <a:lstStyle/>
          <a:p>
            <a:pPr algn="ctr"/>
            <a:r>
              <a:rPr lang="ja-JP" altLang="en-US" sz="1050" dirty="0"/>
              <a:t>ポロシティの断面図</a:t>
            </a:r>
            <a:endParaRPr lang="en-US" altLang="ja-JP" sz="1050" dirty="0"/>
          </a:p>
          <a:p>
            <a:pPr algn="ctr"/>
            <a:r>
              <a:rPr lang="ja-JP" altLang="en-US" sz="1050" dirty="0"/>
              <a:t>（デンソーテクニカルレビュー</a:t>
            </a:r>
            <a:r>
              <a:rPr lang="en-US" altLang="ja-JP" sz="1050" dirty="0"/>
              <a:t>Vol.11 No.2 2006</a:t>
            </a:r>
            <a:r>
              <a:rPr lang="ja-JP" altLang="en-US" sz="1050" dirty="0"/>
              <a:t>年）</a:t>
            </a:r>
          </a:p>
        </p:txBody>
      </p:sp>
      <p:sp>
        <p:nvSpPr>
          <p:cNvPr id="10" name="テキスト ボックス 9">
            <a:extLst>
              <a:ext uri="{FF2B5EF4-FFF2-40B4-BE49-F238E27FC236}">
                <a16:creationId xmlns:a16="http://schemas.microsoft.com/office/drawing/2014/main" id="{A48564FB-5A5C-47AB-8178-FAB02275F495}"/>
              </a:ext>
            </a:extLst>
          </p:cNvPr>
          <p:cNvSpPr txBox="1"/>
          <p:nvPr/>
        </p:nvSpPr>
        <p:spPr>
          <a:xfrm>
            <a:off x="3219473" y="2204857"/>
            <a:ext cx="2676010" cy="369332"/>
          </a:xfrm>
          <a:prstGeom prst="rect">
            <a:avLst/>
          </a:prstGeom>
          <a:solidFill>
            <a:schemeClr val="accent1">
              <a:lumMod val="40000"/>
              <a:lumOff val="60000"/>
            </a:schemeClr>
          </a:solidFill>
          <a:effectLst>
            <a:outerShdw blurRad="50800" dist="25400" dir="5400000" algn="ctr" rotWithShape="0">
              <a:schemeClr val="tx1">
                <a:alpha val="63000"/>
              </a:schemeClr>
            </a:outerShdw>
          </a:effectLst>
        </p:spPr>
        <p:txBody>
          <a:bodyPr wrap="square" rtlCol="0">
            <a:spAutoFit/>
          </a:bodyPr>
          <a:lstStyle/>
          <a:p>
            <a:pPr algn="ctr"/>
            <a:r>
              <a:rPr kumimoji="1" lang="ja-JP" altLang="en-US" dirty="0"/>
              <a:t>湯流れに起因する欠陥</a:t>
            </a:r>
          </a:p>
        </p:txBody>
      </p:sp>
      <p:pic>
        <p:nvPicPr>
          <p:cNvPr id="11" name="コンテンツ プレースホルダー 4">
            <a:extLst>
              <a:ext uri="{FF2B5EF4-FFF2-40B4-BE49-F238E27FC236}">
                <a16:creationId xmlns:a16="http://schemas.microsoft.com/office/drawing/2014/main" id="{2D03993A-AB0B-4119-B055-5DB9AD7F7C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60" t="1509" r="20922"/>
          <a:stretch/>
        </p:blipFill>
        <p:spPr>
          <a:xfrm>
            <a:off x="2120125" y="2674485"/>
            <a:ext cx="1720333" cy="2326698"/>
          </a:xfrm>
          <a:prstGeom prst="rect">
            <a:avLst/>
          </a:prstGeom>
        </p:spPr>
      </p:pic>
      <p:grpSp>
        <p:nvGrpSpPr>
          <p:cNvPr id="12" name="グループ化 11">
            <a:extLst>
              <a:ext uri="{FF2B5EF4-FFF2-40B4-BE49-F238E27FC236}">
                <a16:creationId xmlns:a16="http://schemas.microsoft.com/office/drawing/2014/main" id="{0B3BDE65-7266-485B-BCD3-AED9ACF58491}"/>
              </a:ext>
            </a:extLst>
          </p:cNvPr>
          <p:cNvGrpSpPr/>
          <p:nvPr/>
        </p:nvGrpSpPr>
        <p:grpSpPr>
          <a:xfrm>
            <a:off x="618391" y="5800211"/>
            <a:ext cx="8185199" cy="741735"/>
            <a:chOff x="618391" y="5861181"/>
            <a:chExt cx="8185199" cy="914066"/>
          </a:xfrm>
        </p:grpSpPr>
        <p:sp>
          <p:nvSpPr>
            <p:cNvPr id="13" name="正方形/長方形 12">
              <a:extLst>
                <a:ext uri="{FF2B5EF4-FFF2-40B4-BE49-F238E27FC236}">
                  <a16:creationId xmlns:a16="http://schemas.microsoft.com/office/drawing/2014/main" id="{2ECFDB23-2DFD-479F-94CB-C0F47D136F34}"/>
                </a:ext>
              </a:extLst>
            </p:cNvPr>
            <p:cNvSpPr/>
            <p:nvPr/>
          </p:nvSpPr>
          <p:spPr>
            <a:xfrm>
              <a:off x="643261" y="6112136"/>
              <a:ext cx="8160329" cy="6631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15B2C32-44AD-448F-A625-6E61E881B66E}"/>
                </a:ext>
              </a:extLst>
            </p:cNvPr>
            <p:cNvSpPr txBox="1"/>
            <p:nvPr/>
          </p:nvSpPr>
          <p:spPr>
            <a:xfrm>
              <a:off x="747694" y="5861181"/>
              <a:ext cx="2744863" cy="338553"/>
            </a:xfrm>
            <a:prstGeom prst="rect">
              <a:avLst/>
            </a:prstGeom>
            <a:solidFill>
              <a:srgbClr val="FFFF00"/>
            </a:solidFill>
            <a:effectLst>
              <a:outerShdw blurRad="50800" dist="25400" dir="5400000" algn="ctr" rotWithShape="0">
                <a:schemeClr val="tx1">
                  <a:alpha val="63000"/>
                </a:schemeClr>
              </a:outerShdw>
            </a:effectLst>
          </p:spPr>
          <p:txBody>
            <a:bodyPr wrap="square" rtlCol="0">
              <a:spAutoFit/>
            </a:bodyPr>
            <a:lstStyle/>
            <a:p>
              <a:pPr algn="ctr"/>
              <a:r>
                <a:rPr kumimoji="1" lang="ja-JP" altLang="en-US" sz="1600" dirty="0"/>
                <a:t>欠陥予測精度の向上には・・・</a:t>
              </a:r>
            </a:p>
          </p:txBody>
        </p:sp>
        <p:sp>
          <p:nvSpPr>
            <p:cNvPr id="15" name="コンテンツ プレースホルダー 2">
              <a:extLst>
                <a:ext uri="{FF2B5EF4-FFF2-40B4-BE49-F238E27FC236}">
                  <a16:creationId xmlns:a16="http://schemas.microsoft.com/office/drawing/2014/main" id="{B42FEEDE-4269-43F0-B238-47C2CF7BBF27}"/>
                </a:ext>
              </a:extLst>
            </p:cNvPr>
            <p:cNvSpPr txBox="1">
              <a:spLocks/>
            </p:cNvSpPr>
            <p:nvPr/>
          </p:nvSpPr>
          <p:spPr>
            <a:xfrm>
              <a:off x="618391" y="6223229"/>
              <a:ext cx="8025189" cy="465719"/>
            </a:xfrm>
            <a:prstGeom prst="rect">
              <a:avLst/>
            </a:prstGeom>
          </p:spPr>
          <p:txBody>
            <a:bodyPr vert="horz" lIns="91440" tIns="45720" rIns="91440" bIns="45720" rtlCol="0">
              <a:noAutofit/>
            </a:bodyPr>
            <a:lstStyle>
              <a:lvl1pPr marL="360000" indent="-216000" algn="l" defTabSz="914400" rtl="0" eaLnBrk="1" latinLnBrk="0" hangingPunct="1">
                <a:lnSpc>
                  <a:spcPct val="100000"/>
                </a:lnSpc>
                <a:spcBef>
                  <a:spcPts val="1000"/>
                </a:spcBef>
                <a:buClr>
                  <a:schemeClr val="tx1"/>
                </a:buClr>
                <a:buFont typeface="Wingdings" panose="05000000000000000000" pitchFamily="2" charset="2"/>
                <a:buChar char="l"/>
                <a:defRPr kumimoji="1" sz="2000" kern="1200" cap="none" baseline="0">
                  <a:solidFill>
                    <a:schemeClr val="tx1"/>
                  </a:solidFill>
                  <a:effectLst/>
                  <a:latin typeface="Times New Roman" panose="02020603050405020304" pitchFamily="18" charset="0"/>
                  <a:ea typeface="ＭＳ Ｐゴシック" panose="020B0600070205080204" pitchFamily="50" charset="-128"/>
                  <a:cs typeface="+mn-cs"/>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Ø"/>
                <a:defRPr kumimoji="1" sz="1800" kern="1200" cap="none" baseline="0">
                  <a:solidFill>
                    <a:schemeClr val="tx1"/>
                  </a:solidFill>
                  <a:effectLst/>
                  <a:latin typeface="Times New Roman" panose="02020603050405020304" pitchFamily="18" charset="0"/>
                  <a:ea typeface="ＭＳ Ｐゴシック" panose="020B0600070205080204" pitchFamily="50" charset="-128"/>
                  <a:cs typeface="+mn-cs"/>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ü"/>
                <a:defRPr kumimoji="1" sz="1600" kern="1200" cap="none" baseline="0">
                  <a:solidFill>
                    <a:schemeClr val="tx1"/>
                  </a:solidFill>
                  <a:effectLst/>
                  <a:latin typeface="Times New Roman" panose="02020603050405020304" pitchFamily="18" charset="0"/>
                  <a:ea typeface="ＭＳ Ｐゴシック" panose="020B0600070205080204" pitchFamily="50" charset="-128"/>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a:lstStyle>
            <a:p>
              <a:pPr>
                <a:buFont typeface="Wingdings" panose="05000000000000000000" pitchFamily="2" charset="2"/>
                <a:buChar char="Ø"/>
              </a:pPr>
              <a:r>
                <a:rPr lang="ja-JP" altLang="en-US" dirty="0"/>
                <a:t>湯流れに起因する欠陥・・・</a:t>
              </a:r>
              <a:r>
                <a:rPr lang="ja-JP" altLang="en-US" dirty="0">
                  <a:solidFill>
                    <a:srgbClr val="FF0000"/>
                  </a:solidFill>
                </a:rPr>
                <a:t>発生メカニズムの解明</a:t>
              </a:r>
              <a:r>
                <a:rPr lang="ja-JP" altLang="en-US" dirty="0"/>
                <a:t>と</a:t>
              </a:r>
              <a:r>
                <a:rPr lang="ja-JP" altLang="en-US" dirty="0">
                  <a:solidFill>
                    <a:srgbClr val="FF0000"/>
                  </a:solidFill>
                </a:rPr>
                <a:t>気泡の軌跡予測</a:t>
              </a:r>
              <a:endParaRPr lang="en-US" altLang="ja-JP" dirty="0">
                <a:solidFill>
                  <a:srgbClr val="FF0000"/>
                </a:solidFill>
              </a:endParaRPr>
            </a:p>
          </p:txBody>
        </p:sp>
      </p:grpSp>
      <p:grpSp>
        <p:nvGrpSpPr>
          <p:cNvPr id="16" name="グループ化 15">
            <a:extLst>
              <a:ext uri="{FF2B5EF4-FFF2-40B4-BE49-F238E27FC236}">
                <a16:creationId xmlns:a16="http://schemas.microsoft.com/office/drawing/2014/main" id="{1AA6E712-E1A4-4636-81EA-4D89DC8047C6}"/>
              </a:ext>
            </a:extLst>
          </p:cNvPr>
          <p:cNvGrpSpPr/>
          <p:nvPr/>
        </p:nvGrpSpPr>
        <p:grpSpPr>
          <a:xfrm>
            <a:off x="5452279" y="2657871"/>
            <a:ext cx="2017041" cy="2365794"/>
            <a:chOff x="2910548" y="2641811"/>
            <a:chExt cx="2017041" cy="2365794"/>
          </a:xfrm>
        </p:grpSpPr>
        <p:pic>
          <p:nvPicPr>
            <p:cNvPr id="17" name="図 16">
              <a:extLst>
                <a:ext uri="{FF2B5EF4-FFF2-40B4-BE49-F238E27FC236}">
                  <a16:creationId xmlns:a16="http://schemas.microsoft.com/office/drawing/2014/main" id="{8B94C28E-C0AC-425A-9ACF-5D38B18CE3E7}"/>
                </a:ext>
              </a:extLst>
            </p:cNvPr>
            <p:cNvPicPr>
              <a:picLocks noChangeAspect="1"/>
            </p:cNvPicPr>
            <p:nvPr/>
          </p:nvPicPr>
          <p:blipFill rotWithShape="1">
            <a:blip r:embed="rId4"/>
            <a:srcRect r="23340"/>
            <a:stretch/>
          </p:blipFill>
          <p:spPr>
            <a:xfrm>
              <a:off x="2910548" y="2641811"/>
              <a:ext cx="1967207" cy="2365794"/>
            </a:xfrm>
            <a:prstGeom prst="rect">
              <a:avLst/>
            </a:prstGeom>
          </p:spPr>
        </p:pic>
        <p:sp>
          <p:nvSpPr>
            <p:cNvPr id="18" name="テキスト ボックス 17">
              <a:extLst>
                <a:ext uri="{FF2B5EF4-FFF2-40B4-BE49-F238E27FC236}">
                  <a16:creationId xmlns:a16="http://schemas.microsoft.com/office/drawing/2014/main" id="{418291C1-EA0E-41B8-94B4-E222A36703EA}"/>
                </a:ext>
              </a:extLst>
            </p:cNvPr>
            <p:cNvSpPr txBox="1"/>
            <p:nvPr/>
          </p:nvSpPr>
          <p:spPr>
            <a:xfrm>
              <a:off x="4125546" y="3404242"/>
              <a:ext cx="802043" cy="276999"/>
            </a:xfrm>
            <a:prstGeom prst="rect">
              <a:avLst/>
            </a:prstGeom>
            <a:solidFill>
              <a:schemeClr val="bg1"/>
            </a:solidFill>
            <a:ln>
              <a:solidFill>
                <a:schemeClr val="tx1"/>
              </a:solidFill>
            </a:ln>
          </p:spPr>
          <p:txBody>
            <a:bodyPr wrap="square" rtlCol="0">
              <a:spAutoFit/>
            </a:bodyPr>
            <a:lstStyle/>
            <a:p>
              <a:pPr algn="ctr"/>
              <a:r>
                <a:rPr kumimoji="1" lang="ja-JP" altLang="en-US" sz="1200" dirty="0">
                  <a:latin typeface="Times New Roman" panose="02020603050405020304" pitchFamily="18" charset="0"/>
                  <a:cs typeface="Times New Roman" panose="02020603050405020304" pitchFamily="18" charset="0"/>
                </a:rPr>
                <a:t>ガス空孔</a:t>
              </a:r>
            </a:p>
          </p:txBody>
        </p:sp>
        <p:grpSp>
          <p:nvGrpSpPr>
            <p:cNvPr id="19" name="グループ化 18">
              <a:extLst>
                <a:ext uri="{FF2B5EF4-FFF2-40B4-BE49-F238E27FC236}">
                  <a16:creationId xmlns:a16="http://schemas.microsoft.com/office/drawing/2014/main" id="{4079C9BB-2F68-43A6-8CE6-F140441B69A5}"/>
                </a:ext>
              </a:extLst>
            </p:cNvPr>
            <p:cNvGrpSpPr/>
            <p:nvPr/>
          </p:nvGrpSpPr>
          <p:grpSpPr>
            <a:xfrm>
              <a:off x="3006410" y="4557775"/>
              <a:ext cx="555940" cy="363532"/>
              <a:chOff x="9345641" y="3642937"/>
              <a:chExt cx="555940" cy="363532"/>
            </a:xfrm>
          </p:grpSpPr>
          <p:sp>
            <p:nvSpPr>
              <p:cNvPr id="21" name="正方形/長方形 20">
                <a:extLst>
                  <a:ext uri="{FF2B5EF4-FFF2-40B4-BE49-F238E27FC236}">
                    <a16:creationId xmlns:a16="http://schemas.microsoft.com/office/drawing/2014/main" id="{762846AF-EB5C-46CF-93D1-E69FEB0AFF14}"/>
                  </a:ext>
                </a:extLst>
              </p:cNvPr>
              <p:cNvSpPr/>
              <p:nvPr/>
            </p:nvSpPr>
            <p:spPr>
              <a:xfrm>
                <a:off x="9345641" y="3682224"/>
                <a:ext cx="555940" cy="324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71CE9146-2B68-488E-9102-E70D5AB163DB}"/>
                  </a:ext>
                </a:extLst>
              </p:cNvPr>
              <p:cNvSpPr txBox="1"/>
              <p:nvPr/>
            </p:nvSpPr>
            <p:spPr>
              <a:xfrm>
                <a:off x="9355165" y="3642937"/>
                <a:ext cx="546415" cy="276999"/>
              </a:xfrm>
              <a:prstGeom prst="rect">
                <a:avLst/>
              </a:prstGeom>
              <a:noFill/>
            </p:spPr>
            <p:txBody>
              <a:bodyPr wrap="square" rtlCol="0">
                <a:spAutoFit/>
              </a:bodyPr>
              <a:lstStyle/>
              <a:p>
                <a:pPr algn="ctr"/>
                <a:r>
                  <a:rPr kumimoji="1" lang="en-US" altLang="ja-JP" sz="1200" dirty="0">
                    <a:latin typeface="Times New Roman" panose="02020603050405020304" pitchFamily="18" charset="0"/>
                    <a:cs typeface="Times New Roman" panose="02020603050405020304" pitchFamily="18" charset="0"/>
                  </a:rPr>
                  <a:t>2mm</a:t>
                </a:r>
              </a:p>
            </p:txBody>
          </p:sp>
          <p:pic>
            <p:nvPicPr>
              <p:cNvPr id="23" name="図 22">
                <a:extLst>
                  <a:ext uri="{FF2B5EF4-FFF2-40B4-BE49-F238E27FC236}">
                    <a16:creationId xmlns:a16="http://schemas.microsoft.com/office/drawing/2014/main" id="{AC90462A-63A8-4E75-A137-C2DFC0F29D36}"/>
                  </a:ext>
                </a:extLst>
              </p:cNvPr>
              <p:cNvPicPr>
                <a:picLocks noChangeAspect="1"/>
              </p:cNvPicPr>
              <p:nvPr/>
            </p:nvPicPr>
            <p:blipFill>
              <a:blip r:embed="rId5"/>
              <a:stretch>
                <a:fillRect/>
              </a:stretch>
            </p:blipFill>
            <p:spPr>
              <a:xfrm>
                <a:off x="9395475" y="3835190"/>
                <a:ext cx="484844" cy="112342"/>
              </a:xfrm>
              <a:prstGeom prst="rect">
                <a:avLst/>
              </a:prstGeom>
            </p:spPr>
          </p:pic>
        </p:grpSp>
        <p:cxnSp>
          <p:nvCxnSpPr>
            <p:cNvPr id="20" name="直線矢印コネクタ 19">
              <a:extLst>
                <a:ext uri="{FF2B5EF4-FFF2-40B4-BE49-F238E27FC236}">
                  <a16:creationId xmlns:a16="http://schemas.microsoft.com/office/drawing/2014/main" id="{D5C0CFCE-E9B9-4D73-BAAC-48EDB3EDA2C6}"/>
                </a:ext>
              </a:extLst>
            </p:cNvPr>
            <p:cNvCxnSpPr/>
            <p:nvPr/>
          </p:nvCxnSpPr>
          <p:spPr>
            <a:xfrm flipH="1">
              <a:off x="3667125" y="3540746"/>
              <a:ext cx="455599" cy="2186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グループ化 23"/>
          <p:cNvGrpSpPr/>
          <p:nvPr/>
        </p:nvGrpSpPr>
        <p:grpSpPr>
          <a:xfrm>
            <a:off x="2165237" y="3945763"/>
            <a:ext cx="1629279" cy="924519"/>
            <a:chOff x="1017512" y="3945763"/>
            <a:chExt cx="1629279" cy="924519"/>
          </a:xfrm>
        </p:grpSpPr>
        <p:grpSp>
          <p:nvGrpSpPr>
            <p:cNvPr id="25" name="グループ化 24"/>
            <p:cNvGrpSpPr>
              <a:grpSpLocks noChangeAspect="1"/>
            </p:cNvGrpSpPr>
            <p:nvPr/>
          </p:nvGrpSpPr>
          <p:grpSpPr>
            <a:xfrm>
              <a:off x="2060736" y="3945763"/>
              <a:ext cx="370156" cy="508846"/>
              <a:chOff x="1501531" y="3880211"/>
              <a:chExt cx="349418" cy="480338"/>
            </a:xfrm>
          </p:grpSpPr>
          <p:sp>
            <p:nvSpPr>
              <p:cNvPr id="31" name="円弧 30"/>
              <p:cNvSpPr/>
              <p:nvPr/>
            </p:nvSpPr>
            <p:spPr>
              <a:xfrm>
                <a:off x="1501531" y="3880211"/>
                <a:ext cx="349418" cy="480338"/>
              </a:xfrm>
              <a:prstGeom prst="arc">
                <a:avLst>
                  <a:gd name="adj1" fmla="val 4303553"/>
                  <a:gd name="adj2" fmla="val 19843139"/>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円弧 31"/>
              <p:cNvSpPr/>
              <p:nvPr/>
            </p:nvSpPr>
            <p:spPr>
              <a:xfrm rot="16200000">
                <a:off x="1605994" y="3957960"/>
                <a:ext cx="255683" cy="214797"/>
              </a:xfrm>
              <a:prstGeom prst="arc">
                <a:avLst>
                  <a:gd name="adj1" fmla="val 4078117"/>
                  <a:gd name="adj2" fmla="val 1455737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3" name="直線矢印コネクタ 32"/>
              <p:cNvCxnSpPr>
                <a:stCxn id="32" idx="2"/>
              </p:cNvCxnSpPr>
              <p:nvPr/>
            </p:nvCxnSpPr>
            <p:spPr>
              <a:xfrm flipH="1" flipV="1">
                <a:off x="1626438" y="4049271"/>
                <a:ext cx="8915" cy="670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グループ化 25"/>
            <p:cNvGrpSpPr>
              <a:grpSpLocks noChangeAspect="1"/>
            </p:cNvGrpSpPr>
            <p:nvPr/>
          </p:nvGrpSpPr>
          <p:grpSpPr>
            <a:xfrm flipH="1">
              <a:off x="1262716" y="3945763"/>
              <a:ext cx="315373" cy="378460"/>
              <a:chOff x="1505397" y="3896021"/>
              <a:chExt cx="349418" cy="464528"/>
            </a:xfrm>
          </p:grpSpPr>
          <p:sp>
            <p:nvSpPr>
              <p:cNvPr id="28" name="円弧 27"/>
              <p:cNvSpPr/>
              <p:nvPr/>
            </p:nvSpPr>
            <p:spPr>
              <a:xfrm>
                <a:off x="1505397" y="3896021"/>
                <a:ext cx="349418" cy="464528"/>
              </a:xfrm>
              <a:prstGeom prst="arc">
                <a:avLst>
                  <a:gd name="adj1" fmla="val 7880181"/>
                  <a:gd name="adj2" fmla="val 19843139"/>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円弧 28"/>
              <p:cNvSpPr/>
              <p:nvPr/>
            </p:nvSpPr>
            <p:spPr>
              <a:xfrm rot="16200000">
                <a:off x="1583684" y="3992080"/>
                <a:ext cx="335065" cy="185531"/>
              </a:xfrm>
              <a:prstGeom prst="arc">
                <a:avLst>
                  <a:gd name="adj1" fmla="val 3543770"/>
                  <a:gd name="adj2" fmla="val 14470818"/>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0" name="直線矢印コネクタ 29"/>
              <p:cNvCxnSpPr/>
              <p:nvPr/>
            </p:nvCxnSpPr>
            <p:spPr>
              <a:xfrm flipV="1">
                <a:off x="1663898" y="4009014"/>
                <a:ext cx="21798" cy="1516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テキスト ボックス 26"/>
            <p:cNvSpPr txBox="1">
              <a:spLocks noChangeAspect="1"/>
            </p:cNvSpPr>
            <p:nvPr/>
          </p:nvSpPr>
          <p:spPr>
            <a:xfrm>
              <a:off x="1017512" y="4562505"/>
              <a:ext cx="1629279" cy="307777"/>
            </a:xfrm>
            <a:prstGeom prst="rect">
              <a:avLst/>
            </a:prstGeom>
            <a:solidFill>
              <a:schemeClr val="bg1"/>
            </a:solidFill>
            <a:ln>
              <a:solidFill>
                <a:srgbClr val="FF0000"/>
              </a:solidFill>
            </a:ln>
          </p:spPr>
          <p:txBody>
            <a:bodyPr wrap="square" rtlCol="0">
              <a:spAutoFit/>
            </a:bodyPr>
            <a:lstStyle/>
            <a:p>
              <a:pPr algn="ctr"/>
              <a:r>
                <a:rPr kumimoji="1" lang="ja-JP" altLang="en-US" sz="1400" dirty="0">
                  <a:solidFill>
                    <a:srgbClr val="FF0000"/>
                  </a:solidFill>
                </a:rPr>
                <a:t>空気巻き込み発生</a:t>
              </a:r>
            </a:p>
          </p:txBody>
        </p:sp>
      </p:grpSp>
      <p:grpSp>
        <p:nvGrpSpPr>
          <p:cNvPr id="34" name="グループ化 33"/>
          <p:cNvGrpSpPr/>
          <p:nvPr/>
        </p:nvGrpSpPr>
        <p:grpSpPr>
          <a:xfrm>
            <a:off x="2819754" y="2736181"/>
            <a:ext cx="1428854" cy="1507103"/>
            <a:chOff x="1672029" y="2736181"/>
            <a:chExt cx="1428854" cy="1507103"/>
          </a:xfrm>
        </p:grpSpPr>
        <p:grpSp>
          <p:nvGrpSpPr>
            <p:cNvPr id="35" name="グループ化 34"/>
            <p:cNvGrpSpPr>
              <a:grpSpLocks noChangeAspect="1"/>
            </p:cNvGrpSpPr>
            <p:nvPr/>
          </p:nvGrpSpPr>
          <p:grpSpPr>
            <a:xfrm>
              <a:off x="1672029" y="2823256"/>
              <a:ext cx="282153" cy="1420028"/>
              <a:chOff x="1157584" y="2648847"/>
              <a:chExt cx="224425" cy="1129493"/>
            </a:xfrm>
          </p:grpSpPr>
          <p:sp>
            <p:nvSpPr>
              <p:cNvPr id="37" name="フリーフォーム 36"/>
              <p:cNvSpPr/>
              <p:nvPr/>
            </p:nvSpPr>
            <p:spPr>
              <a:xfrm>
                <a:off x="1171663" y="2786246"/>
                <a:ext cx="210346" cy="992094"/>
              </a:xfrm>
              <a:custGeom>
                <a:avLst/>
                <a:gdLst>
                  <a:gd name="connsiteX0" fmla="*/ 83686 w 210346"/>
                  <a:gd name="connsiteY0" fmla="*/ 992094 h 992094"/>
                  <a:gd name="connsiteX1" fmla="*/ 197239 w 210346"/>
                  <a:gd name="connsiteY1" fmla="*/ 723153 h 992094"/>
                  <a:gd name="connsiteX2" fmla="*/ 15 w 210346"/>
                  <a:gd name="connsiteY2" fmla="*/ 531906 h 992094"/>
                  <a:gd name="connsiteX3" fmla="*/ 209192 w 210346"/>
                  <a:gd name="connsiteY3" fmla="*/ 310777 h 992094"/>
                  <a:gd name="connsiteX4" fmla="*/ 83686 w 210346"/>
                  <a:gd name="connsiteY4" fmla="*/ 95624 h 992094"/>
                  <a:gd name="connsiteX5" fmla="*/ 71733 w 210346"/>
                  <a:gd name="connsiteY5" fmla="*/ 0 h 99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46" h="992094">
                    <a:moveTo>
                      <a:pt x="83686" y="992094"/>
                    </a:moveTo>
                    <a:cubicBezTo>
                      <a:pt x="147435" y="895972"/>
                      <a:pt x="211184" y="799851"/>
                      <a:pt x="197239" y="723153"/>
                    </a:cubicBezTo>
                    <a:cubicBezTo>
                      <a:pt x="183294" y="646455"/>
                      <a:pt x="-1977" y="600635"/>
                      <a:pt x="15" y="531906"/>
                    </a:cubicBezTo>
                    <a:cubicBezTo>
                      <a:pt x="2007" y="463177"/>
                      <a:pt x="195247" y="383491"/>
                      <a:pt x="209192" y="310777"/>
                    </a:cubicBezTo>
                    <a:cubicBezTo>
                      <a:pt x="223137" y="238063"/>
                      <a:pt x="106596" y="147420"/>
                      <a:pt x="83686" y="95624"/>
                    </a:cubicBezTo>
                    <a:cubicBezTo>
                      <a:pt x="60776" y="43828"/>
                      <a:pt x="66254" y="21914"/>
                      <a:pt x="71733"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矢印 37"/>
              <p:cNvSpPr/>
              <p:nvPr/>
            </p:nvSpPr>
            <p:spPr>
              <a:xfrm rot="16200000">
                <a:off x="1152947" y="2653484"/>
                <a:ext cx="177154" cy="167879"/>
              </a:xfrm>
              <a:prstGeom prst="rightArrow">
                <a:avLst>
                  <a:gd name="adj1" fmla="val 11211"/>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p:cNvSpPr txBox="1">
              <a:spLocks noChangeAspect="1"/>
            </p:cNvSpPr>
            <p:nvPr/>
          </p:nvSpPr>
          <p:spPr>
            <a:xfrm>
              <a:off x="1989646" y="2736181"/>
              <a:ext cx="1111237" cy="307777"/>
            </a:xfrm>
            <a:prstGeom prst="rect">
              <a:avLst/>
            </a:prstGeom>
            <a:solidFill>
              <a:schemeClr val="bg1"/>
            </a:solidFill>
            <a:ln>
              <a:solidFill>
                <a:srgbClr val="00B0F0"/>
              </a:solidFill>
            </a:ln>
          </p:spPr>
          <p:txBody>
            <a:bodyPr wrap="square" rtlCol="0">
              <a:spAutoFit/>
            </a:bodyPr>
            <a:lstStyle/>
            <a:p>
              <a:pPr algn="ctr"/>
              <a:r>
                <a:rPr kumimoji="1" lang="ja-JP" altLang="en-US" sz="1400" dirty="0">
                  <a:solidFill>
                    <a:srgbClr val="0070C0"/>
                  </a:solidFill>
                </a:rPr>
                <a:t>気泡の追跡</a:t>
              </a:r>
            </a:p>
          </p:txBody>
        </p:sp>
      </p:grpSp>
    </p:spTree>
    <p:extLst>
      <p:ext uri="{BB962C8B-B14F-4D97-AF65-F5344CB8AC3E}">
        <p14:creationId xmlns:p14="http://schemas.microsoft.com/office/powerpoint/2010/main" val="250118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i="1" dirty="0">
                <a:solidFill>
                  <a:prstClr val="black"/>
                </a:solidFill>
                <a:latin typeface="ＭＳ Ｐゴシック"/>
              </a:rPr>
              <a:t>各流速における気泡移動経路の比較</a:t>
            </a:r>
            <a:endParaRPr kumimoji="1" lang="ja-JP" altLang="en-US" dirty="0"/>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20</a:t>
            </a:fld>
            <a:endParaRPr kumimoji="1" lang="ja-JP" altLang="en-US" dirty="0"/>
          </a:p>
        </p:txBody>
      </p:sp>
      <p:pic>
        <p:nvPicPr>
          <p:cNvPr id="5" name="図 4"/>
          <p:cNvPicPr>
            <a:picLocks noChangeAspect="1"/>
          </p:cNvPicPr>
          <p:nvPr/>
        </p:nvPicPr>
        <p:blipFill rotWithShape="1">
          <a:blip r:embed="rId3"/>
          <a:srcRect l="6976" t="8008" r="25683" b="30756"/>
          <a:stretch/>
        </p:blipFill>
        <p:spPr>
          <a:xfrm>
            <a:off x="1657883" y="1461330"/>
            <a:ext cx="6089699" cy="4495089"/>
          </a:xfrm>
          <a:prstGeom prst="rect">
            <a:avLst/>
          </a:prstGeom>
        </p:spPr>
      </p:pic>
      <p:pic>
        <p:nvPicPr>
          <p:cNvPr id="6" name="図 5"/>
          <p:cNvPicPr>
            <a:picLocks noChangeAspect="1"/>
          </p:cNvPicPr>
          <p:nvPr/>
        </p:nvPicPr>
        <p:blipFill rotWithShape="1">
          <a:blip r:embed="rId4"/>
          <a:srcRect l="22888" t="66479" r="40647" b="29257"/>
          <a:stretch/>
        </p:blipFill>
        <p:spPr>
          <a:xfrm>
            <a:off x="3137020" y="5917638"/>
            <a:ext cx="3443955" cy="324740"/>
          </a:xfrm>
          <a:prstGeom prst="rect">
            <a:avLst/>
          </a:prstGeom>
        </p:spPr>
      </p:pic>
      <p:pic>
        <p:nvPicPr>
          <p:cNvPr id="7" name="図 6"/>
          <p:cNvPicPr>
            <a:picLocks noChangeAspect="1"/>
          </p:cNvPicPr>
          <p:nvPr/>
        </p:nvPicPr>
        <p:blipFill rotWithShape="1">
          <a:blip r:embed="rId4"/>
          <a:srcRect l="36039" t="4778" r="53736" b="91519"/>
          <a:stretch/>
        </p:blipFill>
        <p:spPr>
          <a:xfrm>
            <a:off x="4376159" y="1216092"/>
            <a:ext cx="965676" cy="282011"/>
          </a:xfrm>
          <a:prstGeom prst="rect">
            <a:avLst/>
          </a:prstGeom>
        </p:spPr>
      </p:pic>
      <p:pic>
        <p:nvPicPr>
          <p:cNvPr id="8" name="図 7"/>
          <p:cNvPicPr>
            <a:picLocks noChangeAspect="1"/>
          </p:cNvPicPr>
          <p:nvPr/>
        </p:nvPicPr>
        <p:blipFill rotWithShape="1">
          <a:blip r:embed="rId4"/>
          <a:srcRect l="3575" t="14897" r="92533" b="37760"/>
          <a:stretch/>
        </p:blipFill>
        <p:spPr>
          <a:xfrm>
            <a:off x="1344211" y="1959058"/>
            <a:ext cx="367470" cy="3606325"/>
          </a:xfrm>
          <a:prstGeom prst="rect">
            <a:avLst/>
          </a:prstGeom>
        </p:spPr>
      </p:pic>
      <p:sp>
        <p:nvSpPr>
          <p:cNvPr id="9" name="テキスト ボックス 8"/>
          <p:cNvSpPr txBox="1"/>
          <p:nvPr/>
        </p:nvSpPr>
        <p:spPr>
          <a:xfrm>
            <a:off x="3330000" y="6213600"/>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0</a:t>
            </a:r>
            <a:r>
              <a:rPr lang="en-US" altLang="ja-JP" sz="2800" dirty="0">
                <a:solidFill>
                  <a:srgbClr val="FF0000"/>
                </a:solidFill>
              </a:rPr>
              <a:t>.8</a:t>
            </a:r>
            <a:r>
              <a:rPr lang="en-US" altLang="ja-JP" sz="2800" dirty="0"/>
              <a:t>m/s</a:t>
            </a:r>
            <a:r>
              <a:rPr lang="ja-JP" altLang="en-US" sz="2800" dirty="0"/>
              <a:t>の場合</a:t>
            </a:r>
            <a:endParaRPr kumimoji="1" lang="en-US" altLang="ja-JP" sz="2800" dirty="0"/>
          </a:p>
        </p:txBody>
      </p:sp>
    </p:spTree>
    <p:extLst>
      <p:ext uri="{BB962C8B-B14F-4D97-AF65-F5344CB8AC3E}">
        <p14:creationId xmlns:p14="http://schemas.microsoft.com/office/powerpoint/2010/main" val="592005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200" i="1" dirty="0">
                <a:latin typeface="+mj-ea"/>
              </a:rPr>
              <a:t>各流速における気泡移動経路の比較</a:t>
            </a:r>
            <a:endParaRPr lang="ja-JP" altLang="en-US" sz="3200" i="1" dirty="0">
              <a:solidFill>
                <a:srgbClr val="FF0000"/>
              </a:solidFill>
              <a:latin typeface="+mj-ea"/>
            </a:endParaRPr>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21</a:t>
            </a:fld>
            <a:endParaRPr lang="ja-JP" altLang="en-US" dirty="0"/>
          </a:p>
        </p:txBody>
      </p:sp>
      <p:pic>
        <p:nvPicPr>
          <p:cNvPr id="12" name="図 11"/>
          <p:cNvPicPr>
            <a:picLocks noChangeAspect="1"/>
          </p:cNvPicPr>
          <p:nvPr/>
        </p:nvPicPr>
        <p:blipFill rotWithShape="1">
          <a:blip r:embed="rId4"/>
          <a:srcRect l="7003" t="8326" r="25984" b="30929"/>
          <a:stretch/>
        </p:blipFill>
        <p:spPr>
          <a:xfrm>
            <a:off x="1658547" y="1537855"/>
            <a:ext cx="6044579" cy="4413026"/>
          </a:xfrm>
          <a:prstGeom prst="rect">
            <a:avLst/>
          </a:prstGeom>
        </p:spPr>
      </p:pic>
      <p:pic>
        <p:nvPicPr>
          <p:cNvPr id="16" name="図 15"/>
          <p:cNvPicPr>
            <a:picLocks noChangeAspect="1"/>
          </p:cNvPicPr>
          <p:nvPr/>
        </p:nvPicPr>
        <p:blipFill rotWithShape="1">
          <a:blip r:embed="rId5"/>
          <a:srcRect l="22888" t="66479" r="40647" b="29257"/>
          <a:stretch/>
        </p:blipFill>
        <p:spPr>
          <a:xfrm>
            <a:off x="3137020" y="5917638"/>
            <a:ext cx="3443955" cy="324740"/>
          </a:xfrm>
          <a:prstGeom prst="rect">
            <a:avLst/>
          </a:prstGeom>
        </p:spPr>
      </p:pic>
      <p:pic>
        <p:nvPicPr>
          <p:cNvPr id="17" name="図 16"/>
          <p:cNvPicPr>
            <a:picLocks noChangeAspect="1"/>
          </p:cNvPicPr>
          <p:nvPr/>
        </p:nvPicPr>
        <p:blipFill rotWithShape="1">
          <a:blip r:embed="rId5"/>
          <a:srcRect l="36039" t="4778" r="53736" b="91519"/>
          <a:stretch/>
        </p:blipFill>
        <p:spPr>
          <a:xfrm>
            <a:off x="4376159" y="1216092"/>
            <a:ext cx="965676" cy="282011"/>
          </a:xfrm>
          <a:prstGeom prst="rect">
            <a:avLst/>
          </a:prstGeom>
        </p:spPr>
      </p:pic>
      <p:pic>
        <p:nvPicPr>
          <p:cNvPr id="18" name="図 17"/>
          <p:cNvPicPr>
            <a:picLocks noChangeAspect="1"/>
          </p:cNvPicPr>
          <p:nvPr/>
        </p:nvPicPr>
        <p:blipFill rotWithShape="1">
          <a:blip r:embed="rId5"/>
          <a:srcRect l="3575" t="14897" r="92533" b="37760"/>
          <a:stretch/>
        </p:blipFill>
        <p:spPr>
          <a:xfrm>
            <a:off x="1344211" y="1959058"/>
            <a:ext cx="367470" cy="3606325"/>
          </a:xfrm>
          <a:prstGeom prst="rect">
            <a:avLst/>
          </a:prstGeom>
        </p:spPr>
      </p:pic>
      <p:sp>
        <p:nvSpPr>
          <p:cNvPr id="23" name="テキスト ボックス 22"/>
          <p:cNvSpPr txBox="1"/>
          <p:nvPr/>
        </p:nvSpPr>
        <p:spPr>
          <a:xfrm>
            <a:off x="3330000" y="6213600"/>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1.0</a:t>
            </a:r>
            <a:r>
              <a:rPr lang="en-US" altLang="ja-JP" sz="2800" dirty="0"/>
              <a:t>m/s</a:t>
            </a:r>
            <a:r>
              <a:rPr lang="ja-JP" altLang="en-US" sz="2800" dirty="0"/>
              <a:t>の場合</a:t>
            </a:r>
            <a:endParaRPr kumimoji="1" lang="en-US" altLang="ja-JP" sz="2800" dirty="0"/>
          </a:p>
        </p:txBody>
      </p:sp>
      <p:sp>
        <p:nvSpPr>
          <p:cNvPr id="6" name="角丸四角形 5"/>
          <p:cNvSpPr/>
          <p:nvPr/>
        </p:nvSpPr>
        <p:spPr>
          <a:xfrm>
            <a:off x="6481545" y="1957388"/>
            <a:ext cx="2443162" cy="60007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流速の</a:t>
            </a:r>
            <a:r>
              <a:rPr kumimoji="1" lang="ja-JP" altLang="en-US" sz="2400" dirty="0">
                <a:solidFill>
                  <a:srgbClr val="FF0000"/>
                </a:solidFill>
              </a:rPr>
              <a:t>上昇</a:t>
            </a:r>
          </a:p>
        </p:txBody>
      </p:sp>
      <p:grpSp>
        <p:nvGrpSpPr>
          <p:cNvPr id="11" name="グループ化 10"/>
          <p:cNvGrpSpPr/>
          <p:nvPr/>
        </p:nvGrpSpPr>
        <p:grpSpPr>
          <a:xfrm>
            <a:off x="6481545" y="2171544"/>
            <a:ext cx="2604693" cy="1276507"/>
            <a:chOff x="6481545" y="2171544"/>
            <a:chExt cx="2604693" cy="1276507"/>
          </a:xfrm>
        </p:grpSpPr>
        <p:sp>
          <p:nvSpPr>
            <p:cNvPr id="24" name="角丸四角形 23"/>
            <p:cNvSpPr/>
            <p:nvPr/>
          </p:nvSpPr>
          <p:spPr>
            <a:xfrm>
              <a:off x="6481545" y="2847976"/>
              <a:ext cx="2443162" cy="60007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測定時間の</a:t>
              </a:r>
              <a:r>
                <a:rPr kumimoji="1" lang="ja-JP" altLang="en-US" sz="2400" dirty="0">
                  <a:solidFill>
                    <a:srgbClr val="FF0000"/>
                  </a:solidFill>
                </a:rPr>
                <a:t>減少</a:t>
              </a:r>
            </a:p>
          </p:txBody>
        </p:sp>
        <p:sp>
          <p:nvSpPr>
            <p:cNvPr id="9" name="左カーブ矢印 8"/>
            <p:cNvSpPr/>
            <p:nvPr/>
          </p:nvSpPr>
          <p:spPr>
            <a:xfrm>
              <a:off x="8714763" y="2171544"/>
              <a:ext cx="371475" cy="8001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9" name="グループ化 18"/>
          <p:cNvGrpSpPr/>
          <p:nvPr/>
        </p:nvGrpSpPr>
        <p:grpSpPr>
          <a:xfrm>
            <a:off x="6481545" y="3262157"/>
            <a:ext cx="2628899" cy="1416965"/>
            <a:chOff x="6481545" y="3262157"/>
            <a:chExt cx="2628899" cy="1416965"/>
          </a:xfrm>
        </p:grpSpPr>
        <p:sp>
          <p:nvSpPr>
            <p:cNvPr id="25" name="角丸四角形 24"/>
            <p:cNvSpPr/>
            <p:nvPr/>
          </p:nvSpPr>
          <p:spPr>
            <a:xfrm>
              <a:off x="6481545" y="3762220"/>
              <a:ext cx="2443162" cy="91690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浮力の</a:t>
              </a:r>
              <a:endParaRPr kumimoji="1" lang="en-US" altLang="ja-JP" sz="2400" dirty="0">
                <a:solidFill>
                  <a:schemeClr val="tx1"/>
                </a:solidFill>
              </a:endParaRPr>
            </a:p>
            <a:p>
              <a:pPr algn="ctr"/>
              <a:r>
                <a:rPr kumimoji="1" lang="ja-JP" altLang="en-US" sz="2400" dirty="0">
                  <a:solidFill>
                    <a:srgbClr val="FF0000"/>
                  </a:solidFill>
                </a:rPr>
                <a:t>作用時間減少</a:t>
              </a:r>
            </a:p>
          </p:txBody>
        </p:sp>
        <p:sp>
          <p:nvSpPr>
            <p:cNvPr id="26" name="左カーブ矢印 25"/>
            <p:cNvSpPr/>
            <p:nvPr/>
          </p:nvSpPr>
          <p:spPr>
            <a:xfrm>
              <a:off x="8738969" y="3262157"/>
              <a:ext cx="371475" cy="8001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custDataLst>
      <p:tags r:id="rId1"/>
    </p:custDataLst>
    <p:extLst>
      <p:ext uri="{BB962C8B-B14F-4D97-AF65-F5344CB8AC3E}">
        <p14:creationId xmlns:p14="http://schemas.microsoft.com/office/powerpoint/2010/main" val="636273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4"/>
          <a:srcRect l="3220" t="4926" r="26310" b="28616"/>
          <a:stretch/>
        </p:blipFill>
        <p:spPr>
          <a:xfrm>
            <a:off x="4606949" y="4153396"/>
            <a:ext cx="3659866" cy="2522971"/>
          </a:xfrm>
          <a:prstGeom prst="rect">
            <a:avLst/>
          </a:prstGeom>
        </p:spPr>
      </p:pic>
      <p:pic>
        <p:nvPicPr>
          <p:cNvPr id="18" name="図 17"/>
          <p:cNvPicPr>
            <a:picLocks noChangeAspect="1"/>
          </p:cNvPicPr>
          <p:nvPr/>
        </p:nvPicPr>
        <p:blipFill rotWithShape="1">
          <a:blip r:embed="rId5"/>
          <a:srcRect l="3519" t="5388" r="26461" b="28155"/>
          <a:stretch/>
        </p:blipFill>
        <p:spPr>
          <a:xfrm>
            <a:off x="698483" y="4213626"/>
            <a:ext cx="3625660" cy="2515447"/>
          </a:xfrm>
          <a:prstGeom prst="rect">
            <a:avLst/>
          </a:prstGeom>
        </p:spPr>
      </p:pic>
      <p:grpSp>
        <p:nvGrpSpPr>
          <p:cNvPr id="16" name="グループ化 15"/>
          <p:cNvGrpSpPr/>
          <p:nvPr/>
        </p:nvGrpSpPr>
        <p:grpSpPr>
          <a:xfrm>
            <a:off x="996817" y="2996725"/>
            <a:ext cx="1832108" cy="1699160"/>
            <a:chOff x="996817" y="2996725"/>
            <a:chExt cx="1832108" cy="1699160"/>
          </a:xfrm>
        </p:grpSpPr>
        <p:sp>
          <p:nvSpPr>
            <p:cNvPr id="22" name="曲折矢印 21"/>
            <p:cNvSpPr/>
            <p:nvPr/>
          </p:nvSpPr>
          <p:spPr>
            <a:xfrm rot="5400000" flipV="1">
              <a:off x="1098855" y="2894687"/>
              <a:ext cx="1102241" cy="1306317"/>
            </a:xfrm>
            <a:prstGeom prst="bentArrow">
              <a:avLst>
                <a:gd name="adj1" fmla="val 19618"/>
                <a:gd name="adj2" fmla="val 29261"/>
                <a:gd name="adj3" fmla="val 43210"/>
                <a:gd name="adj4" fmla="val 12698"/>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3" name="テキスト ボックス 12"/>
            <p:cNvSpPr txBox="1"/>
            <p:nvPr/>
          </p:nvSpPr>
          <p:spPr>
            <a:xfrm>
              <a:off x="1165208" y="4295775"/>
              <a:ext cx="1663717" cy="400110"/>
            </a:xfrm>
            <a:prstGeom prst="rect">
              <a:avLst/>
            </a:prstGeom>
            <a:solidFill>
              <a:schemeClr val="accent5">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kumimoji="1" lang="en-US" altLang="ja-JP" sz="2000" i="1" dirty="0"/>
                <a:t>x</a:t>
              </a:r>
              <a:r>
                <a:rPr kumimoji="1" lang="ja-JP" altLang="en-US" sz="2000" dirty="0"/>
                <a:t>方向の速度</a:t>
              </a:r>
            </a:p>
          </p:txBody>
        </p:sp>
      </p:grpSp>
      <p:grpSp>
        <p:nvGrpSpPr>
          <p:cNvPr id="21" name="グループ化 20"/>
          <p:cNvGrpSpPr/>
          <p:nvPr/>
        </p:nvGrpSpPr>
        <p:grpSpPr>
          <a:xfrm>
            <a:off x="5073583" y="2996726"/>
            <a:ext cx="3114700" cy="1674216"/>
            <a:chOff x="5073583" y="2996726"/>
            <a:chExt cx="3114700" cy="1674216"/>
          </a:xfrm>
        </p:grpSpPr>
        <p:sp>
          <p:nvSpPr>
            <p:cNvPr id="10" name="曲折矢印 9"/>
            <p:cNvSpPr/>
            <p:nvPr/>
          </p:nvSpPr>
          <p:spPr>
            <a:xfrm rot="5400000">
              <a:off x="6974968" y="2885652"/>
              <a:ext cx="1102241" cy="1324389"/>
            </a:xfrm>
            <a:prstGeom prst="bentArrow">
              <a:avLst>
                <a:gd name="adj1" fmla="val 22156"/>
                <a:gd name="adj2" fmla="val 30106"/>
                <a:gd name="adj3" fmla="val 42363"/>
                <a:gd name="adj4" fmla="val 15237"/>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4" name="テキスト ボックス 23"/>
            <p:cNvSpPr txBox="1"/>
            <p:nvPr/>
          </p:nvSpPr>
          <p:spPr>
            <a:xfrm>
              <a:off x="5073583" y="4270832"/>
              <a:ext cx="1708218" cy="400110"/>
            </a:xfrm>
            <a:prstGeom prst="rect">
              <a:avLst/>
            </a:prstGeom>
            <a:solidFill>
              <a:srgbClr val="ACDAF8"/>
            </a:solidFill>
            <a:effectLst>
              <a:outerShdw blurRad="50800" dist="38100" dir="2700000" algn="tl" rotWithShape="0">
                <a:prstClr val="black">
                  <a:alpha val="40000"/>
                </a:prstClr>
              </a:outerShdw>
            </a:effectLst>
          </p:spPr>
          <p:txBody>
            <a:bodyPr wrap="square" rtlCol="0">
              <a:spAutoFit/>
            </a:bodyPr>
            <a:lstStyle/>
            <a:p>
              <a:pPr algn="ctr"/>
              <a:r>
                <a:rPr kumimoji="1" lang="en-US" altLang="ja-JP" sz="2000" i="1" dirty="0"/>
                <a:t>y</a:t>
              </a:r>
              <a:r>
                <a:rPr kumimoji="1" lang="ja-JP" altLang="en-US" sz="2000" dirty="0"/>
                <a:t>方向の速度</a:t>
              </a:r>
            </a:p>
          </p:txBody>
        </p:sp>
      </p:grpSp>
      <p:pic>
        <p:nvPicPr>
          <p:cNvPr id="31" name="図 30"/>
          <p:cNvPicPr>
            <a:picLocks noChangeAspect="1"/>
          </p:cNvPicPr>
          <p:nvPr/>
        </p:nvPicPr>
        <p:blipFill>
          <a:blip r:embed="rId6"/>
          <a:stretch>
            <a:fillRect/>
          </a:stretch>
        </p:blipFill>
        <p:spPr>
          <a:xfrm>
            <a:off x="1" y="1025107"/>
            <a:ext cx="9143999" cy="5843053"/>
          </a:xfrm>
          <a:prstGeom prst="rect">
            <a:avLst/>
          </a:prstGeom>
        </p:spPr>
      </p:pic>
      <p:sp>
        <p:nvSpPr>
          <p:cNvPr id="2" name="タイトル 1"/>
          <p:cNvSpPr>
            <a:spLocks noGrp="1"/>
          </p:cNvSpPr>
          <p:nvPr>
            <p:ph type="title"/>
          </p:nvPr>
        </p:nvSpPr>
        <p:spPr/>
        <p:txBody>
          <a:bodyPr>
            <a:normAutofit/>
          </a:bodyPr>
          <a:lstStyle/>
          <a:p>
            <a:r>
              <a:rPr kumimoji="1" lang="ja-JP" altLang="en-US" sz="3600" i="1" dirty="0"/>
              <a:t>流速に対する気泡平均速度の変化</a:t>
            </a:r>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22</a:t>
            </a:fld>
            <a:endParaRPr lang="ja-JP" altLang="en-US" dirty="0"/>
          </a:p>
        </p:txBody>
      </p:sp>
      <p:grpSp>
        <p:nvGrpSpPr>
          <p:cNvPr id="9" name="グループ化 8"/>
          <p:cNvGrpSpPr/>
          <p:nvPr/>
        </p:nvGrpSpPr>
        <p:grpSpPr>
          <a:xfrm>
            <a:off x="1230306" y="1579590"/>
            <a:ext cx="6753286" cy="5096777"/>
            <a:chOff x="1230306" y="1579590"/>
            <a:chExt cx="6753286" cy="5096777"/>
          </a:xfrm>
        </p:grpSpPr>
        <p:sp>
          <p:nvSpPr>
            <p:cNvPr id="17" name="テキスト ボックス 16"/>
            <p:cNvSpPr txBox="1"/>
            <p:nvPr/>
          </p:nvSpPr>
          <p:spPr>
            <a:xfrm>
              <a:off x="2761600" y="6337813"/>
              <a:ext cx="3878506" cy="338554"/>
            </a:xfrm>
            <a:prstGeom prst="rect">
              <a:avLst/>
            </a:prstGeom>
            <a:solidFill>
              <a:srgbClr val="FFFF00"/>
            </a:solidFill>
            <a:effectLst>
              <a:outerShdw blurRad="50800" dist="76200" dir="2700000" algn="tl" rotWithShape="0">
                <a:prstClr val="black">
                  <a:alpha val="40000"/>
                </a:prstClr>
              </a:outerShdw>
            </a:effectLst>
          </p:spPr>
          <p:txBody>
            <a:bodyPr wrap="square" rtlCol="0">
              <a:spAutoFit/>
            </a:bodyPr>
            <a:lstStyle/>
            <a:p>
              <a:pPr algn="ctr"/>
              <a:r>
                <a:rPr kumimoji="1" lang="ja-JP" altLang="en-US" sz="1600" dirty="0"/>
                <a:t>流速に対する気泡平均速度の比較</a:t>
              </a:r>
            </a:p>
          </p:txBody>
        </p:sp>
        <p:pic>
          <p:nvPicPr>
            <p:cNvPr id="20" name="図 19"/>
            <p:cNvPicPr>
              <a:picLocks noChangeAspect="1"/>
            </p:cNvPicPr>
            <p:nvPr/>
          </p:nvPicPr>
          <p:blipFill rotWithShape="1">
            <a:blip r:embed="rId7"/>
            <a:srcRect l="3820" t="5183" r="26460" b="28360"/>
            <a:stretch/>
          </p:blipFill>
          <p:spPr>
            <a:xfrm>
              <a:off x="1230306" y="1579590"/>
              <a:ext cx="6753286" cy="4705517"/>
            </a:xfrm>
            <a:prstGeom prst="rect">
              <a:avLst/>
            </a:prstGeom>
          </p:spPr>
        </p:pic>
      </p:grpSp>
      <p:grpSp>
        <p:nvGrpSpPr>
          <p:cNvPr id="26" name="グループ化 25"/>
          <p:cNvGrpSpPr/>
          <p:nvPr/>
        </p:nvGrpSpPr>
        <p:grpSpPr>
          <a:xfrm>
            <a:off x="2867891" y="3020291"/>
            <a:ext cx="4607576" cy="1704110"/>
            <a:chOff x="2867891" y="3020291"/>
            <a:chExt cx="4607576" cy="1704110"/>
          </a:xfrm>
        </p:grpSpPr>
        <p:cxnSp>
          <p:nvCxnSpPr>
            <p:cNvPr id="5" name="直線矢印コネクタ 4"/>
            <p:cNvCxnSpPr/>
            <p:nvPr/>
          </p:nvCxnSpPr>
          <p:spPr>
            <a:xfrm flipV="1">
              <a:off x="2867891" y="3906982"/>
              <a:ext cx="1620982" cy="81741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4627419" y="3906982"/>
              <a:ext cx="1122217"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5818910" y="3020291"/>
              <a:ext cx="1656557" cy="90054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44630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3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6" presetClass="emph" presetSubtype="0" accel="15000" fill="hold" nodeType="withEffect">
                                  <p:stCondLst>
                                    <p:cond delay="0"/>
                                  </p:stCondLst>
                                  <p:childTnLst>
                                    <p:animScale>
                                      <p:cBhvr>
                                        <p:cTn id="13" dur="500" fill="hold"/>
                                        <p:tgtEl>
                                          <p:spTgt spid="9"/>
                                        </p:tgtEl>
                                      </p:cBhvr>
                                      <p:by x="60000" y="60000"/>
                                    </p:animScale>
                                  </p:childTnLst>
                                </p:cTn>
                              </p:par>
                              <p:par>
                                <p:cTn id="14" presetID="42" presetClass="path" presetSubtype="0" accel="50000" decel="50000" fill="hold" nodeType="withEffect">
                                  <p:stCondLst>
                                    <p:cond delay="500"/>
                                  </p:stCondLst>
                                  <p:childTnLst>
                                    <p:animMotion origin="layout" path="M 5.55556E-7 -1.85185E-6 L 5.55556E-7 -0.23032 " pathEditMode="relative" rAng="0" ptsTypes="AA">
                                      <p:cBhvr>
                                        <p:cTn id="15" dur="500" fill="hold"/>
                                        <p:tgtEl>
                                          <p:spTgt spid="9"/>
                                        </p:tgtEl>
                                        <p:attrNameLst>
                                          <p:attrName>ppt_x</p:attrName>
                                          <p:attrName>ppt_y</p:attrName>
                                        </p:attrNameLst>
                                      </p:cBhvr>
                                      <p:rCtr x="0" y="-11528"/>
                                    </p:animMotion>
                                  </p:childTnLst>
                                </p:cTn>
                              </p:par>
                              <p:par>
                                <p:cTn id="16" presetID="1" presetClass="exit" presetSubtype="0" fill="hold" nodeType="withEffect">
                                  <p:stCondLst>
                                    <p:cond delay="500"/>
                                  </p:stCondLst>
                                  <p:childTnLst>
                                    <p:set>
                                      <p:cBhvr>
                                        <p:cTn id="17" dur="1" fill="hold">
                                          <p:stCondLst>
                                            <p:cond delay="0"/>
                                          </p:stCondLst>
                                        </p:cTn>
                                        <p:tgtEl>
                                          <p:spTgt spid="31"/>
                                        </p:tgtEl>
                                        <p:attrNameLst>
                                          <p:attrName>style.visibility</p:attrName>
                                        </p:attrNameLst>
                                      </p:cBhvr>
                                      <p:to>
                                        <p:strVal val="hidden"/>
                                      </p:to>
                                    </p:set>
                                  </p:childTnLst>
                                </p:cTn>
                              </p:par>
                              <p:par>
                                <p:cTn id="18" presetID="2" presetClass="entr" presetSubtype="8" fill="hold" nodeType="withEffect">
                                  <p:stCondLst>
                                    <p:cond delay="80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8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1+#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par>
                                <p:cTn id="26" presetID="47" presetClass="entr" presetSubtype="0" fill="hold" nodeType="withEffect">
                                  <p:stCondLst>
                                    <p:cond delay="8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00"/>
                                        <p:tgtEl>
                                          <p:spTgt spid="21"/>
                                        </p:tgtEl>
                                      </p:cBhvr>
                                    </p:animEffect>
                                    <p:anim calcmode="lin" valueType="num">
                                      <p:cBhvr>
                                        <p:cTn id="29" dur="700" fill="hold"/>
                                        <p:tgtEl>
                                          <p:spTgt spid="21"/>
                                        </p:tgtEl>
                                        <p:attrNameLst>
                                          <p:attrName>ppt_x</p:attrName>
                                        </p:attrNameLst>
                                      </p:cBhvr>
                                      <p:tavLst>
                                        <p:tav tm="0">
                                          <p:val>
                                            <p:strVal val="#ppt_x"/>
                                          </p:val>
                                        </p:tav>
                                        <p:tav tm="100000">
                                          <p:val>
                                            <p:strVal val="#ppt_x"/>
                                          </p:val>
                                        </p:tav>
                                      </p:tavLst>
                                    </p:anim>
                                    <p:anim calcmode="lin" valueType="num">
                                      <p:cBhvr>
                                        <p:cTn id="30" dur="700" fill="hold"/>
                                        <p:tgtEl>
                                          <p:spTgt spid="21"/>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8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700"/>
                                        <p:tgtEl>
                                          <p:spTgt spid="16"/>
                                        </p:tgtEl>
                                      </p:cBhvr>
                                    </p:animEffect>
                                    <p:anim calcmode="lin" valueType="num">
                                      <p:cBhvr>
                                        <p:cTn id="34" dur="700" fill="hold"/>
                                        <p:tgtEl>
                                          <p:spTgt spid="16"/>
                                        </p:tgtEl>
                                        <p:attrNameLst>
                                          <p:attrName>ppt_x</p:attrName>
                                        </p:attrNameLst>
                                      </p:cBhvr>
                                      <p:tavLst>
                                        <p:tav tm="0">
                                          <p:val>
                                            <p:strVal val="#ppt_x"/>
                                          </p:val>
                                        </p:tav>
                                        <p:tav tm="100000">
                                          <p:val>
                                            <p:strVal val="#ppt_x"/>
                                          </p:val>
                                        </p:tav>
                                      </p:tavLst>
                                    </p:anim>
                                    <p:anim calcmode="lin" valueType="num">
                                      <p:cBhvr>
                                        <p:cTn id="35" dur="7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i="1" dirty="0">
                <a:solidFill>
                  <a:prstClr val="black"/>
                </a:solidFill>
              </a:rPr>
              <a:t>流速に対する気泡平均速度の変化</a:t>
            </a:r>
            <a:endParaRPr kumimoji="1" lang="ja-JP" altLang="en-US" dirty="0"/>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23</a:t>
            </a:fld>
            <a:endParaRPr kumimoji="1" lang="ja-JP" altLang="en-US" dirty="0"/>
          </a:p>
        </p:txBody>
      </p:sp>
      <p:pic>
        <p:nvPicPr>
          <p:cNvPr id="5" name="図 4"/>
          <p:cNvPicPr>
            <a:picLocks noChangeAspect="1"/>
          </p:cNvPicPr>
          <p:nvPr/>
        </p:nvPicPr>
        <p:blipFill rotWithShape="1">
          <a:blip r:embed="rId3"/>
          <a:srcRect l="3220" t="4926" r="26310" b="28616"/>
          <a:stretch/>
        </p:blipFill>
        <p:spPr>
          <a:xfrm>
            <a:off x="4606949" y="4153396"/>
            <a:ext cx="3659866" cy="2522971"/>
          </a:xfrm>
          <a:prstGeom prst="rect">
            <a:avLst/>
          </a:prstGeom>
        </p:spPr>
      </p:pic>
      <p:grpSp>
        <p:nvGrpSpPr>
          <p:cNvPr id="6" name="グループ化 5"/>
          <p:cNvGrpSpPr/>
          <p:nvPr/>
        </p:nvGrpSpPr>
        <p:grpSpPr>
          <a:xfrm>
            <a:off x="4370294" y="4988860"/>
            <a:ext cx="3302237" cy="1290918"/>
            <a:chOff x="4370294" y="4988860"/>
            <a:chExt cx="3302237" cy="1290918"/>
          </a:xfrm>
        </p:grpSpPr>
        <p:sp>
          <p:nvSpPr>
            <p:cNvPr id="7" name="円弧 6"/>
            <p:cNvSpPr/>
            <p:nvPr/>
          </p:nvSpPr>
          <p:spPr>
            <a:xfrm rot="21156992">
              <a:off x="4370294" y="4988860"/>
              <a:ext cx="3227295" cy="1290918"/>
            </a:xfrm>
            <a:prstGeom prst="arc">
              <a:avLst>
                <a:gd name="adj1" fmla="val 14939187"/>
                <a:gd name="adj2" fmla="val 21328307"/>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右矢印 7"/>
            <p:cNvSpPr/>
            <p:nvPr/>
          </p:nvSpPr>
          <p:spPr>
            <a:xfrm rot="3280705">
              <a:off x="7421653" y="5196432"/>
              <a:ext cx="251236" cy="250520"/>
            </a:xfrm>
            <a:prstGeom prst="rightArrow">
              <a:avLst>
                <a:gd name="adj1" fmla="val 16774"/>
                <a:gd name="adj2" fmla="val 5752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図 8"/>
          <p:cNvPicPr>
            <a:picLocks noChangeAspect="1"/>
          </p:cNvPicPr>
          <p:nvPr/>
        </p:nvPicPr>
        <p:blipFill rotWithShape="1">
          <a:blip r:embed="rId4"/>
          <a:srcRect l="3519" t="5388" r="26461" b="28155"/>
          <a:stretch/>
        </p:blipFill>
        <p:spPr>
          <a:xfrm>
            <a:off x="698483" y="4213626"/>
            <a:ext cx="3625660" cy="2515447"/>
          </a:xfrm>
          <a:prstGeom prst="rect">
            <a:avLst/>
          </a:prstGeom>
        </p:spPr>
      </p:pic>
      <p:grpSp>
        <p:nvGrpSpPr>
          <p:cNvPr id="10" name="グループ化 9">
            <a:extLst>
              <a:ext uri="{FF2B5EF4-FFF2-40B4-BE49-F238E27FC236}">
                <a16:creationId xmlns:a16="http://schemas.microsoft.com/office/drawing/2014/main" id="{E9CBBEED-DDA8-475C-9EB4-F6AB61F2C92A}"/>
              </a:ext>
            </a:extLst>
          </p:cNvPr>
          <p:cNvGrpSpPr/>
          <p:nvPr/>
        </p:nvGrpSpPr>
        <p:grpSpPr>
          <a:xfrm>
            <a:off x="1476843" y="5031047"/>
            <a:ext cx="2619192" cy="1131315"/>
            <a:chOff x="3300309" y="3020291"/>
            <a:chExt cx="4175158" cy="1803387"/>
          </a:xfrm>
        </p:grpSpPr>
        <p:cxnSp>
          <p:nvCxnSpPr>
            <p:cNvPr id="11" name="直線矢印コネクタ 10">
              <a:extLst>
                <a:ext uri="{FF2B5EF4-FFF2-40B4-BE49-F238E27FC236}">
                  <a16:creationId xmlns:a16="http://schemas.microsoft.com/office/drawing/2014/main" id="{552BF6CF-D64E-4FF9-93F4-FEB7DF3099D4}"/>
                </a:ext>
              </a:extLst>
            </p:cNvPr>
            <p:cNvCxnSpPr>
              <a:cxnSpLocks/>
            </p:cNvCxnSpPr>
            <p:nvPr/>
          </p:nvCxnSpPr>
          <p:spPr>
            <a:xfrm flipV="1">
              <a:off x="3300309" y="4073037"/>
              <a:ext cx="1188564" cy="75064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1144BF08-E458-4525-980D-C897BF7FDD54}"/>
                </a:ext>
              </a:extLst>
            </p:cNvPr>
            <p:cNvCxnSpPr/>
            <p:nvPr/>
          </p:nvCxnSpPr>
          <p:spPr>
            <a:xfrm>
              <a:off x="4627419" y="3980787"/>
              <a:ext cx="1122217"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3A274B9-99D9-469C-91DD-1AD6EBE4DE05}"/>
                </a:ext>
              </a:extLst>
            </p:cNvPr>
            <p:cNvCxnSpPr/>
            <p:nvPr/>
          </p:nvCxnSpPr>
          <p:spPr>
            <a:xfrm flipV="1">
              <a:off x="5818910" y="3020291"/>
              <a:ext cx="1656557" cy="90054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p:nvGrpSpPr>
        <p:grpSpPr>
          <a:xfrm>
            <a:off x="996817" y="2996725"/>
            <a:ext cx="1832108" cy="1699160"/>
            <a:chOff x="996817" y="2996725"/>
            <a:chExt cx="1832108" cy="1699160"/>
          </a:xfrm>
        </p:grpSpPr>
        <p:sp>
          <p:nvSpPr>
            <p:cNvPr id="15" name="曲折矢印 14"/>
            <p:cNvSpPr/>
            <p:nvPr/>
          </p:nvSpPr>
          <p:spPr>
            <a:xfrm rot="5400000" flipV="1">
              <a:off x="1098855" y="2894687"/>
              <a:ext cx="1102241" cy="1306317"/>
            </a:xfrm>
            <a:prstGeom prst="bentArrow">
              <a:avLst>
                <a:gd name="adj1" fmla="val 19618"/>
                <a:gd name="adj2" fmla="val 29261"/>
                <a:gd name="adj3" fmla="val 43210"/>
                <a:gd name="adj4" fmla="val 12698"/>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6" name="テキスト ボックス 15"/>
            <p:cNvSpPr txBox="1"/>
            <p:nvPr/>
          </p:nvSpPr>
          <p:spPr>
            <a:xfrm>
              <a:off x="1165208" y="4295775"/>
              <a:ext cx="1663717" cy="400110"/>
            </a:xfrm>
            <a:prstGeom prst="rect">
              <a:avLst/>
            </a:prstGeom>
            <a:solidFill>
              <a:schemeClr val="accent5">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kumimoji="1" lang="en-US" altLang="ja-JP" sz="2000" i="1" dirty="0"/>
                <a:t>x</a:t>
              </a:r>
              <a:r>
                <a:rPr kumimoji="1" lang="ja-JP" altLang="en-US" sz="2000" dirty="0"/>
                <a:t>方向の速度</a:t>
              </a:r>
            </a:p>
          </p:txBody>
        </p:sp>
      </p:grpSp>
      <p:grpSp>
        <p:nvGrpSpPr>
          <p:cNvPr id="17" name="グループ化 16"/>
          <p:cNvGrpSpPr/>
          <p:nvPr/>
        </p:nvGrpSpPr>
        <p:grpSpPr>
          <a:xfrm>
            <a:off x="5073583" y="2996726"/>
            <a:ext cx="3114700" cy="1674216"/>
            <a:chOff x="5073583" y="2996726"/>
            <a:chExt cx="3114700" cy="1674216"/>
          </a:xfrm>
        </p:grpSpPr>
        <p:sp>
          <p:nvSpPr>
            <p:cNvPr id="18" name="曲折矢印 17"/>
            <p:cNvSpPr/>
            <p:nvPr/>
          </p:nvSpPr>
          <p:spPr>
            <a:xfrm rot="5400000">
              <a:off x="6974968" y="2885652"/>
              <a:ext cx="1102241" cy="1324389"/>
            </a:xfrm>
            <a:prstGeom prst="bentArrow">
              <a:avLst>
                <a:gd name="adj1" fmla="val 22156"/>
                <a:gd name="adj2" fmla="val 30106"/>
                <a:gd name="adj3" fmla="val 42363"/>
                <a:gd name="adj4" fmla="val 15237"/>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9" name="テキスト ボックス 18"/>
            <p:cNvSpPr txBox="1"/>
            <p:nvPr/>
          </p:nvSpPr>
          <p:spPr>
            <a:xfrm>
              <a:off x="5073583" y="4270832"/>
              <a:ext cx="1708218" cy="400110"/>
            </a:xfrm>
            <a:prstGeom prst="rect">
              <a:avLst/>
            </a:prstGeom>
            <a:solidFill>
              <a:srgbClr val="ACDAF8"/>
            </a:solidFill>
            <a:effectLst>
              <a:outerShdw blurRad="50800" dist="38100" dir="2700000" algn="tl" rotWithShape="0">
                <a:prstClr val="black">
                  <a:alpha val="40000"/>
                </a:prstClr>
              </a:outerShdw>
            </a:effectLst>
          </p:spPr>
          <p:txBody>
            <a:bodyPr wrap="square" rtlCol="0">
              <a:spAutoFit/>
            </a:bodyPr>
            <a:lstStyle/>
            <a:p>
              <a:pPr algn="ctr"/>
              <a:r>
                <a:rPr kumimoji="1" lang="en-US" altLang="ja-JP" sz="2000" i="1" dirty="0"/>
                <a:t>y</a:t>
              </a:r>
              <a:r>
                <a:rPr kumimoji="1" lang="ja-JP" altLang="en-US" sz="2000" dirty="0"/>
                <a:t>方向の速度</a:t>
              </a:r>
            </a:p>
          </p:txBody>
        </p:sp>
      </p:grpSp>
      <p:pic>
        <p:nvPicPr>
          <p:cNvPr id="23" name="図 22"/>
          <p:cNvPicPr>
            <a:picLocks noChangeAspect="1"/>
          </p:cNvPicPr>
          <p:nvPr/>
        </p:nvPicPr>
        <p:blipFill>
          <a:blip r:embed="rId5"/>
          <a:stretch>
            <a:fillRect/>
          </a:stretch>
        </p:blipFill>
        <p:spPr>
          <a:xfrm>
            <a:off x="2586592" y="1063663"/>
            <a:ext cx="4034484" cy="3149371"/>
          </a:xfrm>
          <a:prstGeom prst="rect">
            <a:avLst/>
          </a:prstGeom>
        </p:spPr>
      </p:pic>
    </p:spTree>
    <p:extLst>
      <p:ext uri="{BB962C8B-B14F-4D97-AF65-F5344CB8AC3E}">
        <p14:creationId xmlns:p14="http://schemas.microsoft.com/office/powerpoint/2010/main" val="248965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i="1" dirty="0"/>
              <a:t>まとめ</a:t>
            </a:r>
          </a:p>
        </p:txBody>
      </p:sp>
      <p:sp>
        <p:nvSpPr>
          <p:cNvPr id="3" name="コンテンツ プレースホルダー 2"/>
          <p:cNvSpPr>
            <a:spLocks noGrp="1"/>
          </p:cNvSpPr>
          <p:nvPr>
            <p:ph sz="quarter" idx="4294967295"/>
          </p:nvPr>
        </p:nvSpPr>
        <p:spPr>
          <a:xfrm>
            <a:off x="685332" y="1145673"/>
            <a:ext cx="7772870" cy="5371713"/>
          </a:xfrm>
        </p:spPr>
        <p:txBody>
          <a:bodyPr/>
          <a:lstStyle/>
          <a:p>
            <a:pPr marL="601200" indent="-457200">
              <a:buFont typeface="+mj-lt"/>
              <a:buAutoNum type="alphaUcParenR"/>
            </a:pPr>
            <a:r>
              <a:rPr kumimoji="1" lang="ja-JP" altLang="en-US" sz="2200" dirty="0"/>
              <a:t>回流水槽を用いた一定流速場における気泡移動の観察</a:t>
            </a:r>
            <a:endParaRPr kumimoji="1" lang="en-US" altLang="ja-JP" sz="2200" dirty="0"/>
          </a:p>
          <a:p>
            <a:pPr marL="601200" indent="-457200">
              <a:buFont typeface="+mj-lt"/>
              <a:buAutoNum type="alphaUcParenR"/>
            </a:pPr>
            <a:r>
              <a:rPr kumimoji="1" lang="ja-JP" altLang="en-US" sz="2200" dirty="0"/>
              <a:t>気泡経路と気泡速度に関する基礎調査</a:t>
            </a:r>
            <a:endParaRPr kumimoji="1" lang="en-US" altLang="ja-JP" sz="2200" dirty="0"/>
          </a:p>
          <a:p>
            <a:pPr marL="144000" indent="0">
              <a:buNone/>
            </a:pPr>
            <a:endParaRPr lang="en-US" altLang="ja-JP" dirty="0"/>
          </a:p>
          <a:p>
            <a:pPr marL="144000" indent="0">
              <a:buNone/>
            </a:pPr>
            <a:endParaRPr lang="en-US" altLang="ja-JP" dirty="0"/>
          </a:p>
          <a:p>
            <a:pPr>
              <a:buFont typeface="Wingdings" panose="05000000000000000000" pitchFamily="2" charset="2"/>
              <a:buChar char="Ø"/>
            </a:pPr>
            <a:r>
              <a:rPr kumimoji="1" lang="ja-JP" altLang="en-US" sz="2200" dirty="0"/>
              <a:t>流速が速くなるにつれて、流れ方向への気泡速度は上昇するが</a:t>
            </a:r>
            <a:r>
              <a:rPr kumimoji="1" lang="ja-JP" altLang="en-US" sz="2200" dirty="0">
                <a:solidFill>
                  <a:srgbClr val="FF0000"/>
                </a:solidFill>
              </a:rPr>
              <a:t>流速と気泡速度は一致するわけではない</a:t>
            </a:r>
            <a:endParaRPr kumimoji="1" lang="en-US" altLang="ja-JP" sz="2200" dirty="0">
              <a:solidFill>
                <a:srgbClr val="FF0000"/>
              </a:solidFill>
            </a:endParaRPr>
          </a:p>
          <a:p>
            <a:pPr>
              <a:buFont typeface="Wingdings" panose="05000000000000000000" pitchFamily="2" charset="2"/>
              <a:buChar char="Ø"/>
            </a:pPr>
            <a:endParaRPr kumimoji="1" lang="en-US" altLang="ja-JP" dirty="0"/>
          </a:p>
          <a:p>
            <a:pPr>
              <a:buFont typeface="Wingdings" panose="05000000000000000000" pitchFamily="2" charset="2"/>
              <a:buChar char="Ø"/>
            </a:pPr>
            <a:r>
              <a:rPr lang="ja-JP" altLang="en-US" sz="2200" dirty="0"/>
              <a:t>流れ方向（</a:t>
            </a:r>
            <a:r>
              <a:rPr lang="en-US" altLang="ja-JP" sz="2200" i="1" dirty="0"/>
              <a:t>x</a:t>
            </a:r>
            <a:r>
              <a:rPr lang="ja-JP" altLang="en-US" sz="2200" dirty="0"/>
              <a:t>方向）へは</a:t>
            </a:r>
            <a:r>
              <a:rPr lang="ja-JP" altLang="en-US" sz="2200" dirty="0">
                <a:solidFill>
                  <a:srgbClr val="FF0000"/>
                </a:solidFill>
              </a:rPr>
              <a:t>流体抗力を受けて速度が変化する</a:t>
            </a:r>
            <a:endParaRPr lang="en-US" altLang="ja-JP" sz="2200" dirty="0"/>
          </a:p>
          <a:p>
            <a:pPr>
              <a:buFont typeface="Wingdings" panose="05000000000000000000" pitchFamily="2" charset="2"/>
              <a:buChar char="Ø"/>
            </a:pPr>
            <a:r>
              <a:rPr lang="en-US" altLang="ja-JP" sz="2200" i="1" dirty="0"/>
              <a:t>y</a:t>
            </a:r>
            <a:r>
              <a:rPr lang="ja-JP" altLang="en-US" sz="2200" dirty="0"/>
              <a:t>方向へは</a:t>
            </a:r>
            <a:r>
              <a:rPr lang="ja-JP" altLang="en-US" sz="2200" dirty="0">
                <a:solidFill>
                  <a:srgbClr val="FF0000"/>
                </a:solidFill>
              </a:rPr>
              <a:t>浮力が作用する条件</a:t>
            </a:r>
            <a:r>
              <a:rPr lang="ja-JP" altLang="en-US" sz="2200" dirty="0"/>
              <a:t>と、</a:t>
            </a:r>
            <a:r>
              <a:rPr lang="ja-JP" altLang="en-US" sz="2200" dirty="0">
                <a:solidFill>
                  <a:srgbClr val="FF0000"/>
                </a:solidFill>
              </a:rPr>
              <a:t>作用しない条件</a:t>
            </a:r>
            <a:r>
              <a:rPr lang="ja-JP" altLang="en-US" sz="2200" dirty="0"/>
              <a:t>がある</a:t>
            </a:r>
            <a:endParaRPr kumimoji="1" lang="en-US" altLang="ja-JP" sz="2200" dirty="0"/>
          </a:p>
          <a:p>
            <a:pPr marL="144000" indent="0">
              <a:buNone/>
            </a:pPr>
            <a:endParaRPr kumimoji="1" lang="en-US" altLang="ja-JP" dirty="0"/>
          </a:p>
          <a:p>
            <a:pPr>
              <a:buFont typeface="Wingdings" panose="05000000000000000000" pitchFamily="2" charset="2"/>
              <a:buChar char="Ø"/>
            </a:pPr>
            <a:endParaRPr kumimoji="1" lang="ja-JP" altLang="en-US" dirty="0"/>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24</a:t>
            </a:fld>
            <a:endParaRPr lang="ja-JP" altLang="en-US" dirty="0"/>
          </a:p>
        </p:txBody>
      </p:sp>
      <p:sp>
        <p:nvSpPr>
          <p:cNvPr id="5" name="下矢印 4"/>
          <p:cNvSpPr/>
          <p:nvPr/>
        </p:nvSpPr>
        <p:spPr>
          <a:xfrm>
            <a:off x="3649743" y="2209800"/>
            <a:ext cx="2009145" cy="723900"/>
          </a:xfrm>
          <a:prstGeom prst="downArrow">
            <a:avLst>
              <a:gd name="adj1" fmla="val 50000"/>
              <a:gd name="adj2" fmla="val 57317"/>
            </a:avLst>
          </a:prstGeom>
          <a:gradFill flip="none" rotWithShape="1">
            <a:gsLst>
              <a:gs pos="0">
                <a:srgbClr val="FFC000"/>
              </a:gs>
              <a:gs pos="100000">
                <a:srgbClr val="FCFCF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rot="16200000">
            <a:off x="1033819" y="6103958"/>
            <a:ext cx="648268" cy="614152"/>
          </a:xfrm>
          <a:prstGeom prst="downArrow">
            <a:avLst>
              <a:gd name="adj1" fmla="val 44540"/>
              <a:gd name="adj2" fmla="val 57317"/>
            </a:avLst>
          </a:prstGeom>
          <a:gradFill flip="none" rotWithShape="1">
            <a:gsLst>
              <a:gs pos="0">
                <a:srgbClr val="FFC000"/>
              </a:gs>
              <a:gs pos="100000">
                <a:srgbClr val="C1C1C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719616" y="6182436"/>
            <a:ext cx="7192371" cy="430887"/>
          </a:xfrm>
          <a:prstGeom prst="rect">
            <a:avLst/>
          </a:prstGeom>
          <a:noFill/>
        </p:spPr>
        <p:txBody>
          <a:bodyPr wrap="square" rtlCol="0">
            <a:spAutoFit/>
          </a:bodyPr>
          <a:lstStyle/>
          <a:p>
            <a:r>
              <a:rPr lang="ja-JP" altLang="en-US" sz="2200" dirty="0"/>
              <a:t>従来の知見を基に、気泡の移動に関する数値解析を試みる</a:t>
            </a:r>
            <a:endParaRPr kumimoji="1" lang="ja-JP" altLang="en-US" sz="2200" dirty="0"/>
          </a:p>
        </p:txBody>
      </p:sp>
    </p:spTree>
    <p:extLst>
      <p:ext uri="{BB962C8B-B14F-4D97-AF65-F5344CB8AC3E}">
        <p14:creationId xmlns:p14="http://schemas.microsoft.com/office/powerpoint/2010/main" val="4049003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200" i="1" dirty="0">
                <a:latin typeface="+mj-ea"/>
              </a:rPr>
              <a:t>気泡</a:t>
            </a:r>
            <a:r>
              <a:rPr kumimoji="1" lang="ja-JP" altLang="en-US" sz="3200" i="1" dirty="0"/>
              <a:t>の移動に関する数値シミュレーション</a:t>
            </a:r>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25</a:t>
            </a:fld>
            <a:endParaRPr lang="ja-JP" altLang="en-US" dirty="0"/>
          </a:p>
        </p:txBody>
      </p:sp>
      <mc:AlternateContent xmlns:mc="http://schemas.openxmlformats.org/markup-compatibility/2006" xmlns:a14="http://schemas.microsoft.com/office/drawing/2010/main">
        <mc:Choice Requires="a14">
          <p:sp>
            <p:nvSpPr>
              <p:cNvPr id="39" name="テキスト ボックス 38"/>
              <p:cNvSpPr txBox="1"/>
              <p:nvPr/>
            </p:nvSpPr>
            <p:spPr>
              <a:xfrm>
                <a:off x="688270" y="1666011"/>
                <a:ext cx="7861658" cy="635046"/>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14:m>
                  <m:oMathPara xmlns:m="http://schemas.openxmlformats.org/officeDocument/2006/math">
                    <m:oMathParaPr>
                      <m:jc m:val="left"/>
                    </m:oMathParaPr>
                    <m:oMath xmlns:m="http://schemas.openxmlformats.org/officeDocument/2006/math">
                      <m:sSub>
                        <m:sSubPr>
                          <m:ctrlPr>
                            <a:rPr kumimoji="1" lang="en-US" altLang="ja-JP" sz="1800" b="0" i="1" smtClean="0">
                              <a:latin typeface="Cambria Math" panose="02040503050406030204" pitchFamily="18" charset="0"/>
                              <a:ea typeface="Cambria Math" panose="02040503050406030204" pitchFamily="18" charset="0"/>
                            </a:rPr>
                          </m:ctrlPr>
                        </m:sSubPr>
                        <m:e>
                          <m:r>
                            <a:rPr kumimoji="1" lang="ja-JP" altLang="en-US" sz="1800" b="0" i="1">
                              <a:latin typeface="Cambria Math" panose="02040503050406030204" pitchFamily="18" charset="0"/>
                              <a:ea typeface="Cambria Math" panose="02040503050406030204" pitchFamily="18" charset="0"/>
                            </a:rPr>
                            <m:t>𝜌</m:t>
                          </m:r>
                        </m:e>
                        <m:sub>
                          <m:r>
                            <a:rPr kumimoji="1" lang="en-US" altLang="ja-JP" sz="1800" b="0" i="1">
                              <a:latin typeface="Cambria Math" panose="02040503050406030204" pitchFamily="18" charset="0"/>
                              <a:ea typeface="Cambria Math" panose="02040503050406030204" pitchFamily="18" charset="0"/>
                            </a:rPr>
                            <m:t>𝑝</m:t>
                          </m:r>
                        </m:sub>
                      </m:sSub>
                      <m:f>
                        <m:fPr>
                          <m:ctrlPr>
                            <a:rPr kumimoji="1" lang="en-US" altLang="ja-JP" sz="1800" b="0" i="1">
                              <a:solidFill>
                                <a:schemeClr val="tx1"/>
                              </a:solidFill>
                              <a:effectLst/>
                              <a:latin typeface="Cambria Math" panose="02040503050406030204" pitchFamily="18" charset="0"/>
                              <a:ea typeface="Cambria Math" panose="02040503050406030204" pitchFamily="18" charset="0"/>
                            </a:rPr>
                          </m:ctrlPr>
                        </m:fPr>
                        <m:num>
                          <m:sSup>
                            <m:sSup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pPr>
                            <m:e>
                              <m:r>
                                <a:rPr kumimoji="1" lang="en-US" altLang="ja-JP" sz="1800" b="0" i="1">
                                  <a:solidFill>
                                    <a:schemeClr val="tx1"/>
                                  </a:solidFill>
                                  <a:effectLst/>
                                  <a:latin typeface="Cambria Math" panose="02040503050406030204" pitchFamily="18" charset="0"/>
                                  <a:ea typeface="Cambria Math" panose="02040503050406030204" pitchFamily="18" charset="0"/>
                                </a:rPr>
                                <m:t>𝑑</m:t>
                              </m:r>
                            </m:e>
                            <m:sup>
                              <m:r>
                                <a:rPr kumimoji="1" lang="en-US" altLang="ja-JP" sz="1800" b="0" i="1">
                                  <a:solidFill>
                                    <a:schemeClr val="tx1"/>
                                  </a:solidFill>
                                  <a:effectLst/>
                                  <a:latin typeface="Cambria Math" panose="02040503050406030204" pitchFamily="18" charset="0"/>
                                  <a:ea typeface="Cambria Math" panose="02040503050406030204" pitchFamily="18" charset="0"/>
                                </a:rPr>
                                <m:t>2</m:t>
                              </m:r>
                            </m:sup>
                          </m:sSup>
                          <m:sSub>
                            <m:sSub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bPr>
                            <m:e>
                              <m:r>
                                <a:rPr kumimoji="1" lang="en-US" altLang="ja-JP" sz="1800" b="0" i="1" smtClean="0">
                                  <a:solidFill>
                                    <a:schemeClr val="tx1"/>
                                  </a:solidFill>
                                  <a:effectLst/>
                                  <a:latin typeface="Cambria Math" panose="02040503050406030204" pitchFamily="18" charset="0"/>
                                  <a:ea typeface="Cambria Math" panose="02040503050406030204" pitchFamily="18" charset="0"/>
                                </a:rPr>
                                <m:t>𝑥</m:t>
                              </m:r>
                            </m:e>
                            <m:sub>
                              <m:r>
                                <a:rPr kumimoji="1" lang="en-US" altLang="ja-JP" sz="1800" b="0" i="1" smtClean="0">
                                  <a:solidFill>
                                    <a:schemeClr val="tx1"/>
                                  </a:solidFill>
                                  <a:effectLst/>
                                  <a:latin typeface="Cambria Math" panose="02040503050406030204" pitchFamily="18" charset="0"/>
                                  <a:ea typeface="Cambria Math" panose="02040503050406030204" pitchFamily="18" charset="0"/>
                                </a:rPr>
                                <m:t>𝑝</m:t>
                              </m:r>
                              <m:r>
                                <a:rPr kumimoji="1" lang="en-US" altLang="ja-JP" sz="1800" b="0" i="1" smtClean="0">
                                  <a:solidFill>
                                    <a:schemeClr val="tx1"/>
                                  </a:solidFill>
                                  <a:effectLst/>
                                  <a:latin typeface="Cambria Math" panose="02040503050406030204" pitchFamily="18" charset="0"/>
                                  <a:ea typeface="Cambria Math" panose="02040503050406030204" pitchFamily="18" charset="0"/>
                                </a:rPr>
                                <m:t>,</m:t>
                              </m:r>
                              <m:r>
                                <a:rPr kumimoji="1" lang="en-US" altLang="ja-JP" sz="1800" b="0" i="1" smtClean="0">
                                  <a:solidFill>
                                    <a:schemeClr val="tx1"/>
                                  </a:solidFill>
                                  <a:effectLst/>
                                  <a:latin typeface="Cambria Math" panose="02040503050406030204" pitchFamily="18" charset="0"/>
                                  <a:ea typeface="Cambria Math" panose="02040503050406030204" pitchFamily="18" charset="0"/>
                                </a:rPr>
                                <m:t>𝑖</m:t>
                              </m:r>
                            </m:sub>
                          </m:sSub>
                        </m:num>
                        <m:den>
                          <m:r>
                            <a:rPr kumimoji="1" lang="en-US" altLang="ja-JP" sz="1800" b="0" i="1">
                              <a:solidFill>
                                <a:schemeClr val="tx1"/>
                              </a:solidFill>
                              <a:effectLst/>
                              <a:latin typeface="Cambria Math" panose="02040503050406030204" pitchFamily="18" charset="0"/>
                              <a:ea typeface="Cambria Math" panose="02040503050406030204" pitchFamily="18" charset="0"/>
                            </a:rPr>
                            <m:t>𝑑</m:t>
                          </m:r>
                          <m:sSup>
                            <m:sSup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pPr>
                            <m:e>
                              <m:r>
                                <a:rPr kumimoji="1" lang="en-US" altLang="ja-JP" sz="1800" b="0" i="1">
                                  <a:solidFill>
                                    <a:schemeClr val="tx1"/>
                                  </a:solidFill>
                                  <a:effectLst/>
                                  <a:latin typeface="Cambria Math" panose="02040503050406030204" pitchFamily="18" charset="0"/>
                                  <a:ea typeface="Cambria Math" panose="02040503050406030204" pitchFamily="18" charset="0"/>
                                </a:rPr>
                                <m:t>𝑡</m:t>
                              </m:r>
                            </m:e>
                            <m:sup>
                              <m:r>
                                <a:rPr kumimoji="1" lang="en-US" altLang="ja-JP" sz="1800" b="0" i="1">
                                  <a:solidFill>
                                    <a:schemeClr val="tx1"/>
                                  </a:solidFill>
                                  <a:effectLst/>
                                  <a:latin typeface="Cambria Math" panose="02040503050406030204" pitchFamily="18" charset="0"/>
                                  <a:ea typeface="Cambria Math" panose="02040503050406030204" pitchFamily="18" charset="0"/>
                                </a:rPr>
                                <m:t>2</m:t>
                              </m:r>
                            </m:sup>
                          </m:sSup>
                        </m:den>
                      </m:f>
                      <m:r>
                        <a:rPr kumimoji="1" lang="en-US" altLang="ja-JP" sz="1800" b="0" i="1">
                          <a:solidFill>
                            <a:schemeClr val="tx1"/>
                          </a:solidFill>
                          <a:effectLst/>
                          <a:latin typeface="Cambria Math" panose="02040503050406030204" pitchFamily="18" charset="0"/>
                          <a:ea typeface="Cambria Math" panose="02040503050406030204" pitchFamily="18" charset="0"/>
                        </a:rPr>
                        <m:t>=</m:t>
                      </m:r>
                      <m:sSub>
                        <m:sSub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bPr>
                        <m:e>
                          <m:r>
                            <a:rPr kumimoji="1" lang="en-US" altLang="ja-JP" sz="1800" b="0" i="1">
                              <a:solidFill>
                                <a:schemeClr val="tx1"/>
                              </a:solidFill>
                              <a:effectLst/>
                              <a:latin typeface="Cambria Math" panose="02040503050406030204" pitchFamily="18" charset="0"/>
                              <a:ea typeface="Cambria Math" panose="02040503050406030204" pitchFamily="18" charset="0"/>
                            </a:rPr>
                            <m:t>−</m:t>
                          </m:r>
                          <m:r>
                            <a:rPr kumimoji="1" lang="en-US" altLang="ja-JP" sz="1800" b="0" i="1">
                              <a:solidFill>
                                <a:schemeClr val="tx1"/>
                              </a:solidFill>
                              <a:effectLst/>
                              <a:latin typeface="Cambria Math" panose="02040503050406030204" pitchFamily="18" charset="0"/>
                              <a:ea typeface="Cambria Math" panose="02040503050406030204" pitchFamily="18" charset="0"/>
                            </a:rPr>
                            <m:t>𝐶</m:t>
                          </m:r>
                        </m:e>
                        <m:sub>
                          <m:r>
                            <a:rPr kumimoji="1" lang="en-US" altLang="ja-JP" sz="1800" b="0" i="1">
                              <a:solidFill>
                                <a:schemeClr val="tx1"/>
                              </a:solidFill>
                              <a:effectLst/>
                              <a:latin typeface="Cambria Math" panose="02040503050406030204" pitchFamily="18" charset="0"/>
                              <a:ea typeface="Cambria Math" panose="02040503050406030204" pitchFamily="18" charset="0"/>
                            </a:rPr>
                            <m:t>𝑉𝑀</m:t>
                          </m:r>
                        </m:sub>
                      </m:sSub>
                      <m:sSub>
                        <m:sSub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bPr>
                        <m:e>
                          <m:r>
                            <a:rPr kumimoji="1" lang="ja-JP" altLang="ja-JP" sz="1800" b="0" i="1">
                              <a:solidFill>
                                <a:schemeClr val="tx1"/>
                              </a:solidFill>
                              <a:effectLst/>
                              <a:latin typeface="Cambria Math" panose="02040503050406030204" pitchFamily="18" charset="0"/>
                            </a:rPr>
                            <m:t>𝜌</m:t>
                          </m:r>
                        </m:e>
                        <m:sub>
                          <m:r>
                            <a:rPr kumimoji="1" lang="en-US" altLang="ja-JP" sz="1800" b="0" i="1">
                              <a:solidFill>
                                <a:schemeClr val="tx1"/>
                              </a:solidFill>
                              <a:effectLst/>
                              <a:latin typeface="Cambria Math" panose="02040503050406030204" pitchFamily="18" charset="0"/>
                              <a:ea typeface="Cambria Math" panose="02040503050406030204" pitchFamily="18" charset="0"/>
                            </a:rPr>
                            <m:t>𝐿</m:t>
                          </m:r>
                        </m:sub>
                      </m:sSub>
                      <m:f>
                        <m:fPr>
                          <m:ctrlPr>
                            <a:rPr kumimoji="1" lang="en-US" altLang="ja-JP" sz="1800" b="0" i="1">
                              <a:solidFill>
                                <a:schemeClr val="tx1"/>
                              </a:solidFill>
                              <a:effectLst/>
                              <a:latin typeface="Cambria Math" panose="02040503050406030204" pitchFamily="18" charset="0"/>
                              <a:ea typeface="Cambria Math" panose="02040503050406030204" pitchFamily="18" charset="0"/>
                            </a:rPr>
                          </m:ctrlPr>
                        </m:fPr>
                        <m:num>
                          <m:sSup>
                            <m:sSup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pPr>
                            <m:e>
                              <m:r>
                                <a:rPr kumimoji="1" lang="en-US" altLang="ja-JP" sz="1800" b="0" i="1">
                                  <a:solidFill>
                                    <a:schemeClr val="tx1"/>
                                  </a:solidFill>
                                  <a:effectLst/>
                                  <a:latin typeface="Cambria Math" panose="02040503050406030204" pitchFamily="18" charset="0"/>
                                  <a:ea typeface="Cambria Math" panose="02040503050406030204" pitchFamily="18" charset="0"/>
                                </a:rPr>
                                <m:t>𝑑</m:t>
                              </m:r>
                            </m:e>
                            <m:sup>
                              <m:r>
                                <a:rPr kumimoji="1" lang="en-US" altLang="ja-JP" sz="1800" b="0" i="1">
                                  <a:solidFill>
                                    <a:schemeClr val="tx1"/>
                                  </a:solidFill>
                                  <a:effectLst/>
                                  <a:latin typeface="Cambria Math" panose="02040503050406030204" pitchFamily="18" charset="0"/>
                                  <a:ea typeface="Cambria Math" panose="02040503050406030204" pitchFamily="18" charset="0"/>
                                </a:rPr>
                                <m:t>2</m:t>
                              </m:r>
                            </m:sup>
                          </m:sSup>
                          <m:sSub>
                            <m:sSub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bPr>
                            <m:e>
                              <m:r>
                                <a:rPr kumimoji="1" lang="en-US" altLang="ja-JP" sz="1800" b="0" i="1" smtClean="0">
                                  <a:solidFill>
                                    <a:schemeClr val="tx1"/>
                                  </a:solidFill>
                                  <a:effectLst/>
                                  <a:latin typeface="Cambria Math" panose="02040503050406030204" pitchFamily="18" charset="0"/>
                                  <a:ea typeface="Cambria Math" panose="02040503050406030204" pitchFamily="18" charset="0"/>
                                </a:rPr>
                                <m:t>𝑥</m:t>
                              </m:r>
                            </m:e>
                            <m:sub>
                              <m:r>
                                <a:rPr kumimoji="1" lang="en-US" altLang="ja-JP" sz="1800" b="0" i="1" smtClean="0">
                                  <a:solidFill>
                                    <a:schemeClr val="tx1"/>
                                  </a:solidFill>
                                  <a:effectLst/>
                                  <a:latin typeface="Cambria Math" panose="02040503050406030204" pitchFamily="18" charset="0"/>
                                  <a:ea typeface="Cambria Math" panose="02040503050406030204" pitchFamily="18" charset="0"/>
                                </a:rPr>
                                <m:t>𝑝</m:t>
                              </m:r>
                              <m:r>
                                <a:rPr kumimoji="1" lang="en-US" altLang="ja-JP" sz="1800" b="0" i="1" smtClean="0">
                                  <a:solidFill>
                                    <a:schemeClr val="tx1"/>
                                  </a:solidFill>
                                  <a:effectLst/>
                                  <a:latin typeface="Cambria Math" panose="02040503050406030204" pitchFamily="18" charset="0"/>
                                  <a:ea typeface="Cambria Math" panose="02040503050406030204" pitchFamily="18" charset="0"/>
                                </a:rPr>
                                <m:t>,</m:t>
                              </m:r>
                              <m:r>
                                <a:rPr kumimoji="1" lang="en-US" altLang="ja-JP" sz="1800" b="0" i="1" smtClean="0">
                                  <a:solidFill>
                                    <a:schemeClr val="tx1"/>
                                  </a:solidFill>
                                  <a:effectLst/>
                                  <a:latin typeface="Cambria Math" panose="02040503050406030204" pitchFamily="18" charset="0"/>
                                  <a:ea typeface="Cambria Math" panose="02040503050406030204" pitchFamily="18" charset="0"/>
                                </a:rPr>
                                <m:t>𝑖</m:t>
                              </m:r>
                            </m:sub>
                          </m:sSub>
                        </m:num>
                        <m:den>
                          <m:r>
                            <a:rPr kumimoji="1" lang="en-US" altLang="ja-JP" sz="1800" b="0" i="1">
                              <a:solidFill>
                                <a:schemeClr val="tx1"/>
                              </a:solidFill>
                              <a:effectLst/>
                              <a:latin typeface="Cambria Math" panose="02040503050406030204" pitchFamily="18" charset="0"/>
                              <a:ea typeface="Cambria Math" panose="02040503050406030204" pitchFamily="18" charset="0"/>
                            </a:rPr>
                            <m:t>𝑑</m:t>
                          </m:r>
                          <m:sSup>
                            <m:sSup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pPr>
                            <m:e>
                              <m:r>
                                <a:rPr kumimoji="1" lang="en-US" altLang="ja-JP" sz="1800" b="0" i="1">
                                  <a:solidFill>
                                    <a:schemeClr val="tx1"/>
                                  </a:solidFill>
                                  <a:effectLst/>
                                  <a:latin typeface="Cambria Math" panose="02040503050406030204" pitchFamily="18" charset="0"/>
                                  <a:ea typeface="Cambria Math" panose="02040503050406030204" pitchFamily="18" charset="0"/>
                                </a:rPr>
                                <m:t>𝑡</m:t>
                              </m:r>
                            </m:e>
                            <m:sup>
                              <m:r>
                                <a:rPr kumimoji="1" lang="en-US" altLang="ja-JP" sz="1800" b="0" i="1">
                                  <a:solidFill>
                                    <a:schemeClr val="tx1"/>
                                  </a:solidFill>
                                  <a:effectLst/>
                                  <a:latin typeface="Cambria Math" panose="02040503050406030204" pitchFamily="18" charset="0"/>
                                  <a:ea typeface="Cambria Math" panose="02040503050406030204" pitchFamily="18" charset="0"/>
                                </a:rPr>
                                <m:t>2</m:t>
                              </m:r>
                            </m:sup>
                          </m:sSup>
                        </m:den>
                      </m:f>
                      <m:r>
                        <a:rPr kumimoji="1" lang="en-US" altLang="ja-JP" sz="1800" b="0" i="1">
                          <a:solidFill>
                            <a:schemeClr val="tx1"/>
                          </a:solidFill>
                          <a:effectLst/>
                          <a:latin typeface="Cambria Math" panose="02040503050406030204" pitchFamily="18" charset="0"/>
                          <a:ea typeface="Cambria Math" panose="02040503050406030204" pitchFamily="18" charset="0"/>
                        </a:rPr>
                        <m:t>−</m:t>
                      </m:r>
                      <m:f>
                        <m:fPr>
                          <m:ctrlPr>
                            <a:rPr kumimoji="1" lang="en-US" altLang="ja-JP" sz="1800" b="0" i="1">
                              <a:solidFill>
                                <a:schemeClr val="tx1"/>
                              </a:solidFill>
                              <a:effectLst/>
                              <a:latin typeface="Cambria Math" panose="02040503050406030204" pitchFamily="18" charset="0"/>
                              <a:ea typeface="Cambria Math" panose="02040503050406030204" pitchFamily="18" charset="0"/>
                            </a:rPr>
                          </m:ctrlPr>
                        </m:fPr>
                        <m:num>
                          <m:r>
                            <a:rPr kumimoji="1" lang="en-US" altLang="ja-JP" sz="1800" b="0" i="1">
                              <a:solidFill>
                                <a:schemeClr val="tx1"/>
                              </a:solidFill>
                              <a:effectLst/>
                              <a:latin typeface="Cambria Math" panose="02040503050406030204" pitchFamily="18" charset="0"/>
                              <a:ea typeface="Cambria Math" panose="02040503050406030204" pitchFamily="18" charset="0"/>
                            </a:rPr>
                            <m:t>4</m:t>
                          </m:r>
                        </m:num>
                        <m:den>
                          <m:r>
                            <a:rPr kumimoji="1" lang="en-US" altLang="ja-JP" sz="1800" b="0" i="1">
                              <a:solidFill>
                                <a:schemeClr val="tx1"/>
                              </a:solidFill>
                              <a:effectLst/>
                              <a:latin typeface="Cambria Math" panose="02040503050406030204" pitchFamily="18" charset="0"/>
                              <a:ea typeface="Cambria Math" panose="02040503050406030204" pitchFamily="18" charset="0"/>
                            </a:rPr>
                            <m:t>3</m:t>
                          </m:r>
                          <m:r>
                            <a:rPr kumimoji="1" lang="en-US" altLang="ja-JP" sz="1800" b="0" i="1">
                              <a:solidFill>
                                <a:schemeClr val="tx1"/>
                              </a:solidFill>
                              <a:effectLst/>
                              <a:latin typeface="Cambria Math" panose="02040503050406030204" pitchFamily="18" charset="0"/>
                              <a:ea typeface="Cambria Math" panose="02040503050406030204" pitchFamily="18" charset="0"/>
                            </a:rPr>
                            <m:t>𝑑</m:t>
                          </m:r>
                        </m:den>
                      </m:f>
                      <m:sSub>
                        <m:sSub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bPr>
                        <m:e>
                          <m:r>
                            <a:rPr kumimoji="1" lang="en-US" altLang="ja-JP" sz="1800" b="0" i="1">
                              <a:solidFill>
                                <a:schemeClr val="tx1"/>
                              </a:solidFill>
                              <a:effectLst/>
                              <a:latin typeface="Cambria Math" panose="02040503050406030204" pitchFamily="18" charset="0"/>
                              <a:ea typeface="Cambria Math" panose="02040503050406030204" pitchFamily="18" charset="0"/>
                            </a:rPr>
                            <m:t>𝐶</m:t>
                          </m:r>
                        </m:e>
                        <m:sub>
                          <m:r>
                            <a:rPr kumimoji="1" lang="en-US" altLang="ja-JP" sz="1800" b="0" i="1">
                              <a:solidFill>
                                <a:schemeClr val="tx1"/>
                              </a:solidFill>
                              <a:effectLst/>
                              <a:latin typeface="Cambria Math" panose="02040503050406030204" pitchFamily="18" charset="0"/>
                              <a:ea typeface="Cambria Math" panose="02040503050406030204" pitchFamily="18" charset="0"/>
                            </a:rPr>
                            <m:t>𝐷</m:t>
                          </m:r>
                        </m:sub>
                      </m:sSub>
                      <m:sSub>
                        <m:sSubPr>
                          <m:ctrlPr>
                            <a:rPr kumimoji="1" lang="en-US" altLang="ja-JP" sz="1800" b="0" i="1">
                              <a:solidFill>
                                <a:schemeClr val="tx1"/>
                              </a:solidFill>
                              <a:effectLst/>
                              <a:latin typeface="Cambria Math" panose="02040503050406030204" pitchFamily="18" charset="0"/>
                              <a:ea typeface="Cambria Math" panose="02040503050406030204" pitchFamily="18" charset="0"/>
                            </a:rPr>
                          </m:ctrlPr>
                        </m:sSubPr>
                        <m:e>
                          <m:r>
                            <a:rPr kumimoji="1" lang="ja-JP" altLang="ja-JP" sz="1800" b="0" i="1">
                              <a:solidFill>
                                <a:schemeClr val="tx1"/>
                              </a:solidFill>
                              <a:effectLst/>
                              <a:latin typeface="Cambria Math" panose="02040503050406030204" pitchFamily="18" charset="0"/>
                            </a:rPr>
                            <m:t>𝜌</m:t>
                          </m:r>
                        </m:e>
                        <m:sub>
                          <m:r>
                            <a:rPr kumimoji="1" lang="en-US" altLang="ja-JP" sz="1800" b="0" i="1">
                              <a:solidFill>
                                <a:schemeClr val="tx1"/>
                              </a:solidFill>
                              <a:effectLst/>
                              <a:latin typeface="Cambria Math" panose="02040503050406030204" pitchFamily="18" charset="0"/>
                              <a:ea typeface="Cambria Math" panose="02040503050406030204" pitchFamily="18" charset="0"/>
                            </a:rPr>
                            <m:t>𝐿</m:t>
                          </m:r>
                        </m:sub>
                      </m:sSub>
                      <m:d>
                        <m:dPr>
                          <m:begChr m:val="|"/>
                          <m:endChr m:val="|"/>
                          <m:ctrlPr>
                            <a:rPr kumimoji="1" lang="ja-JP" altLang="ja-JP" sz="1800" i="1">
                              <a:solidFill>
                                <a:schemeClr val="tx1"/>
                              </a:solidFill>
                              <a:effectLst/>
                              <a:latin typeface="Cambria Math" panose="02040503050406030204" pitchFamily="18" charset="0"/>
                            </a:rPr>
                          </m:ctrlPr>
                        </m:dPr>
                        <m:e>
                          <m:f>
                            <m:fPr>
                              <m:ctrlPr>
                                <a:rPr kumimoji="1" lang="ja-JP" altLang="ja-JP" sz="1800" i="1">
                                  <a:solidFill>
                                    <a:schemeClr val="tx1"/>
                                  </a:solidFill>
                                  <a:effectLst/>
                                  <a:latin typeface="Cambria Math" panose="02040503050406030204" pitchFamily="18" charset="0"/>
                                </a:rPr>
                              </m:ctrlPr>
                            </m:fPr>
                            <m:num>
                              <m:sSub>
                                <m:sSubPr>
                                  <m:ctrlPr>
                                    <a:rPr lang="ja-JP" altLang="ja-JP" sz="1800" i="1">
                                      <a:latin typeface="Cambria Math" panose="02040503050406030204" pitchFamily="18" charset="0"/>
                                    </a:rPr>
                                  </m:ctrlPr>
                                </m:sSubPr>
                                <m:e>
                                  <m:r>
                                    <a:rPr lang="en-US" altLang="ja-JP" sz="1800" i="1">
                                      <a:latin typeface="Cambria Math" panose="02040503050406030204" pitchFamily="18" charset="0"/>
                                      <a:ea typeface="Cambria Math" panose="02040503050406030204" pitchFamily="18" charset="0"/>
                                    </a:rPr>
                                    <m:t>𝑑𝑥</m:t>
                                  </m:r>
                                </m:e>
                                <m:sub>
                                  <m:r>
                                    <a:rPr lang="en-US" altLang="ja-JP" sz="1800" i="1">
                                      <a:latin typeface="Cambria Math" panose="02040503050406030204" pitchFamily="18" charset="0"/>
                                      <a:ea typeface="Cambria Math" panose="02040503050406030204" pitchFamily="18" charset="0"/>
                                    </a:rPr>
                                    <m:t>𝑝</m:t>
                                  </m:r>
                                  <m:r>
                                    <a:rPr lang="en-US" altLang="ja-JP" sz="1800" i="1">
                                      <a:latin typeface="Cambria Math" panose="02040503050406030204" pitchFamily="18" charset="0"/>
                                      <a:ea typeface="Cambria Math" panose="02040503050406030204" pitchFamily="18" charset="0"/>
                                    </a:rPr>
                                    <m:t>,</m:t>
                                  </m:r>
                                  <m:r>
                                    <a:rPr lang="en-US" altLang="ja-JP" sz="1800" i="1">
                                      <a:latin typeface="Cambria Math" panose="02040503050406030204" pitchFamily="18" charset="0"/>
                                      <a:ea typeface="Cambria Math" panose="02040503050406030204" pitchFamily="18" charset="0"/>
                                    </a:rPr>
                                    <m:t>𝑖</m:t>
                                  </m:r>
                                </m:sub>
                              </m:sSub>
                            </m:num>
                            <m:den>
                              <m:r>
                                <a:rPr kumimoji="1" lang="en-US" altLang="ja-JP" sz="1800" i="1">
                                  <a:solidFill>
                                    <a:schemeClr val="tx1"/>
                                  </a:solidFill>
                                  <a:effectLst/>
                                  <a:latin typeface="Cambria Math" panose="02040503050406030204" pitchFamily="18" charset="0"/>
                                  <a:ea typeface="Cambria Math" panose="02040503050406030204" pitchFamily="18" charset="0"/>
                                </a:rPr>
                                <m:t>𝑑𝑡</m:t>
                              </m:r>
                            </m:den>
                          </m:f>
                          <m:r>
                            <a:rPr kumimoji="1" lang="en-US" altLang="ja-JP" sz="1800" i="1">
                              <a:solidFill>
                                <a:schemeClr val="tx1"/>
                              </a:solidFill>
                              <a:effectLst/>
                              <a:latin typeface="Cambria Math" panose="02040503050406030204" pitchFamily="18" charset="0"/>
                              <a:ea typeface="Cambria Math" panose="02040503050406030204" pitchFamily="18" charset="0"/>
                            </a:rPr>
                            <m:t>−</m:t>
                          </m:r>
                          <m:sSub>
                            <m:sSubPr>
                              <m:ctrlPr>
                                <a:rPr kumimoji="1" lang="ja-JP" altLang="ja-JP" sz="1800" i="1">
                                  <a:solidFill>
                                    <a:schemeClr val="tx1"/>
                                  </a:solidFill>
                                  <a:effectLst/>
                                  <a:latin typeface="Cambria Math" panose="02040503050406030204" pitchFamily="18" charset="0"/>
                                </a:rPr>
                              </m:ctrlPr>
                            </m:sSubPr>
                            <m:e>
                              <m:r>
                                <a:rPr kumimoji="1" lang="en-US" altLang="ja-JP" sz="1800" i="1">
                                  <a:solidFill>
                                    <a:schemeClr val="tx1"/>
                                  </a:solidFill>
                                  <a:effectLst/>
                                  <a:latin typeface="Cambria Math" panose="02040503050406030204" pitchFamily="18" charset="0"/>
                                  <a:ea typeface="Cambria Math" panose="02040503050406030204" pitchFamily="18" charset="0"/>
                                </a:rPr>
                                <m:t>𝑉</m:t>
                              </m:r>
                            </m:e>
                            <m:sub>
                              <m:r>
                                <a:rPr kumimoji="1" lang="en-US" altLang="ja-JP" sz="1800" b="0" i="1" smtClean="0">
                                  <a:solidFill>
                                    <a:schemeClr val="tx1"/>
                                  </a:solidFill>
                                  <a:effectLst/>
                                  <a:latin typeface="Cambria Math" panose="02040503050406030204" pitchFamily="18" charset="0"/>
                                  <a:ea typeface="Cambria Math" panose="02040503050406030204" pitchFamily="18" charset="0"/>
                                </a:rPr>
                                <m:t>𝐿</m:t>
                              </m:r>
                              <m:r>
                                <a:rPr kumimoji="1" lang="en-US" altLang="ja-JP" sz="1800" b="0" i="1" smtClean="0">
                                  <a:solidFill>
                                    <a:schemeClr val="tx1"/>
                                  </a:solidFill>
                                  <a:effectLst/>
                                  <a:latin typeface="Cambria Math" panose="02040503050406030204" pitchFamily="18" charset="0"/>
                                  <a:ea typeface="Cambria Math" panose="02040503050406030204" pitchFamily="18" charset="0"/>
                                </a:rPr>
                                <m:t>,</m:t>
                              </m:r>
                              <m:r>
                                <a:rPr kumimoji="1" lang="en-US" altLang="ja-JP" sz="1800" b="0" i="1" smtClean="0">
                                  <a:solidFill>
                                    <a:schemeClr val="tx1"/>
                                  </a:solidFill>
                                  <a:effectLst/>
                                  <a:latin typeface="Cambria Math" panose="02040503050406030204" pitchFamily="18" charset="0"/>
                                  <a:ea typeface="Cambria Math" panose="02040503050406030204" pitchFamily="18" charset="0"/>
                                </a:rPr>
                                <m:t>𝑖</m:t>
                              </m:r>
                            </m:sub>
                          </m:sSub>
                        </m:e>
                      </m:d>
                      <m:d>
                        <m:dPr>
                          <m:ctrlPr>
                            <a:rPr kumimoji="1" lang="ja-JP" altLang="ja-JP" sz="1800" i="1">
                              <a:solidFill>
                                <a:schemeClr val="tx1"/>
                              </a:solidFill>
                              <a:effectLst/>
                              <a:latin typeface="Cambria Math" panose="02040503050406030204" pitchFamily="18" charset="0"/>
                            </a:rPr>
                          </m:ctrlPr>
                        </m:dPr>
                        <m:e>
                          <m:f>
                            <m:fPr>
                              <m:ctrlPr>
                                <a:rPr kumimoji="1" lang="ja-JP" altLang="ja-JP" sz="1800" i="1">
                                  <a:solidFill>
                                    <a:schemeClr val="tx1"/>
                                  </a:solidFill>
                                  <a:effectLst/>
                                  <a:latin typeface="Cambria Math" panose="02040503050406030204" pitchFamily="18" charset="0"/>
                                </a:rPr>
                              </m:ctrlPr>
                            </m:fPr>
                            <m:num>
                              <m:sSub>
                                <m:sSubPr>
                                  <m:ctrlPr>
                                    <a:rPr kumimoji="1" lang="ja-JP" altLang="ja-JP" sz="1800" i="1">
                                      <a:solidFill>
                                        <a:schemeClr val="tx1"/>
                                      </a:solidFill>
                                      <a:effectLst/>
                                      <a:latin typeface="Cambria Math" panose="02040503050406030204" pitchFamily="18" charset="0"/>
                                    </a:rPr>
                                  </m:ctrlPr>
                                </m:sSubPr>
                                <m:e>
                                  <m:r>
                                    <a:rPr kumimoji="1" lang="en-US" altLang="ja-JP" sz="1800" i="1">
                                      <a:solidFill>
                                        <a:schemeClr val="tx1"/>
                                      </a:solidFill>
                                      <a:effectLst/>
                                      <a:latin typeface="Cambria Math" panose="02040503050406030204" pitchFamily="18" charset="0"/>
                                      <a:ea typeface="Cambria Math" panose="02040503050406030204" pitchFamily="18" charset="0"/>
                                    </a:rPr>
                                    <m:t>𝑑</m:t>
                                  </m:r>
                                  <m:r>
                                    <a:rPr kumimoji="1" lang="en-US" altLang="ja-JP" sz="1800" b="0" i="1" smtClean="0">
                                      <a:solidFill>
                                        <a:schemeClr val="tx1"/>
                                      </a:solidFill>
                                      <a:effectLst/>
                                      <a:latin typeface="Cambria Math" panose="02040503050406030204" pitchFamily="18" charset="0"/>
                                      <a:ea typeface="Cambria Math" panose="02040503050406030204" pitchFamily="18" charset="0"/>
                                    </a:rPr>
                                    <m:t>𝑥</m:t>
                                  </m:r>
                                </m:e>
                                <m:sub>
                                  <m:r>
                                    <a:rPr kumimoji="1" lang="en-US" altLang="ja-JP" sz="1800" b="0" i="1" smtClean="0">
                                      <a:solidFill>
                                        <a:schemeClr val="tx1"/>
                                      </a:solidFill>
                                      <a:effectLst/>
                                      <a:latin typeface="Cambria Math" panose="02040503050406030204" pitchFamily="18" charset="0"/>
                                      <a:ea typeface="Cambria Math" panose="02040503050406030204" pitchFamily="18" charset="0"/>
                                    </a:rPr>
                                    <m:t>𝑝</m:t>
                                  </m:r>
                                  <m:r>
                                    <a:rPr kumimoji="1" lang="en-US" altLang="ja-JP" sz="1800" b="0" i="1" smtClean="0">
                                      <a:solidFill>
                                        <a:schemeClr val="tx1"/>
                                      </a:solidFill>
                                      <a:effectLst/>
                                      <a:latin typeface="Cambria Math" panose="02040503050406030204" pitchFamily="18" charset="0"/>
                                      <a:ea typeface="Cambria Math" panose="02040503050406030204" pitchFamily="18" charset="0"/>
                                    </a:rPr>
                                    <m:t>,</m:t>
                                  </m:r>
                                  <m:r>
                                    <a:rPr kumimoji="1" lang="en-US" altLang="ja-JP" sz="1800" b="0" i="1" smtClean="0">
                                      <a:solidFill>
                                        <a:schemeClr val="tx1"/>
                                      </a:solidFill>
                                      <a:effectLst/>
                                      <a:latin typeface="Cambria Math" panose="02040503050406030204" pitchFamily="18" charset="0"/>
                                      <a:ea typeface="Cambria Math" panose="02040503050406030204" pitchFamily="18" charset="0"/>
                                    </a:rPr>
                                    <m:t>𝑖</m:t>
                                  </m:r>
                                </m:sub>
                              </m:sSub>
                            </m:num>
                            <m:den>
                              <m:r>
                                <a:rPr kumimoji="1" lang="en-US" altLang="ja-JP" sz="1800" i="1">
                                  <a:solidFill>
                                    <a:schemeClr val="tx1"/>
                                  </a:solidFill>
                                  <a:effectLst/>
                                  <a:latin typeface="Cambria Math" panose="02040503050406030204" pitchFamily="18" charset="0"/>
                                  <a:ea typeface="Cambria Math" panose="02040503050406030204" pitchFamily="18" charset="0"/>
                                </a:rPr>
                                <m:t>𝑑𝑡</m:t>
                              </m:r>
                            </m:den>
                          </m:f>
                          <m:r>
                            <a:rPr kumimoji="1" lang="en-US" altLang="ja-JP" sz="1800" i="1">
                              <a:solidFill>
                                <a:schemeClr val="tx1"/>
                              </a:solidFill>
                              <a:effectLst/>
                              <a:latin typeface="Cambria Math" panose="02040503050406030204" pitchFamily="18" charset="0"/>
                              <a:ea typeface="Cambria Math" panose="02040503050406030204" pitchFamily="18" charset="0"/>
                            </a:rPr>
                            <m:t>−</m:t>
                          </m:r>
                          <m:sSub>
                            <m:sSubPr>
                              <m:ctrlPr>
                                <a:rPr kumimoji="1" lang="ja-JP" altLang="ja-JP" sz="1800" i="1">
                                  <a:solidFill>
                                    <a:schemeClr val="tx1"/>
                                  </a:solidFill>
                                  <a:effectLst/>
                                  <a:latin typeface="Cambria Math" panose="02040503050406030204" pitchFamily="18" charset="0"/>
                                </a:rPr>
                              </m:ctrlPr>
                            </m:sSubPr>
                            <m:e>
                              <m:r>
                                <a:rPr kumimoji="1" lang="en-US" altLang="ja-JP" sz="1800" i="1">
                                  <a:solidFill>
                                    <a:schemeClr val="tx1"/>
                                  </a:solidFill>
                                  <a:effectLst/>
                                  <a:latin typeface="Cambria Math" panose="02040503050406030204" pitchFamily="18" charset="0"/>
                                  <a:ea typeface="Cambria Math" panose="02040503050406030204" pitchFamily="18" charset="0"/>
                                </a:rPr>
                                <m:t>𝑉</m:t>
                              </m:r>
                            </m:e>
                            <m:sub>
                              <m:r>
                                <a:rPr kumimoji="1" lang="en-US" altLang="ja-JP" sz="1800" b="0" i="1" smtClean="0">
                                  <a:solidFill>
                                    <a:schemeClr val="tx1"/>
                                  </a:solidFill>
                                  <a:effectLst/>
                                  <a:latin typeface="Cambria Math" panose="02040503050406030204" pitchFamily="18" charset="0"/>
                                  <a:ea typeface="Cambria Math" panose="02040503050406030204" pitchFamily="18" charset="0"/>
                                </a:rPr>
                                <m:t>𝐿</m:t>
                              </m:r>
                              <m:r>
                                <a:rPr kumimoji="1" lang="en-US" altLang="ja-JP" sz="1800" b="0" i="1" smtClean="0">
                                  <a:solidFill>
                                    <a:schemeClr val="tx1"/>
                                  </a:solidFill>
                                  <a:effectLst/>
                                  <a:latin typeface="Cambria Math" panose="02040503050406030204" pitchFamily="18" charset="0"/>
                                  <a:ea typeface="Cambria Math" panose="02040503050406030204" pitchFamily="18" charset="0"/>
                                </a:rPr>
                                <m:t>,</m:t>
                              </m:r>
                              <m:r>
                                <a:rPr kumimoji="1" lang="en-US" altLang="ja-JP" sz="1800" b="0" i="1" smtClean="0">
                                  <a:solidFill>
                                    <a:schemeClr val="tx1"/>
                                  </a:solidFill>
                                  <a:effectLst/>
                                  <a:latin typeface="Cambria Math" panose="02040503050406030204" pitchFamily="18" charset="0"/>
                                  <a:ea typeface="Cambria Math" panose="02040503050406030204" pitchFamily="18" charset="0"/>
                                </a:rPr>
                                <m:t>𝑖</m:t>
                              </m:r>
                            </m:sub>
                          </m:sSub>
                        </m:e>
                      </m:d>
                      <m:r>
                        <a:rPr lang="en-US" altLang="ja-JP" sz="1800" i="1">
                          <a:latin typeface="Cambria Math" panose="02040503050406030204" pitchFamily="18" charset="0"/>
                          <a:ea typeface="Cambria Math" panose="02040503050406030204" pitchFamily="18" charset="0"/>
                        </a:rPr>
                        <m:t>+</m:t>
                      </m:r>
                      <m:d>
                        <m:dPr>
                          <m:ctrlPr>
                            <a:rPr lang="en-US" altLang="ja-JP" sz="1800" i="1">
                              <a:latin typeface="Cambria Math" panose="02040503050406030204" pitchFamily="18" charset="0"/>
                              <a:ea typeface="Cambria Math" panose="02040503050406030204" pitchFamily="18" charset="0"/>
                            </a:rPr>
                          </m:ctrlPr>
                        </m:dPr>
                        <m:e>
                          <m:sSub>
                            <m:sSubPr>
                              <m:ctrlPr>
                                <a:rPr lang="en-US" altLang="ja-JP" sz="1800" i="1">
                                  <a:latin typeface="Cambria Math" panose="02040503050406030204" pitchFamily="18" charset="0"/>
                                  <a:ea typeface="Cambria Math" panose="02040503050406030204" pitchFamily="18" charset="0"/>
                                </a:rPr>
                              </m:ctrlPr>
                            </m:sSubPr>
                            <m:e>
                              <m:r>
                                <a:rPr lang="ja-JP" altLang="ja-JP" sz="1800" i="1">
                                  <a:latin typeface="Cambria Math" panose="02040503050406030204" pitchFamily="18" charset="0"/>
                                </a:rPr>
                                <m:t>𝜌</m:t>
                              </m:r>
                            </m:e>
                            <m:sub>
                              <m:r>
                                <a:rPr lang="en-US" altLang="ja-JP" sz="1800" i="1">
                                  <a:latin typeface="Cambria Math" panose="02040503050406030204" pitchFamily="18" charset="0"/>
                                  <a:ea typeface="Cambria Math" panose="02040503050406030204" pitchFamily="18" charset="0"/>
                                </a:rPr>
                                <m:t>𝐿</m:t>
                              </m:r>
                            </m:sub>
                          </m:sSub>
                          <m:sSub>
                            <m:sSubPr>
                              <m:ctrlPr>
                                <a:rPr lang="en-US" altLang="ja-JP" sz="1800" i="1">
                                  <a:latin typeface="Cambria Math" panose="02040503050406030204" pitchFamily="18" charset="0"/>
                                  <a:ea typeface="Cambria Math" panose="02040503050406030204" pitchFamily="18" charset="0"/>
                                </a:rPr>
                              </m:ctrlPr>
                            </m:sSubPr>
                            <m:e>
                              <m:r>
                                <a:rPr lang="en-US" altLang="ja-JP" sz="1800" i="1">
                                  <a:latin typeface="Cambria Math" panose="02040503050406030204" pitchFamily="18" charset="0"/>
                                  <a:ea typeface="Cambria Math" panose="02040503050406030204" pitchFamily="18" charset="0"/>
                                </a:rPr>
                                <m:t>−</m:t>
                              </m:r>
                              <m:r>
                                <a:rPr lang="ja-JP" altLang="ja-JP" sz="1800" i="1">
                                  <a:latin typeface="Cambria Math" panose="02040503050406030204" pitchFamily="18" charset="0"/>
                                </a:rPr>
                                <m:t>𝜌</m:t>
                              </m:r>
                            </m:e>
                            <m:sub>
                              <m:r>
                                <a:rPr lang="en-US" altLang="ja-JP" sz="1800" b="0" i="1" smtClean="0">
                                  <a:latin typeface="Cambria Math" panose="02040503050406030204" pitchFamily="18" charset="0"/>
                                </a:rPr>
                                <m:t>𝑝</m:t>
                              </m:r>
                            </m:sub>
                          </m:sSub>
                        </m:e>
                      </m:d>
                      <m:sSub>
                        <m:sSubPr>
                          <m:ctrlPr>
                            <a:rPr lang="en-US" altLang="ja-JP" sz="1800" i="1" smtClean="0">
                              <a:latin typeface="Cambria Math" panose="02040503050406030204" pitchFamily="18" charset="0"/>
                              <a:ea typeface="Cambria Math" panose="02040503050406030204" pitchFamily="18" charset="0"/>
                            </a:rPr>
                          </m:ctrlPr>
                        </m:sSubPr>
                        <m:e>
                          <m:r>
                            <a:rPr lang="en-US" altLang="ja-JP" sz="1800" b="0" i="1" smtClean="0">
                              <a:latin typeface="Cambria Math" panose="02040503050406030204" pitchFamily="18" charset="0"/>
                              <a:ea typeface="Cambria Math" panose="02040503050406030204" pitchFamily="18" charset="0"/>
                            </a:rPr>
                            <m:t>𝑔</m:t>
                          </m:r>
                        </m:e>
                        <m:sub>
                          <m:r>
                            <a:rPr lang="en-US" altLang="ja-JP" sz="1800" b="0" i="1" smtClean="0">
                              <a:latin typeface="Cambria Math" panose="02040503050406030204" pitchFamily="18" charset="0"/>
                              <a:ea typeface="Cambria Math" panose="02040503050406030204" pitchFamily="18" charset="0"/>
                            </a:rPr>
                            <m:t>𝑖</m:t>
                          </m:r>
                        </m:sub>
                      </m:sSub>
                    </m:oMath>
                  </m:oMathPara>
                </a14:m>
                <a:endParaRPr lang="ja-JP" altLang="ja-JP" sz="1800" dirty="0">
                  <a:effectLst/>
                  <a:latin typeface="Cambria Math" panose="02040503050406030204" pitchFamily="18" charset="0"/>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a:off x="688270" y="1666011"/>
                <a:ext cx="7861658" cy="635046"/>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5" name="正方形/長方形 44"/>
              <p:cNvSpPr/>
              <p:nvPr/>
            </p:nvSpPr>
            <p:spPr>
              <a:xfrm>
                <a:off x="605957" y="3014667"/>
                <a:ext cx="5433767" cy="2192523"/>
              </a:xfrm>
              <a:prstGeom prst="rect">
                <a:avLst/>
              </a:prstGeom>
            </p:spPr>
            <p:txBody>
              <a:bodyPr wrap="square">
                <a:spAutoFit/>
              </a:bodyPr>
              <a:lstStyle/>
              <a:p>
                <a:r>
                  <a:rPr lang="ja-JP" altLang="ja-JP" sz="15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高純度の系：</a:t>
                </a:r>
              </a:p>
              <a:p>
                <a:pPr/>
                <a14:m>
                  <m:oMathPara xmlns:m="http://schemas.openxmlformats.org/officeDocument/2006/math">
                    <m:oMathParaPr>
                      <m:jc m:val="centerGroup"/>
                    </m:oMathParaPr>
                    <m:oMath xmlns:m="http://schemas.openxmlformats.org/officeDocument/2006/math">
                      <m:eqArr>
                        <m:eqArr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eqArr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𝐷</m:t>
                              </m:r>
                            </m:sub>
                          </m:s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unc>
                            <m:func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ja-JP" sz="1600" kern="100">
                                  <a:latin typeface="Cambria Math" panose="02040503050406030204" pitchFamily="18" charset="0"/>
                                  <a:ea typeface="ＭＳ 明朝" panose="02020609040205080304" pitchFamily="17" charset="-128"/>
                                  <a:cs typeface="Times New Roman" panose="02020603050405020304" pitchFamily="18" charset="0"/>
                                </a:rPr>
                                <m:t>max</m:t>
                              </m:r>
                            </m:fName>
                            <m:e>
                              <m:d>
                                <m:dPr>
                                  <m:begChr m:val="["/>
                                  <m:endChr m:val="]"/>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unc>
                                    <m:func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ja-JP" sz="1600" kern="100">
                                          <a:latin typeface="Cambria Math" panose="02040503050406030204" pitchFamily="18" charset="0"/>
                                          <a:ea typeface="ＭＳ 明朝" panose="02020609040205080304" pitchFamily="17" charset="-128"/>
                                          <a:cs typeface="Times New Roman" panose="02020603050405020304" pitchFamily="18" charset="0"/>
                                        </a:rPr>
                                        <m:t>min</m:t>
                                      </m:r>
                                    </m:fName>
                                    <m:e>
                                      <m:d>
                                        <m:dPr>
                                          <m:begChr m:val="["/>
                                          <m:endChr m:val="]"/>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16</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𝑅𝑒</m:t>
                                              </m:r>
                                            </m:den>
                                          </m:f>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1+0.15</m:t>
                                              </m:r>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𝑅𝑒</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0.687</m:t>
                                                  </m:r>
                                                </m:sup>
                                              </m:sSup>
                                            </m:e>
                                          </m:d>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48</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𝑅𝑒</m:t>
                                              </m:r>
                                            </m:den>
                                          </m:f>
                                        </m:e>
                                      </m:d>
                                    </m:e>
                                  </m:func>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8</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3</m:t>
                                      </m:r>
                                    </m:den>
                                  </m:f>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𝐸𝑜</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𝐸𝑜</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+4</m:t>
                                      </m:r>
                                    </m:den>
                                  </m:f>
                                </m:e>
                              </m:d>
                            </m:e>
                          </m:func>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e>
                      </m:eqArr>
                    </m:oMath>
                  </m:oMathPara>
                </a14:m>
                <a:endParaRPr lang="en-US" altLang="ja-JP" sz="15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ja-JP" sz="15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中程度の汚れた系：</a:t>
                </a:r>
              </a:p>
              <a:p>
                <a:pPr/>
                <a14:m>
                  <m:oMathPara xmlns:m="http://schemas.openxmlformats.org/officeDocument/2006/math">
                    <m:oMathParaPr>
                      <m:jc m:val="centerGroup"/>
                    </m:oMathParaPr>
                    <m:oMath xmlns:m="http://schemas.openxmlformats.org/officeDocument/2006/math">
                      <m:eqArr>
                        <m:eqArr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eqArr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𝐷</m:t>
                              </m:r>
                            </m:sub>
                          </m:s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unc>
                            <m:func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ja-JP" sz="1600" kern="100">
                                  <a:latin typeface="Cambria Math" panose="02040503050406030204" pitchFamily="18" charset="0"/>
                                  <a:ea typeface="ＭＳ 明朝" panose="02020609040205080304" pitchFamily="17" charset="-128"/>
                                  <a:cs typeface="Times New Roman" panose="02020603050405020304" pitchFamily="18" charset="0"/>
                                </a:rPr>
                                <m:t>max</m:t>
                              </m:r>
                            </m:fName>
                            <m:e>
                              <m:d>
                                <m:dPr>
                                  <m:begChr m:val="["/>
                                  <m:endChr m:val="]"/>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unc>
                                    <m:func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ja-JP" sz="1600" kern="100">
                                          <a:latin typeface="Cambria Math" panose="02040503050406030204" pitchFamily="18" charset="0"/>
                                          <a:ea typeface="ＭＳ 明朝" panose="02020609040205080304" pitchFamily="17" charset="-128"/>
                                          <a:cs typeface="Times New Roman" panose="02020603050405020304" pitchFamily="18" charset="0"/>
                                        </a:rPr>
                                        <m:t>min</m:t>
                                      </m:r>
                                    </m:fName>
                                    <m:e>
                                      <m:d>
                                        <m:dPr>
                                          <m:begChr m:val="["/>
                                          <m:endChr m:val="]"/>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24</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𝑅𝑒</m:t>
                                              </m:r>
                                            </m:den>
                                          </m:f>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1+0.15</m:t>
                                              </m:r>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𝑅𝑒</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0.687</m:t>
                                                  </m:r>
                                                </m:sup>
                                              </m:sSup>
                                            </m:e>
                                          </m:d>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72</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𝑅𝑒</m:t>
                                              </m:r>
                                            </m:den>
                                          </m:f>
                                        </m:e>
                                      </m:d>
                                    </m:e>
                                  </m:func>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8</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3</m:t>
                                      </m:r>
                                    </m:den>
                                  </m:f>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𝐸𝑜</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𝐸𝑜</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+4</m:t>
                                      </m:r>
                                    </m:den>
                                  </m:f>
                                </m:e>
                              </m:d>
                            </m:e>
                          </m:func>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e>
                      </m:eqArr>
                    </m:oMath>
                  </m:oMathPara>
                </a14:m>
                <a:endParaRPr lang="en-US" altLang="ja-JP" sz="15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ja-JP" sz="15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十分汚れた系：</a:t>
                </a:r>
              </a:p>
              <a:p>
                <a:pPr/>
                <a14:m>
                  <m:oMathPara xmlns:m="http://schemas.openxmlformats.org/officeDocument/2006/math">
                    <m:oMathParaPr>
                      <m:jc m:val="centerGroup"/>
                    </m:oMathParaPr>
                    <m:oMath xmlns:m="http://schemas.openxmlformats.org/officeDocument/2006/math">
                      <m:eqArr>
                        <m:eqArr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eqArr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𝐷</m:t>
                              </m:r>
                            </m:sub>
                          </m:s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unc>
                            <m:func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ja-JP" sz="1600" kern="100">
                                  <a:latin typeface="Cambria Math" panose="02040503050406030204" pitchFamily="18" charset="0"/>
                                  <a:ea typeface="ＭＳ 明朝" panose="02020609040205080304" pitchFamily="17" charset="-128"/>
                                  <a:cs typeface="Times New Roman" panose="02020603050405020304" pitchFamily="18" charset="0"/>
                                </a:rPr>
                                <m:t>max</m:t>
                              </m:r>
                            </m:fName>
                            <m:e>
                              <m:d>
                                <m:dPr>
                                  <m:begChr m:val="["/>
                                  <m:endChr m:val="]"/>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24</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𝑅𝑒</m:t>
                                      </m:r>
                                    </m:den>
                                  </m:f>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1+0.15</m:t>
                                      </m:r>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𝑅𝑒</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0.687</m:t>
                                          </m:r>
                                        </m:sup>
                                      </m:sSup>
                                    </m:e>
                                  </m:d>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8</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3</m:t>
                                      </m:r>
                                    </m:den>
                                  </m:f>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𝐸𝑜</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𝐸𝑜</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+4</m:t>
                                      </m:r>
                                    </m:den>
                                  </m:f>
                                </m:e>
                              </m:d>
                            </m:e>
                          </m:func>
                          <m:r>
                            <a:rPr lang="ja-JP" altLang="en-US" sz="1600" i="1" kern="100" smtClean="0">
                              <a:latin typeface="Cambria Math" panose="02040503050406030204" pitchFamily="18" charset="0"/>
                              <a:ea typeface="ＭＳ 明朝" panose="02020609040205080304" pitchFamily="17" charset="-128"/>
                              <a:cs typeface="Times New Roman" panose="02020603050405020304" pitchFamily="18" charset="0"/>
                            </a:rPr>
                            <m:t>　</m:t>
                          </m:r>
                          <m:r>
                            <a:rPr lang="ja-JP" altLang="en-US" sz="1600" i="1" kern="100">
                              <a:latin typeface="Cambria Math" panose="02040503050406030204" pitchFamily="18" charset="0"/>
                              <a:ea typeface="ＭＳ 明朝" panose="02020609040205080304" pitchFamily="17" charset="-128"/>
                              <a:cs typeface="Times New Roman" panose="02020603050405020304" pitchFamily="18" charset="0"/>
                            </a:rPr>
                            <m:t>　</m:t>
                          </m:r>
                          <m:r>
                            <a:rPr lang="ja-JP" altLang="en-US" sz="1600" i="1" kern="100" smtClean="0">
                              <a:latin typeface="Cambria Math" panose="02040503050406030204" pitchFamily="18" charset="0"/>
                              <a:ea typeface="ＭＳ 明朝" panose="02020609040205080304" pitchFamily="17" charset="-128"/>
                              <a:cs typeface="Times New Roman" panose="02020603050405020304" pitchFamily="18" charset="0"/>
                            </a:rPr>
                            <m:t>　</m:t>
                          </m:r>
                          <m:r>
                            <a:rPr lang="ja-JP" altLang="en-US" sz="1600" i="1" kern="100">
                              <a:latin typeface="Cambria Math" panose="02040503050406030204" pitchFamily="18" charset="0"/>
                              <a:ea typeface="ＭＳ 明朝" panose="02020609040205080304" pitchFamily="17" charset="-128"/>
                              <a:cs typeface="Times New Roman" panose="02020603050405020304" pitchFamily="18" charset="0"/>
                            </a:rPr>
                            <m:t>　</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e>
                      </m:eqArr>
                    </m:oMath>
                  </m:oMathPara>
                </a14:m>
                <a:endParaRPr lang="ja-JP" altLang="ja-JP" sz="1600" kern="100" dirty="0">
                  <a:latin typeface="Times New Roman" panose="02020603050405020304" pitchFamily="18" charset="0"/>
                  <a:ea typeface="ＭＳ 明朝" panose="02020609040205080304" pitchFamily="17" charset="-128"/>
                  <a:cs typeface="Times New Roman" panose="02020603050405020304" pitchFamily="18" charset="0"/>
                </a:endParaRPr>
              </a:p>
            </p:txBody>
          </p:sp>
        </mc:Choice>
        <mc:Fallback xmlns="">
          <p:sp>
            <p:nvSpPr>
              <p:cNvPr id="45" name="正方形/長方形 44"/>
              <p:cNvSpPr>
                <a:spLocks noRot="1" noChangeAspect="1" noMove="1" noResize="1" noEditPoints="1" noAdjustHandles="1" noChangeArrowheads="1" noChangeShapeType="1" noTextEdit="1"/>
              </p:cNvSpPr>
              <p:nvPr/>
            </p:nvSpPr>
            <p:spPr>
              <a:xfrm>
                <a:off x="605957" y="3014667"/>
                <a:ext cx="5433767" cy="2192523"/>
              </a:xfrm>
              <a:prstGeom prst="rect">
                <a:avLst/>
              </a:prstGeom>
              <a:blipFill>
                <a:blip r:embed="rId5"/>
                <a:stretch>
                  <a:fillRect l="-448" t="-836"/>
                </a:stretch>
              </a:blipFill>
            </p:spPr>
            <p:txBody>
              <a:bodyPr/>
              <a:lstStyle/>
              <a:p>
                <a:r>
                  <a:rPr lang="ja-JP" altLang="en-US">
                    <a:noFill/>
                  </a:rPr>
                  <a:t> </a:t>
                </a:r>
              </a:p>
            </p:txBody>
          </p:sp>
        </mc:Fallback>
      </mc:AlternateContent>
      <p:sp>
        <p:nvSpPr>
          <p:cNvPr id="46" name="角丸四角形 45"/>
          <p:cNvSpPr/>
          <p:nvPr/>
        </p:nvSpPr>
        <p:spPr>
          <a:xfrm>
            <a:off x="551170" y="2526158"/>
            <a:ext cx="2657911" cy="413583"/>
          </a:xfrm>
          <a:prstGeom prst="roundRect">
            <a:avLst/>
          </a:prstGeom>
          <a:gradFill>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08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抗力係数の構成方程式</a:t>
            </a:r>
          </a:p>
        </p:txBody>
      </p:sp>
      <p:grpSp>
        <p:nvGrpSpPr>
          <p:cNvPr id="91" name="グループ化 90"/>
          <p:cNvGrpSpPr/>
          <p:nvPr/>
        </p:nvGrpSpPr>
        <p:grpSpPr>
          <a:xfrm>
            <a:off x="7121805" y="1420427"/>
            <a:ext cx="1229853" cy="1048194"/>
            <a:chOff x="7121805" y="1558760"/>
            <a:chExt cx="1229853" cy="1048194"/>
          </a:xfrm>
        </p:grpSpPr>
        <p:sp>
          <p:nvSpPr>
            <p:cNvPr id="50" name="正方形/長方形 49">
              <a:extLst>
                <a:ext uri="{FF2B5EF4-FFF2-40B4-BE49-F238E27FC236}">
                  <a16:creationId xmlns:a16="http://schemas.microsoft.com/office/drawing/2014/main" id="{2DC3E15F-8AE1-4A51-9180-EEB3F59457CB}"/>
                </a:ext>
              </a:extLst>
            </p:cNvPr>
            <p:cNvSpPr/>
            <p:nvPr/>
          </p:nvSpPr>
          <p:spPr>
            <a:xfrm>
              <a:off x="7121805" y="1698091"/>
              <a:ext cx="1229853" cy="908863"/>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DB3997C8-0B94-48DC-A787-D3F67F8A71A5}"/>
                </a:ext>
              </a:extLst>
            </p:cNvPr>
            <p:cNvSpPr txBox="1"/>
            <p:nvPr/>
          </p:nvSpPr>
          <p:spPr>
            <a:xfrm>
              <a:off x="7213029" y="1558760"/>
              <a:ext cx="1091494" cy="276999"/>
            </a:xfrm>
            <a:prstGeom prst="rect">
              <a:avLst/>
            </a:prstGeom>
            <a:solidFill>
              <a:schemeClr val="bg1"/>
            </a:solidFill>
          </p:spPr>
          <p:txBody>
            <a:bodyPr wrap="square" lIns="0" tIns="0" rIns="0" bIns="0" rtlCol="0">
              <a:spAutoFit/>
            </a:bodyPr>
            <a:lstStyle/>
            <a:p>
              <a:pPr algn="ctr"/>
              <a:r>
                <a:rPr kumimoji="1" lang="ja-JP" altLang="en-US" dirty="0">
                  <a:solidFill>
                    <a:srgbClr val="00B050"/>
                  </a:solidFill>
                </a:rPr>
                <a:t>重力</a:t>
              </a:r>
              <a:r>
                <a:rPr kumimoji="1" lang="en-US" altLang="ja-JP" dirty="0">
                  <a:solidFill>
                    <a:srgbClr val="00B050"/>
                  </a:solidFill>
                </a:rPr>
                <a:t>+</a:t>
              </a:r>
              <a:r>
                <a:rPr kumimoji="1" lang="ja-JP" altLang="en-US" dirty="0">
                  <a:solidFill>
                    <a:srgbClr val="00B050"/>
                  </a:solidFill>
                </a:rPr>
                <a:t>浮力</a:t>
              </a:r>
            </a:p>
          </p:txBody>
        </p:sp>
      </p:grpSp>
      <p:grpSp>
        <p:nvGrpSpPr>
          <p:cNvPr id="92" name="グループ化 91"/>
          <p:cNvGrpSpPr/>
          <p:nvPr/>
        </p:nvGrpSpPr>
        <p:grpSpPr>
          <a:xfrm>
            <a:off x="3313523" y="1410928"/>
            <a:ext cx="3610012" cy="1060365"/>
            <a:chOff x="3313523" y="1549261"/>
            <a:chExt cx="3610012" cy="1060365"/>
          </a:xfrm>
        </p:grpSpPr>
        <p:sp>
          <p:nvSpPr>
            <p:cNvPr id="53" name="正方形/長方形 52">
              <a:extLst>
                <a:ext uri="{FF2B5EF4-FFF2-40B4-BE49-F238E27FC236}">
                  <a16:creationId xmlns:a16="http://schemas.microsoft.com/office/drawing/2014/main" id="{2DC3E15F-8AE1-4A51-9180-EEB3F59457CB}"/>
                </a:ext>
              </a:extLst>
            </p:cNvPr>
            <p:cNvSpPr/>
            <p:nvPr/>
          </p:nvSpPr>
          <p:spPr>
            <a:xfrm>
              <a:off x="3313523" y="1700763"/>
              <a:ext cx="3610012" cy="908863"/>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DB3997C8-0B94-48DC-A787-D3F67F8A71A5}"/>
                </a:ext>
              </a:extLst>
            </p:cNvPr>
            <p:cNvSpPr txBox="1"/>
            <p:nvPr/>
          </p:nvSpPr>
          <p:spPr>
            <a:xfrm>
              <a:off x="4465553" y="1549261"/>
              <a:ext cx="1091494" cy="276999"/>
            </a:xfrm>
            <a:prstGeom prst="rect">
              <a:avLst/>
            </a:prstGeom>
            <a:solidFill>
              <a:schemeClr val="bg1"/>
            </a:solidFill>
            <a:ln>
              <a:noFill/>
            </a:ln>
          </p:spPr>
          <p:txBody>
            <a:bodyPr wrap="square" lIns="0" tIns="0" rIns="0" bIns="0" rtlCol="0">
              <a:spAutoFit/>
            </a:bodyPr>
            <a:lstStyle/>
            <a:p>
              <a:pPr algn="ctr"/>
              <a:r>
                <a:rPr kumimoji="1" lang="ja-JP" altLang="en-US" dirty="0">
                  <a:solidFill>
                    <a:srgbClr val="00B0F0"/>
                  </a:solidFill>
                </a:rPr>
                <a:t>流体抗力</a:t>
              </a:r>
            </a:p>
          </p:txBody>
        </p:sp>
      </p:grpSp>
      <p:grpSp>
        <p:nvGrpSpPr>
          <p:cNvPr id="93" name="グループ化 92"/>
          <p:cNvGrpSpPr/>
          <p:nvPr/>
        </p:nvGrpSpPr>
        <p:grpSpPr>
          <a:xfrm>
            <a:off x="1786251" y="1420427"/>
            <a:ext cx="1475021" cy="1048194"/>
            <a:chOff x="1786251" y="1558760"/>
            <a:chExt cx="1475021" cy="1048194"/>
          </a:xfrm>
        </p:grpSpPr>
        <p:sp>
          <p:nvSpPr>
            <p:cNvPr id="56" name="正方形/長方形 55">
              <a:extLst>
                <a:ext uri="{FF2B5EF4-FFF2-40B4-BE49-F238E27FC236}">
                  <a16:creationId xmlns:a16="http://schemas.microsoft.com/office/drawing/2014/main" id="{2DC3E15F-8AE1-4A51-9180-EEB3F59457CB}"/>
                </a:ext>
              </a:extLst>
            </p:cNvPr>
            <p:cNvSpPr/>
            <p:nvPr/>
          </p:nvSpPr>
          <p:spPr>
            <a:xfrm>
              <a:off x="1786251" y="1698091"/>
              <a:ext cx="1475021" cy="9088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DB3997C8-0B94-48DC-A787-D3F67F8A71A5}"/>
                </a:ext>
              </a:extLst>
            </p:cNvPr>
            <p:cNvSpPr txBox="1"/>
            <p:nvPr/>
          </p:nvSpPr>
          <p:spPr>
            <a:xfrm>
              <a:off x="1929727" y="1558760"/>
              <a:ext cx="1195464" cy="276999"/>
            </a:xfrm>
            <a:prstGeom prst="rect">
              <a:avLst/>
            </a:prstGeom>
            <a:solidFill>
              <a:schemeClr val="bg1"/>
            </a:solidFill>
            <a:ln>
              <a:noFill/>
            </a:ln>
          </p:spPr>
          <p:txBody>
            <a:bodyPr wrap="square" lIns="0" tIns="0" rIns="0" bIns="0" rtlCol="0">
              <a:spAutoFit/>
            </a:bodyPr>
            <a:lstStyle/>
            <a:p>
              <a:pPr algn="ctr"/>
              <a:r>
                <a:rPr kumimoji="1" lang="ja-JP" altLang="en-US" dirty="0">
                  <a:solidFill>
                    <a:srgbClr val="FF0000"/>
                  </a:solidFill>
                </a:rPr>
                <a:t>仮想質量力</a:t>
              </a:r>
            </a:p>
          </p:txBody>
        </p:sp>
      </p:grpSp>
      <p:grpSp>
        <p:nvGrpSpPr>
          <p:cNvPr id="89" name="グループ化 88"/>
          <p:cNvGrpSpPr/>
          <p:nvPr/>
        </p:nvGrpSpPr>
        <p:grpSpPr>
          <a:xfrm>
            <a:off x="1154255" y="5942002"/>
            <a:ext cx="7156192" cy="892552"/>
            <a:chOff x="685332" y="5491541"/>
            <a:chExt cx="7156192" cy="892552"/>
          </a:xfrm>
        </p:grpSpPr>
        <p:sp>
          <p:nvSpPr>
            <p:cNvPr id="41" name="正方形/長方形 40">
              <a:extLst>
                <a:ext uri="{FF2B5EF4-FFF2-40B4-BE49-F238E27FC236}">
                  <a16:creationId xmlns:a16="http://schemas.microsoft.com/office/drawing/2014/main" id="{821D4893-AFCC-41E9-AF03-BD8942D035FC}"/>
                </a:ext>
              </a:extLst>
            </p:cNvPr>
            <p:cNvSpPr/>
            <p:nvPr/>
          </p:nvSpPr>
          <p:spPr>
            <a:xfrm>
              <a:off x="5751937" y="5495245"/>
              <a:ext cx="2089587" cy="492443"/>
            </a:xfrm>
            <a:prstGeom prst="rect">
              <a:avLst/>
            </a:prstGeom>
          </p:spPr>
          <p:txBody>
            <a:bodyPr wrap="square">
              <a:spAutoFit/>
            </a:bodyPr>
            <a:lstStyle/>
            <a:p>
              <a:r>
                <a:rPr lang="en-US" altLang="ja-JP" sz="1300" dirty="0">
                  <a:latin typeface="Times New Roman" panose="02020603050405020304" pitchFamily="18" charset="0"/>
                  <a:ea typeface="ＭＳ Ｐゴシック" panose="020B0600070205080204" pitchFamily="50" charset="-128"/>
                  <a:cs typeface="Times New Roman" panose="02020603050405020304" pitchFamily="18" charset="0"/>
                </a:rPr>
                <a:t>Re</a:t>
              </a:r>
              <a:r>
                <a:rPr lang="en-US" altLang="ja-JP" sz="1300" baseline="-25000" dirty="0">
                  <a:latin typeface="Times New Roman" panose="02020603050405020304" pitchFamily="18" charset="0"/>
                  <a:ea typeface="ＭＳ Ｐゴシック" panose="020B0600070205080204" pitchFamily="50" charset="-128"/>
                  <a:cs typeface="Times New Roman" panose="02020603050405020304" pitchFamily="18" charset="0"/>
                </a:rPr>
                <a:t>p</a:t>
              </a:r>
              <a:r>
                <a:rPr lang="en-US" altLang="ja-JP" sz="1300" dirty="0">
                  <a:latin typeface="Times New Roman" panose="02020603050405020304" pitchFamily="18" charset="0"/>
                  <a:ea typeface="ＭＳ Ｐゴシック" panose="020B0600070205080204" pitchFamily="50" charset="-128"/>
                  <a:cs typeface="Times New Roman" panose="02020603050405020304" pitchFamily="18" charset="0"/>
                </a:rPr>
                <a:t>[-] : </a:t>
              </a:r>
              <a:r>
                <a:rPr lang="ja-JP" altLang="en-US" sz="1300" dirty="0">
                  <a:latin typeface="Times New Roman" panose="02020603050405020304" pitchFamily="18" charset="0"/>
                  <a:ea typeface="ＭＳ Ｐゴシック" panose="020B0600070205080204" pitchFamily="50" charset="-128"/>
                  <a:cs typeface="Times New Roman" panose="02020603050405020304" pitchFamily="18" charset="0"/>
                </a:rPr>
                <a:t>粒子レイノルズ数</a:t>
              </a:r>
              <a:endParaRPr lang="en-US" altLang="ja-JP" sz="1300" dirty="0">
                <a:latin typeface="Times New Roman" panose="02020603050405020304" pitchFamily="18" charset="0"/>
                <a:ea typeface="ＭＳ Ｐゴシック" panose="020B0600070205080204" pitchFamily="50" charset="-128"/>
                <a:cs typeface="Times New Roman" panose="02020603050405020304" pitchFamily="18" charset="0"/>
              </a:endParaRPr>
            </a:p>
            <a:p>
              <a:r>
                <a:rPr lang="en-US" altLang="ja-JP" sz="1300" dirty="0" err="1">
                  <a:latin typeface="Times New Roman" panose="02020603050405020304" pitchFamily="18" charset="0"/>
                  <a:ea typeface="ＭＳ Ｐゴシック" panose="020B0600070205080204" pitchFamily="50" charset="-128"/>
                  <a:cs typeface="Times New Roman" panose="02020603050405020304" pitchFamily="18" charset="0"/>
                </a:rPr>
                <a:t>Eo</a:t>
              </a:r>
              <a:r>
                <a:rPr lang="en-US" altLang="ja-JP" sz="1300" dirty="0">
                  <a:latin typeface="Times New Roman" panose="02020603050405020304" pitchFamily="18" charset="0"/>
                  <a:ea typeface="ＭＳ Ｐゴシック" panose="020B0600070205080204" pitchFamily="50" charset="-128"/>
                  <a:cs typeface="Times New Roman" panose="02020603050405020304" pitchFamily="18" charset="0"/>
                </a:rPr>
                <a:t>[-] : </a:t>
              </a:r>
              <a:r>
                <a:rPr lang="ja-JP" altLang="en-US" sz="1300" dirty="0">
                  <a:latin typeface="Times New Roman" panose="02020603050405020304" pitchFamily="18" charset="0"/>
                  <a:ea typeface="ＭＳ Ｐゴシック" panose="020B0600070205080204" pitchFamily="50" charset="-128"/>
                  <a:cs typeface="Times New Roman" panose="02020603050405020304" pitchFamily="18" charset="0"/>
                </a:rPr>
                <a:t>エトベス数</a:t>
              </a:r>
              <a:endParaRPr lang="en-US" altLang="ja-JP" sz="13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2" name="大かっこ 41"/>
            <p:cNvSpPr/>
            <p:nvPr/>
          </p:nvSpPr>
          <p:spPr>
            <a:xfrm>
              <a:off x="685332" y="5535516"/>
              <a:ext cx="7040175" cy="831358"/>
            </a:xfrm>
            <a:prstGeom prst="bracketPair">
              <a:avLst>
                <a:gd name="adj" fmla="val 1105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latin typeface="Times New Roman" panose="02020603050405020304" pitchFamily="18" charset="0"/>
                <a:ea typeface="ＭＳ Ｐゴシック" panose="020B0600070205080204" pitchFamily="50" charset="-128"/>
              </a:endParaRPr>
            </a:p>
          </p:txBody>
        </p:sp>
        <p:sp>
          <p:nvSpPr>
            <p:cNvPr id="87" name="正方形/長方形 86"/>
            <p:cNvSpPr/>
            <p:nvPr/>
          </p:nvSpPr>
          <p:spPr>
            <a:xfrm>
              <a:off x="739777" y="5491541"/>
              <a:ext cx="2732263" cy="892552"/>
            </a:xfrm>
            <a:prstGeom prst="rect">
              <a:avLst/>
            </a:prstGeom>
          </p:spPr>
          <p:txBody>
            <a:bodyPr wrap="square">
              <a:spAutoFit/>
            </a:bodyPr>
            <a:lstStyle/>
            <a:p>
              <a:pPr lvl="0"/>
              <a:r>
                <a:rPr lang="en-US" altLang="ja-JP" sz="1300" i="1" dirty="0" err="1">
                  <a:solidFill>
                    <a:prstClr val="black"/>
                  </a:solidFill>
                  <a:latin typeface="Times New Roman" panose="02020603050405020304" pitchFamily="18" charset="0"/>
                  <a:ea typeface="ＭＳ Ｐゴシック" panose="020B0600070205080204" pitchFamily="50" charset="-128"/>
                </a:rPr>
                <a:t>x</a:t>
              </a:r>
              <a:r>
                <a:rPr lang="en-US" altLang="ja-JP" sz="1300" i="1" baseline="-25000" dirty="0" err="1">
                  <a:solidFill>
                    <a:prstClr val="black"/>
                  </a:solidFill>
                  <a:latin typeface="Times New Roman" panose="02020603050405020304" pitchFamily="18" charset="0"/>
                  <a:ea typeface="ＭＳ Ｐゴシック" panose="020B0600070205080204" pitchFamily="50" charset="-128"/>
                </a:rPr>
                <a:t>p,i</a:t>
              </a:r>
              <a:r>
                <a:rPr lang="en-US" altLang="ja-JP" sz="1300" i="1" baseline="-25000" dirty="0">
                  <a:solidFill>
                    <a:prstClr val="black"/>
                  </a:solidFill>
                  <a:latin typeface="Times New Roman" panose="02020603050405020304" pitchFamily="18" charset="0"/>
                  <a:ea typeface="ＭＳ Ｐゴシック" panose="020B0600070205080204" pitchFamily="50" charset="-128"/>
                </a:rPr>
                <a:t> </a:t>
              </a:r>
              <a:r>
                <a:rPr lang="en-US" altLang="ja-JP" sz="1300" dirty="0">
                  <a:solidFill>
                    <a:prstClr val="black"/>
                  </a:solidFill>
                  <a:latin typeface="Times New Roman" panose="02020603050405020304" pitchFamily="18" charset="0"/>
                  <a:ea typeface="ＭＳ Ｐゴシック" panose="020B0600070205080204" pitchFamily="50" charset="-128"/>
                </a:rPr>
                <a:t>[m] </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300" i="1" dirty="0" err="1">
                  <a:solidFill>
                    <a:prstClr val="black"/>
                  </a:solidFill>
                  <a:latin typeface="Times New Roman" panose="02020603050405020304" pitchFamily="18" charset="0"/>
                  <a:ea typeface="ＭＳ Ｐゴシック" panose="020B0600070205080204" pitchFamily="50" charset="-128"/>
                </a:rPr>
                <a:t>i</a:t>
              </a:r>
              <a:r>
                <a:rPr lang="en-US" altLang="ja-JP" sz="1300" i="1" dirty="0">
                  <a:solidFill>
                    <a:prstClr val="black"/>
                  </a:solidFill>
                  <a:latin typeface="Times New Roman" panose="02020603050405020304" pitchFamily="18" charset="0"/>
                  <a:ea typeface="ＭＳ Ｐゴシック" panose="020B0600070205080204" pitchFamily="50" charset="-128"/>
                </a:rPr>
                <a:t> </a:t>
              </a:r>
              <a:r>
                <a:rPr lang="en-US" altLang="ja-JP" sz="1300" dirty="0">
                  <a:solidFill>
                    <a:prstClr val="black"/>
                  </a:solidFill>
                  <a:latin typeface="Times New Roman" panose="02020603050405020304" pitchFamily="18" charset="0"/>
                  <a:ea typeface="ＭＳ Ｐゴシック" panose="020B0600070205080204" pitchFamily="50" charset="-128"/>
                </a:rPr>
                <a:t>= (</a:t>
              </a:r>
              <a:r>
                <a:rPr lang="en-US" altLang="ja-JP" sz="1300" i="1" dirty="0" err="1">
                  <a:solidFill>
                    <a:prstClr val="black"/>
                  </a:solidFill>
                  <a:latin typeface="Times New Roman" panose="02020603050405020304" pitchFamily="18" charset="0"/>
                  <a:ea typeface="ＭＳ Ｐゴシック" panose="020B0600070205080204" pitchFamily="50" charset="-128"/>
                </a:rPr>
                <a:t>x</a:t>
              </a:r>
              <a:r>
                <a:rPr lang="en-US" altLang="ja-JP" sz="1300" dirty="0" err="1">
                  <a:solidFill>
                    <a:prstClr val="black"/>
                  </a:solidFill>
                  <a:latin typeface="Times New Roman" panose="02020603050405020304" pitchFamily="18" charset="0"/>
                  <a:ea typeface="ＭＳ Ｐゴシック" panose="020B0600070205080204" pitchFamily="50" charset="-128"/>
                </a:rPr>
                <a:t>,</a:t>
              </a:r>
              <a:r>
                <a:rPr lang="en-US" altLang="ja-JP" sz="1300" i="1" dirty="0" err="1">
                  <a:solidFill>
                    <a:prstClr val="black"/>
                  </a:solidFill>
                  <a:latin typeface="Times New Roman" panose="02020603050405020304" pitchFamily="18" charset="0"/>
                  <a:ea typeface="ＭＳ Ｐゴシック" panose="020B0600070205080204" pitchFamily="50" charset="-128"/>
                </a:rPr>
                <a:t>y</a:t>
              </a:r>
              <a:r>
                <a:rPr lang="en-US" altLang="ja-JP" sz="1300" dirty="0">
                  <a:solidFill>
                    <a:prstClr val="black"/>
                  </a:solidFill>
                  <a:latin typeface="Times New Roman" panose="02020603050405020304" pitchFamily="18" charset="0"/>
                  <a:ea typeface="ＭＳ Ｐゴシック" panose="020B0600070205080204" pitchFamily="50" charset="-128"/>
                </a:rPr>
                <a:t>)</a:t>
              </a:r>
              <a:r>
                <a:rPr lang="ja-JP"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方向の粒子位置</a:t>
              </a:r>
              <a:endPar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endParaRPr>
            </a:p>
            <a:p>
              <a:pPr lvl="0"/>
              <a:r>
                <a:rPr lang="en-US" altLang="ja-JP" sz="1300" i="1"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d</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[m] : </a:t>
              </a:r>
              <a:r>
                <a:rPr lang="ja-JP" altLang="en-US"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粒子直径</a:t>
              </a:r>
              <a:endParaRPr lang="en-US" altLang="ja-JP" sz="1300" dirty="0">
                <a:solidFill>
                  <a:prstClr val="black"/>
                </a:solidFill>
                <a:latin typeface="Times New Roman" panose="02020603050405020304" pitchFamily="18" charset="0"/>
                <a:ea typeface="ＭＳ Ｐゴシック" panose="020B0600070205080204" pitchFamily="50" charset="-128"/>
              </a:endParaRPr>
            </a:p>
            <a:p>
              <a:pPr lvl="0"/>
              <a:r>
                <a:rPr lang="en-US" altLang="ja-JP" sz="1300" i="1" dirty="0" err="1">
                  <a:solidFill>
                    <a:prstClr val="black"/>
                  </a:solidFill>
                  <a:latin typeface="Times New Roman" panose="02020603050405020304" pitchFamily="18" charset="0"/>
                  <a:ea typeface="ＭＳ Ｐゴシック" panose="020B0600070205080204" pitchFamily="50" charset="-128"/>
                </a:rPr>
                <a:t>ρ</a:t>
              </a:r>
              <a:r>
                <a:rPr lang="en-US" altLang="ja-JP" sz="1300" i="1" baseline="-25000" dirty="0" err="1">
                  <a:solidFill>
                    <a:prstClr val="black"/>
                  </a:solidFill>
                  <a:latin typeface="Times New Roman" panose="02020603050405020304" pitchFamily="18" charset="0"/>
                  <a:ea typeface="ＭＳ Ｐゴシック" panose="020B0600070205080204" pitchFamily="50" charset="-128"/>
                </a:rPr>
                <a:t>p</a:t>
              </a:r>
              <a:r>
                <a:rPr lang="en-US" altLang="ja-JP" sz="1300" i="1" baseline="-25000" dirty="0">
                  <a:solidFill>
                    <a:prstClr val="black"/>
                  </a:solidFill>
                  <a:latin typeface="Times New Roman" panose="02020603050405020304" pitchFamily="18" charset="0"/>
                  <a:ea typeface="ＭＳ Ｐゴシック" panose="020B0600070205080204" pitchFamily="50" charset="-128"/>
                </a:rPr>
                <a:t> </a:t>
              </a:r>
              <a:r>
                <a:rPr lang="en-US" altLang="ja-JP" sz="1300" dirty="0">
                  <a:solidFill>
                    <a:prstClr val="black"/>
                  </a:solidFill>
                  <a:latin typeface="Times New Roman" panose="02020603050405020304" pitchFamily="18" charset="0"/>
                  <a:ea typeface="ＭＳ Ｐゴシック" panose="020B0600070205080204" pitchFamily="50" charset="-128"/>
                </a:rPr>
                <a:t>[kg/m</a:t>
              </a:r>
              <a:r>
                <a:rPr lang="en-US" altLang="ja-JP" sz="1300" baseline="30000" dirty="0">
                  <a:solidFill>
                    <a:prstClr val="black"/>
                  </a:solidFill>
                  <a:latin typeface="Times New Roman" panose="02020603050405020304" pitchFamily="18" charset="0"/>
                  <a:ea typeface="ＭＳ Ｐゴシック" panose="020B0600070205080204" pitchFamily="50" charset="-128"/>
                </a:rPr>
                <a:t>3</a:t>
              </a:r>
              <a:r>
                <a:rPr lang="en-US" altLang="ja-JP" sz="1300" dirty="0">
                  <a:solidFill>
                    <a:prstClr val="black"/>
                  </a:solidFill>
                  <a:latin typeface="Times New Roman" panose="02020603050405020304" pitchFamily="18" charset="0"/>
                  <a:ea typeface="ＭＳ Ｐゴシック" panose="020B0600070205080204" pitchFamily="50" charset="-128"/>
                </a:rPr>
                <a:t>] </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ja-JP" altLang="en-US"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粒子</a:t>
              </a:r>
              <a:r>
                <a:rPr lang="ja-JP"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密度</a:t>
              </a:r>
              <a:endParaRPr lang="en-US" altLang="ja-JP" sz="1300" i="1" dirty="0">
                <a:solidFill>
                  <a:prstClr val="black"/>
                </a:solidFill>
                <a:latin typeface="Times New Roman" panose="02020603050405020304" pitchFamily="18" charset="0"/>
                <a:ea typeface="ＭＳ Ｐゴシック" panose="020B0600070205080204" pitchFamily="50" charset="-128"/>
              </a:endParaRPr>
            </a:p>
            <a:p>
              <a:pPr lvl="0"/>
              <a:r>
                <a:rPr lang="en-US" altLang="ja-JP" sz="1300" i="1" dirty="0" err="1">
                  <a:solidFill>
                    <a:prstClr val="black"/>
                  </a:solidFill>
                  <a:latin typeface="Times New Roman" panose="02020603050405020304" pitchFamily="18" charset="0"/>
                  <a:ea typeface="ＭＳ Ｐゴシック" panose="020B0600070205080204" pitchFamily="50" charset="-128"/>
                </a:rPr>
                <a:t>ρ</a:t>
              </a:r>
              <a:r>
                <a:rPr lang="en-US" altLang="ja-JP" sz="1300" i="1" baseline="-25000" dirty="0" err="1">
                  <a:solidFill>
                    <a:prstClr val="black"/>
                  </a:solidFill>
                  <a:latin typeface="Times New Roman" panose="02020603050405020304" pitchFamily="18" charset="0"/>
                  <a:ea typeface="ＭＳ Ｐゴシック" panose="020B0600070205080204" pitchFamily="50" charset="-128"/>
                </a:rPr>
                <a:t>L</a:t>
              </a:r>
              <a:r>
                <a:rPr lang="en-US" altLang="ja-JP" sz="1300" i="1" baseline="-25000" dirty="0">
                  <a:solidFill>
                    <a:prstClr val="black"/>
                  </a:solidFill>
                  <a:latin typeface="Times New Roman" panose="02020603050405020304" pitchFamily="18" charset="0"/>
                  <a:ea typeface="ＭＳ Ｐゴシック" panose="020B0600070205080204" pitchFamily="50" charset="-128"/>
                </a:rPr>
                <a:t> </a:t>
              </a:r>
              <a:r>
                <a:rPr lang="en-US" altLang="ja-JP" sz="1300" dirty="0">
                  <a:solidFill>
                    <a:prstClr val="black"/>
                  </a:solidFill>
                  <a:latin typeface="Times New Roman" panose="02020603050405020304" pitchFamily="18" charset="0"/>
                  <a:ea typeface="ＭＳ Ｐゴシック" panose="020B0600070205080204" pitchFamily="50" charset="-128"/>
                </a:rPr>
                <a:t>[kg/m</a:t>
              </a:r>
              <a:r>
                <a:rPr lang="en-US" altLang="ja-JP" sz="1300" baseline="30000" dirty="0">
                  <a:solidFill>
                    <a:prstClr val="black"/>
                  </a:solidFill>
                  <a:latin typeface="Times New Roman" panose="02020603050405020304" pitchFamily="18" charset="0"/>
                  <a:ea typeface="ＭＳ Ｐゴシック" panose="020B0600070205080204" pitchFamily="50" charset="-128"/>
                </a:rPr>
                <a:t>3</a:t>
              </a:r>
              <a:r>
                <a:rPr lang="en-US" altLang="ja-JP" sz="1300" dirty="0">
                  <a:solidFill>
                    <a:prstClr val="black"/>
                  </a:solidFill>
                  <a:latin typeface="Times New Roman" panose="02020603050405020304" pitchFamily="18" charset="0"/>
                  <a:ea typeface="ＭＳ Ｐゴシック" panose="020B0600070205080204" pitchFamily="50" charset="-128"/>
                </a:rPr>
                <a:t>] </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ja-JP" altLang="en-US"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流体</a:t>
              </a:r>
              <a:r>
                <a:rPr lang="ja-JP"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密度</a:t>
              </a:r>
              <a:endPar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88" name="正方形/長方形 87"/>
            <p:cNvSpPr/>
            <p:nvPr/>
          </p:nvSpPr>
          <p:spPr>
            <a:xfrm>
              <a:off x="3095871" y="5491541"/>
              <a:ext cx="2969650" cy="892552"/>
            </a:xfrm>
            <a:prstGeom prst="rect">
              <a:avLst/>
            </a:prstGeom>
          </p:spPr>
          <p:txBody>
            <a:bodyPr wrap="square">
              <a:spAutoFit/>
            </a:bodyPr>
            <a:lstStyle/>
            <a:p>
              <a:pPr lvl="0"/>
              <a:r>
                <a:rPr lang="en-US" altLang="ja-JP" sz="1300" i="1"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V</a:t>
              </a:r>
              <a:r>
                <a:rPr lang="en-US" altLang="ja-JP" sz="1300" i="1" baseline="-25000"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L,i</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[m/s] : </a:t>
              </a:r>
              <a:r>
                <a:rPr lang="en-US" altLang="ja-JP" sz="1300" i="1"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i</a:t>
              </a:r>
              <a:r>
                <a:rPr lang="en-US" altLang="ja-JP" sz="1300" i="1"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300" i="1"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x</a:t>
              </a:r>
              <a:r>
                <a:rPr lang="en-US" altLang="ja-JP" sz="1300"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300" i="1"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y</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方向の流体速度</a:t>
              </a:r>
              <a:endPar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endParaRPr>
            </a:p>
            <a:p>
              <a:pPr lvl="0"/>
              <a:r>
                <a:rPr lang="en-US" altLang="ja-JP" sz="1300" i="1" dirty="0" err="1">
                  <a:solidFill>
                    <a:prstClr val="black"/>
                  </a:solidFill>
                  <a:latin typeface="Times New Roman" panose="02020603050405020304" pitchFamily="18" charset="0"/>
                  <a:ea typeface="ＭＳ Ｐゴシック" panose="020B0600070205080204" pitchFamily="50" charset="-128"/>
                </a:rPr>
                <a:t>g</a:t>
              </a:r>
              <a:r>
                <a:rPr lang="en-US" altLang="ja-JP" sz="1300" i="1" baseline="-25000" dirty="0" err="1">
                  <a:solidFill>
                    <a:prstClr val="black"/>
                  </a:solidFill>
                  <a:latin typeface="Times New Roman" panose="02020603050405020304" pitchFamily="18" charset="0"/>
                  <a:ea typeface="ＭＳ Ｐゴシック" panose="020B0600070205080204" pitchFamily="50" charset="-128"/>
                </a:rPr>
                <a:t>i</a:t>
              </a:r>
              <a:r>
                <a:rPr lang="en-US" altLang="ja-JP" sz="1300" i="1" baseline="-25000" dirty="0">
                  <a:solidFill>
                    <a:prstClr val="black"/>
                  </a:solidFill>
                  <a:latin typeface="Times New Roman" panose="02020603050405020304" pitchFamily="18" charset="0"/>
                  <a:ea typeface="ＭＳ Ｐゴシック" panose="020B0600070205080204" pitchFamily="50" charset="-128"/>
                </a:rPr>
                <a:t> </a:t>
              </a:r>
              <a:r>
                <a:rPr lang="en-US" altLang="ja-JP" sz="1300" dirty="0">
                  <a:solidFill>
                    <a:prstClr val="black"/>
                  </a:solidFill>
                  <a:latin typeface="Times New Roman" panose="02020603050405020304" pitchFamily="18" charset="0"/>
                  <a:ea typeface="ＭＳ Ｐゴシック" panose="020B0600070205080204" pitchFamily="50" charset="-128"/>
                </a:rPr>
                <a:t>[m/s</a:t>
              </a:r>
              <a:r>
                <a:rPr lang="en-US" altLang="ja-JP" sz="1300" baseline="30000" dirty="0">
                  <a:solidFill>
                    <a:prstClr val="black"/>
                  </a:solidFill>
                  <a:latin typeface="Times New Roman" panose="02020603050405020304" pitchFamily="18" charset="0"/>
                  <a:ea typeface="ＭＳ Ｐゴシック" panose="020B0600070205080204" pitchFamily="50" charset="-128"/>
                </a:rPr>
                <a:t>2</a:t>
              </a:r>
              <a:r>
                <a:rPr lang="en-US" altLang="ja-JP" sz="1300" dirty="0">
                  <a:solidFill>
                    <a:prstClr val="black"/>
                  </a:solidFill>
                  <a:latin typeface="Times New Roman" panose="02020603050405020304" pitchFamily="18" charset="0"/>
                  <a:ea typeface="ＭＳ Ｐゴシック" panose="020B0600070205080204" pitchFamily="50" charset="-128"/>
                </a:rPr>
                <a:t>] </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300" i="1"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i</a:t>
              </a:r>
              <a:r>
                <a:rPr lang="en-US" altLang="ja-JP" sz="1300" i="1"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300" i="1"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x</a:t>
              </a:r>
              <a:r>
                <a:rPr lang="en-US" altLang="ja-JP" sz="1300"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300" i="1" dirty="0" err="1">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y</a:t>
              </a:r>
              <a:r>
                <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方向の</a:t>
              </a:r>
              <a:r>
                <a:rPr lang="ja-JP"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重力加速度</a:t>
              </a:r>
              <a:endParaRPr lang="en-US" altLang="ja-JP" sz="13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endParaRPr>
            </a:p>
            <a:p>
              <a:r>
                <a:rPr lang="en-US" altLang="ja-JP" sz="1300" i="1"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C</a:t>
              </a:r>
              <a:r>
                <a:rPr lang="en-US" altLang="ja-JP" sz="1300" i="1" baseline="-25000" dirty="0">
                  <a:solidFill>
                    <a:prstClr val="black"/>
                  </a:solidFill>
                  <a:latin typeface="Times New Roman" panose="02020603050405020304" pitchFamily="18" charset="0"/>
                  <a:ea typeface="ＭＳ Ｐゴシック" panose="020B0600070205080204" pitchFamily="50" charset="-128"/>
                  <a:cs typeface="Times New Roman" panose="02020603050405020304" pitchFamily="18" charset="0"/>
                </a:rPr>
                <a:t>VM</a:t>
              </a:r>
              <a:r>
                <a:rPr lang="en-US" altLang="ja-JP" sz="1300" dirty="0">
                  <a:solidFill>
                    <a:prstClr val="black"/>
                  </a:solidFill>
                  <a:latin typeface="Times New Roman" panose="02020603050405020304" pitchFamily="18" charset="0"/>
                  <a:ea typeface="ＭＳ Ｐゴシック" panose="020B0600070205080204" pitchFamily="50" charset="-128"/>
                </a:rPr>
                <a:t> [-] : </a:t>
              </a:r>
              <a:r>
                <a:rPr lang="ja-JP" altLang="en-US" sz="1300" dirty="0">
                  <a:solidFill>
                    <a:prstClr val="black"/>
                  </a:solidFill>
                  <a:latin typeface="Times New Roman" panose="02020603050405020304" pitchFamily="18" charset="0"/>
                  <a:ea typeface="ＭＳ Ｐゴシック" panose="020B0600070205080204" pitchFamily="50" charset="-128"/>
                </a:rPr>
                <a:t>仮想質量係数</a:t>
              </a:r>
              <a:endParaRPr lang="en-US" altLang="ja-JP" sz="1300" dirty="0">
                <a:solidFill>
                  <a:prstClr val="black"/>
                </a:solidFill>
                <a:latin typeface="Times New Roman" panose="02020603050405020304" pitchFamily="18" charset="0"/>
                <a:ea typeface="ＭＳ Ｐゴシック" panose="020B0600070205080204" pitchFamily="50" charset="-128"/>
              </a:endParaRPr>
            </a:p>
            <a:p>
              <a:r>
                <a:rPr lang="en-US" altLang="ja-JP" sz="1300" i="1" dirty="0">
                  <a:latin typeface="Times New Roman" panose="02020603050405020304" pitchFamily="18" charset="0"/>
                  <a:ea typeface="ＭＳ Ｐゴシック" panose="020B0600070205080204" pitchFamily="50" charset="-128"/>
                </a:rPr>
                <a:t>C</a:t>
              </a:r>
              <a:r>
                <a:rPr lang="en-US" altLang="ja-JP" sz="1300" i="1" baseline="-25000" dirty="0">
                  <a:latin typeface="Times New Roman" panose="02020603050405020304" pitchFamily="18" charset="0"/>
                  <a:ea typeface="ＭＳ Ｐゴシック" panose="020B0600070205080204" pitchFamily="50" charset="-128"/>
                </a:rPr>
                <a:t>D</a:t>
              </a:r>
              <a:r>
                <a:rPr lang="en-US" altLang="ja-JP" sz="1300" dirty="0">
                  <a:latin typeface="Times New Roman" panose="02020603050405020304" pitchFamily="18" charset="0"/>
                  <a:ea typeface="ＭＳ Ｐゴシック" panose="020B0600070205080204" pitchFamily="50" charset="-128"/>
                </a:rPr>
                <a:t>[-] : </a:t>
              </a:r>
              <a:r>
                <a:rPr lang="ja-JP" altLang="ja-JP" sz="1300" dirty="0">
                  <a:latin typeface="Times New Roman" panose="02020603050405020304" pitchFamily="18" charset="0"/>
                  <a:ea typeface="ＭＳ Ｐゴシック" panose="020B0600070205080204" pitchFamily="50" charset="-128"/>
                  <a:cs typeface="Times New Roman" panose="02020603050405020304" pitchFamily="18" charset="0"/>
                </a:rPr>
                <a:t>抗力係数</a:t>
              </a:r>
              <a:endParaRPr lang="en-US" altLang="ja-JP" sz="1300"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grpSp>
      <p:grpSp>
        <p:nvGrpSpPr>
          <p:cNvPr id="95" name="グループ化 94"/>
          <p:cNvGrpSpPr/>
          <p:nvPr/>
        </p:nvGrpSpPr>
        <p:grpSpPr>
          <a:xfrm>
            <a:off x="5903672" y="2525038"/>
            <a:ext cx="3098140" cy="3063159"/>
            <a:chOff x="5891949" y="2607099"/>
            <a:chExt cx="3098140" cy="3063159"/>
          </a:xfrm>
        </p:grpSpPr>
        <p:grpSp>
          <p:nvGrpSpPr>
            <p:cNvPr id="58" name="グループ化 57"/>
            <p:cNvGrpSpPr>
              <a:grpSpLocks noChangeAspect="1"/>
            </p:cNvGrpSpPr>
            <p:nvPr/>
          </p:nvGrpSpPr>
          <p:grpSpPr>
            <a:xfrm>
              <a:off x="5891949" y="2607099"/>
              <a:ext cx="3098140" cy="2740643"/>
              <a:chOff x="2470873" y="1561819"/>
              <a:chExt cx="4269397" cy="3776748"/>
            </a:xfrm>
          </p:grpSpPr>
          <p:grpSp>
            <p:nvGrpSpPr>
              <p:cNvPr id="59" name="グループ化 58"/>
              <p:cNvGrpSpPr/>
              <p:nvPr/>
            </p:nvGrpSpPr>
            <p:grpSpPr>
              <a:xfrm>
                <a:off x="2470873" y="1561819"/>
                <a:ext cx="4269397" cy="3776748"/>
                <a:chOff x="2470873" y="1561819"/>
                <a:chExt cx="4269397" cy="3776748"/>
              </a:xfrm>
            </p:grpSpPr>
            <p:grpSp>
              <p:nvGrpSpPr>
                <p:cNvPr id="61" name="グループ化 60"/>
                <p:cNvGrpSpPr/>
                <p:nvPr/>
              </p:nvGrpSpPr>
              <p:grpSpPr>
                <a:xfrm>
                  <a:off x="2470873" y="1561819"/>
                  <a:ext cx="4269397" cy="3776748"/>
                  <a:chOff x="-113429" y="55262"/>
                  <a:chExt cx="4236226" cy="3970415"/>
                </a:xfrm>
              </p:grpSpPr>
              <p:sp>
                <p:nvSpPr>
                  <p:cNvPr id="68" name="正方形/長方形 67"/>
                  <p:cNvSpPr>
                    <a:spLocks noChangeAspect="1"/>
                  </p:cNvSpPr>
                  <p:nvPr/>
                </p:nvSpPr>
                <p:spPr>
                  <a:xfrm>
                    <a:off x="-113429" y="55262"/>
                    <a:ext cx="4236226" cy="39704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00"/>
                  </a:p>
                </p:txBody>
              </p:sp>
              <p:sp>
                <p:nvSpPr>
                  <p:cNvPr id="69" name="楕円 68"/>
                  <p:cNvSpPr>
                    <a:spLocks noChangeAspect="1"/>
                  </p:cNvSpPr>
                  <p:nvPr/>
                </p:nvSpPr>
                <p:spPr>
                  <a:xfrm>
                    <a:off x="1410603" y="1768674"/>
                    <a:ext cx="540000" cy="55347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00"/>
                  </a:p>
                </p:txBody>
              </p:sp>
              <p:sp>
                <p:nvSpPr>
                  <p:cNvPr id="70" name="テキスト ボックス 69"/>
                  <p:cNvSpPr txBox="1"/>
                  <p:nvPr/>
                </p:nvSpPr>
                <p:spPr>
                  <a:xfrm>
                    <a:off x="-8137" y="164985"/>
                    <a:ext cx="1100677" cy="46762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800" dirty="0">
                        <a:latin typeface="Times New Roman" panose="02020603050405020304" pitchFamily="18" charset="0"/>
                        <a:cs typeface="Times New Roman" panose="02020603050405020304" pitchFamily="18" charset="0"/>
                      </a:rPr>
                      <a:t>Fluid</a:t>
                    </a:r>
                    <a:endParaRPr lang="ja-JP" altLang="en-US" sz="1800" dirty="0">
                      <a:latin typeface="Times New Roman" panose="02020603050405020304" pitchFamily="18" charset="0"/>
                      <a:cs typeface="Times New Roman" panose="02020603050405020304" pitchFamily="18" charset="0"/>
                    </a:endParaRPr>
                  </a:p>
                </p:txBody>
              </p:sp>
              <p:sp>
                <p:nvSpPr>
                  <p:cNvPr id="71" name="テキスト ボックス 70"/>
                  <p:cNvSpPr txBox="1"/>
                  <p:nvPr/>
                </p:nvSpPr>
                <p:spPr>
                  <a:xfrm>
                    <a:off x="-29227" y="2713109"/>
                    <a:ext cx="1215028" cy="37299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600" dirty="0">
                        <a:latin typeface="Times New Roman" panose="02020603050405020304" pitchFamily="18" charset="0"/>
                        <a:cs typeface="Times New Roman" panose="02020603050405020304" pitchFamily="18" charset="0"/>
                      </a:rPr>
                      <a:t>Particle</a:t>
                    </a:r>
                    <a:endParaRPr lang="ja-JP" altLang="en-US" sz="1600" dirty="0">
                      <a:latin typeface="Times New Roman" panose="02020603050405020304" pitchFamily="18" charset="0"/>
                      <a:cs typeface="Times New Roman" panose="02020603050405020304" pitchFamily="18" charset="0"/>
                    </a:endParaRPr>
                  </a:p>
                </p:txBody>
              </p:sp>
              <p:cxnSp>
                <p:nvCxnSpPr>
                  <p:cNvPr id="72" name="直線コネクタ 71"/>
                  <p:cNvCxnSpPr/>
                  <p:nvPr/>
                </p:nvCxnSpPr>
                <p:spPr>
                  <a:xfrm flipV="1">
                    <a:off x="872172" y="2269286"/>
                    <a:ext cx="493680" cy="546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下矢印 72"/>
                  <p:cNvSpPr/>
                  <p:nvPr/>
                </p:nvSpPr>
                <p:spPr>
                  <a:xfrm rot="5400000">
                    <a:off x="3092642" y="1416777"/>
                    <a:ext cx="214039" cy="1224279"/>
                  </a:xfrm>
                  <a:prstGeom prst="downArrow">
                    <a:avLst>
                      <a:gd name="adj1" fmla="val 28315"/>
                      <a:gd name="adj2" fmla="val 82927"/>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00"/>
                  </a:p>
                </p:txBody>
              </p:sp>
              <p:sp>
                <p:nvSpPr>
                  <p:cNvPr id="74" name="下矢印 73"/>
                  <p:cNvSpPr/>
                  <p:nvPr/>
                </p:nvSpPr>
                <p:spPr>
                  <a:xfrm rot="5400000">
                    <a:off x="3092642" y="969642"/>
                    <a:ext cx="214039" cy="1224279"/>
                  </a:xfrm>
                  <a:prstGeom prst="downArrow">
                    <a:avLst>
                      <a:gd name="adj1" fmla="val 28315"/>
                      <a:gd name="adj2" fmla="val 82927"/>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00"/>
                  </a:p>
                </p:txBody>
              </p:sp>
              <p:sp>
                <p:nvSpPr>
                  <p:cNvPr id="75" name="下矢印 74"/>
                  <p:cNvSpPr/>
                  <p:nvPr/>
                </p:nvSpPr>
                <p:spPr>
                  <a:xfrm rot="5400000">
                    <a:off x="3102167" y="1835340"/>
                    <a:ext cx="214039" cy="1224279"/>
                  </a:xfrm>
                  <a:prstGeom prst="downArrow">
                    <a:avLst>
                      <a:gd name="adj1" fmla="val 28315"/>
                      <a:gd name="adj2" fmla="val 82927"/>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00"/>
                  </a:p>
                </p:txBody>
              </p:sp>
              <p:cxnSp>
                <p:nvCxnSpPr>
                  <p:cNvPr id="76" name="直線矢印コネクタ 75"/>
                  <p:cNvCxnSpPr/>
                  <p:nvPr/>
                </p:nvCxnSpPr>
                <p:spPr>
                  <a:xfrm flipV="1">
                    <a:off x="1686828" y="1108314"/>
                    <a:ext cx="0" cy="937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rot="16200000" flipV="1">
                    <a:off x="1231065" y="1580431"/>
                    <a:ext cx="0" cy="9210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913337" y="574547"/>
                    <a:ext cx="1944001" cy="4947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400" dirty="0">
                        <a:latin typeface="Times New Roman" panose="02020603050405020304" pitchFamily="18" charset="0"/>
                        <a:cs typeface="Times New Roman" panose="02020603050405020304" pitchFamily="18" charset="0"/>
                      </a:rPr>
                      <a:t>Buoyancy Force</a:t>
                    </a:r>
                    <a:endParaRPr lang="ja-JP" altLang="en-US" sz="1400" baseline="-25000" dirty="0">
                      <a:latin typeface="Times New Roman" panose="02020603050405020304" pitchFamily="18" charset="0"/>
                      <a:cs typeface="Times New Roman" panose="02020603050405020304" pitchFamily="18" charset="0"/>
                    </a:endParaRPr>
                  </a:p>
                </p:txBody>
              </p:sp>
              <p:sp>
                <p:nvSpPr>
                  <p:cNvPr id="79" name="テキスト ボックス 78"/>
                  <p:cNvSpPr txBox="1"/>
                  <p:nvPr/>
                </p:nvSpPr>
                <p:spPr>
                  <a:xfrm>
                    <a:off x="-113429" y="1543934"/>
                    <a:ext cx="1689700" cy="49476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400" dirty="0">
                        <a:latin typeface="Times New Roman" panose="02020603050405020304" pitchFamily="18" charset="0"/>
                        <a:cs typeface="Times New Roman" panose="02020603050405020304" pitchFamily="18" charset="0"/>
                      </a:rPr>
                      <a:t>Drag Force</a:t>
                    </a:r>
                    <a:endParaRPr lang="ja-JP" altLang="en-US" sz="1400" dirty="0">
                      <a:latin typeface="Times New Roman" panose="02020603050405020304" pitchFamily="18" charset="0"/>
                      <a:cs typeface="Times New Roman" panose="02020603050405020304" pitchFamily="18" charset="0"/>
                    </a:endParaRPr>
                  </a:p>
                </p:txBody>
              </p:sp>
              <p:cxnSp>
                <p:nvCxnSpPr>
                  <p:cNvPr id="80" name="直線矢印コネクタ 79"/>
                  <p:cNvCxnSpPr/>
                  <p:nvPr/>
                </p:nvCxnSpPr>
                <p:spPr>
                  <a:xfrm rot="10800000" flipV="1">
                    <a:off x="1686828" y="2036193"/>
                    <a:ext cx="0" cy="9418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楕円 80"/>
                  <p:cNvSpPr>
                    <a:spLocks noChangeAspect="1"/>
                  </p:cNvSpPr>
                  <p:nvPr/>
                </p:nvSpPr>
                <p:spPr>
                  <a:xfrm flipV="1">
                    <a:off x="1629678" y="1976118"/>
                    <a:ext cx="114300" cy="118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00"/>
                  </a:p>
                </p:txBody>
              </p:sp>
              <p:sp>
                <p:nvSpPr>
                  <p:cNvPr id="82" name="テキスト ボックス 81"/>
                  <p:cNvSpPr txBox="1"/>
                  <p:nvPr/>
                </p:nvSpPr>
                <p:spPr>
                  <a:xfrm>
                    <a:off x="944701" y="3110127"/>
                    <a:ext cx="2053343" cy="3250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400" dirty="0">
                        <a:latin typeface="Times New Roman" panose="02020603050405020304" pitchFamily="18" charset="0"/>
                        <a:cs typeface="Times New Roman" panose="02020603050405020304" pitchFamily="18" charset="0"/>
                      </a:rPr>
                      <a:t>Gravity Force</a:t>
                    </a:r>
                    <a:endParaRPr lang="ja-JP" altLang="en-US" sz="1400" baseline="-25000" dirty="0">
                      <a:latin typeface="Times New Roman" panose="02020603050405020304" pitchFamily="18" charset="0"/>
                      <a:cs typeface="Times New Roman" panose="02020603050405020304" pitchFamily="18" charset="0"/>
                    </a:endParaRPr>
                  </a:p>
                </p:txBody>
              </p:sp>
              <p:cxnSp>
                <p:nvCxnSpPr>
                  <p:cNvPr id="83" name="直線矢印コネクタ 82"/>
                  <p:cNvCxnSpPr/>
                  <p:nvPr/>
                </p:nvCxnSpPr>
                <p:spPr>
                  <a:xfrm>
                    <a:off x="1689709" y="2034283"/>
                    <a:ext cx="702290" cy="6732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1866877" y="2647268"/>
                    <a:ext cx="2255920" cy="37206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400" dirty="0">
                        <a:latin typeface="Times New Roman" panose="02020603050405020304" pitchFamily="18" charset="0"/>
                        <a:cs typeface="Times New Roman" panose="02020603050405020304" pitchFamily="18" charset="0"/>
                      </a:rPr>
                      <a:t>Virtual Mass Force</a:t>
                    </a:r>
                    <a:endParaRPr lang="ja-JP" altLang="en-US" sz="1400" baseline="-25000" dirty="0">
                      <a:latin typeface="Times New Roman" panose="02020603050405020304" pitchFamily="18" charset="0"/>
                      <a:cs typeface="Times New Roman" panose="02020603050405020304" pitchFamily="18" charset="0"/>
                    </a:endParaRPr>
                  </a:p>
                </p:txBody>
              </p:sp>
              <p:cxnSp>
                <p:nvCxnSpPr>
                  <p:cNvPr id="85" name="直線矢印コネクタ 84"/>
                  <p:cNvCxnSpPr>
                    <a:stCxn id="81" idx="3"/>
                  </p:cNvCxnSpPr>
                  <p:nvPr/>
                </p:nvCxnSpPr>
                <p:spPr>
                  <a:xfrm flipH="1" flipV="1">
                    <a:off x="809721" y="1097820"/>
                    <a:ext cx="836696" cy="8952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307806" y="756318"/>
                    <a:ext cx="985208" cy="4307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600" i="1" dirty="0" err="1">
                        <a:latin typeface="Times New Roman" panose="02020603050405020304" pitchFamily="18" charset="0"/>
                        <a:cs typeface="Times New Roman" panose="02020603050405020304" pitchFamily="18" charset="0"/>
                      </a:rPr>
                      <a:t>V</a:t>
                    </a:r>
                    <a:r>
                      <a:rPr lang="en-US" altLang="ja-JP" sz="1600" i="1" baseline="-25000" dirty="0" err="1">
                        <a:latin typeface="Times New Roman" panose="02020603050405020304" pitchFamily="18" charset="0"/>
                        <a:cs typeface="Times New Roman" panose="02020603050405020304" pitchFamily="18" charset="0"/>
                      </a:rPr>
                      <a:t>p</a:t>
                    </a:r>
                    <a:endParaRPr lang="ja-JP" altLang="en-US" sz="1600" i="1" baseline="-25000" dirty="0">
                      <a:latin typeface="Times New Roman" panose="02020603050405020304" pitchFamily="18" charset="0"/>
                      <a:cs typeface="Times New Roman" panose="02020603050405020304" pitchFamily="18" charset="0"/>
                    </a:endParaRPr>
                  </a:p>
                </p:txBody>
              </p:sp>
            </p:grpSp>
            <p:grpSp>
              <p:nvGrpSpPr>
                <p:cNvPr id="62" name="グループ化 61"/>
                <p:cNvGrpSpPr/>
                <p:nvPr/>
              </p:nvGrpSpPr>
              <p:grpSpPr>
                <a:xfrm>
                  <a:off x="5362964" y="4322432"/>
                  <a:ext cx="999358" cy="897842"/>
                  <a:chOff x="2786190" y="2962004"/>
                  <a:chExt cx="1002386" cy="945340"/>
                </a:xfrm>
              </p:grpSpPr>
              <p:cxnSp>
                <p:nvCxnSpPr>
                  <p:cNvPr id="63" name="直線矢印コネクタ 62"/>
                  <p:cNvCxnSpPr/>
                  <p:nvPr/>
                </p:nvCxnSpPr>
                <p:spPr>
                  <a:xfrm rot="10800000">
                    <a:off x="3611414" y="3289171"/>
                    <a:ext cx="0" cy="5407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rot="5400000">
                    <a:off x="3338213" y="3556471"/>
                    <a:ext cx="0" cy="54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2786190" y="3637403"/>
                    <a:ext cx="294699" cy="2699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200" i="1">
                        <a:latin typeface="Times New Roman" panose="02020603050405020304" pitchFamily="18" charset="0"/>
                        <a:cs typeface="Times New Roman" panose="02020603050405020304" pitchFamily="18" charset="0"/>
                      </a:rPr>
                      <a:t>x</a:t>
                    </a:r>
                    <a:endParaRPr lang="ja-JP" altLang="en-US" sz="1200" i="1">
                      <a:latin typeface="Times New Roman" panose="02020603050405020304" pitchFamily="18" charset="0"/>
                      <a:cs typeface="Times New Roman" panose="02020603050405020304" pitchFamily="18" charset="0"/>
                    </a:endParaRPr>
                  </a:p>
                </p:txBody>
              </p:sp>
              <p:sp>
                <p:nvSpPr>
                  <p:cNvPr id="66" name="テキスト ボックス 65"/>
                  <p:cNvSpPr txBox="1"/>
                  <p:nvPr/>
                </p:nvSpPr>
                <p:spPr>
                  <a:xfrm>
                    <a:off x="3493877" y="2962004"/>
                    <a:ext cx="294699" cy="2703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200" i="1">
                        <a:latin typeface="Times New Roman" panose="02020603050405020304" pitchFamily="18" charset="0"/>
                        <a:cs typeface="Times New Roman" panose="02020603050405020304" pitchFamily="18" charset="0"/>
                      </a:rPr>
                      <a:t>y</a:t>
                    </a:r>
                    <a:endParaRPr lang="ja-JP" altLang="en-US" sz="1200" i="1">
                      <a:latin typeface="Times New Roman" panose="02020603050405020304" pitchFamily="18" charset="0"/>
                      <a:cs typeface="Times New Roman" panose="02020603050405020304" pitchFamily="18" charset="0"/>
                    </a:endParaRPr>
                  </a:p>
                </p:txBody>
              </p:sp>
              <p:sp>
                <p:nvSpPr>
                  <p:cNvPr id="67" name="楕円 66"/>
                  <p:cNvSpPr>
                    <a:spLocks noChangeAspect="1"/>
                  </p:cNvSpPr>
                  <p:nvPr/>
                </p:nvSpPr>
                <p:spPr>
                  <a:xfrm>
                    <a:off x="3585555" y="3801171"/>
                    <a:ext cx="51712" cy="51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1000"/>
                  </a:p>
                </p:txBody>
              </p:sp>
            </p:grpSp>
          </p:grpSp>
          <p:sp>
            <p:nvSpPr>
              <p:cNvPr id="60" name="テキスト ボックス 59"/>
              <p:cNvSpPr txBox="1"/>
              <p:nvPr/>
            </p:nvSpPr>
            <p:spPr>
              <a:xfrm>
                <a:off x="5534809" y="2540564"/>
                <a:ext cx="824878" cy="34430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400" dirty="0">
                    <a:latin typeface="Times New Roman" panose="02020603050405020304" pitchFamily="18" charset="0"/>
                    <a:cs typeface="Times New Roman" panose="02020603050405020304" pitchFamily="18" charset="0"/>
                  </a:rPr>
                  <a:t>Flow</a:t>
                </a:r>
                <a:endParaRPr lang="ja-JP" altLang="en-US" sz="1400" dirty="0">
                  <a:latin typeface="Times New Roman" panose="02020603050405020304" pitchFamily="18" charset="0"/>
                  <a:cs typeface="Times New Roman" panose="02020603050405020304" pitchFamily="18" charset="0"/>
                </a:endParaRPr>
              </a:p>
            </p:txBody>
          </p:sp>
        </p:grpSp>
        <p:sp>
          <p:nvSpPr>
            <p:cNvPr id="94" name="テキスト ボックス 93"/>
            <p:cNvSpPr txBox="1"/>
            <p:nvPr/>
          </p:nvSpPr>
          <p:spPr>
            <a:xfrm>
              <a:off x="6491241" y="5362481"/>
              <a:ext cx="1914205" cy="307777"/>
            </a:xfrm>
            <a:prstGeom prst="rect">
              <a:avLst/>
            </a:prstGeom>
            <a:solidFill>
              <a:srgbClr val="FFFF00"/>
            </a:solidFill>
            <a:effectLst>
              <a:outerShdw blurRad="50800" dist="63500" dir="2700000" algn="tl" rotWithShape="0">
                <a:prstClr val="black">
                  <a:alpha val="40000"/>
                </a:prstClr>
              </a:outerShdw>
            </a:effectLst>
          </p:spPr>
          <p:txBody>
            <a:bodyPr wrap="square" rtlCol="0">
              <a:spAutoFit/>
            </a:bodyPr>
            <a:lstStyle/>
            <a:p>
              <a:pPr algn="ctr"/>
              <a:r>
                <a:rPr lang="ja-JP" altLang="en-US" sz="1400" dirty="0"/>
                <a:t>気泡に働く力の模式図</a:t>
              </a:r>
              <a:endParaRPr kumimoji="1" lang="ja-JP" altLang="en-US" sz="1400" dirty="0"/>
            </a:p>
          </p:txBody>
        </p:sp>
      </p:grpSp>
      <p:sp>
        <p:nvSpPr>
          <p:cNvPr id="3" name="正方形/長方形 2"/>
          <p:cNvSpPr/>
          <p:nvPr/>
        </p:nvSpPr>
        <p:spPr>
          <a:xfrm>
            <a:off x="562710" y="5257691"/>
            <a:ext cx="6600090" cy="646331"/>
          </a:xfrm>
          <a:prstGeom prst="rect">
            <a:avLst/>
          </a:prstGeom>
        </p:spPr>
        <p:txBody>
          <a:bodyPr wrap="square">
            <a:spAutoFit/>
          </a:bodyPr>
          <a:lstStyle/>
          <a:p>
            <a:r>
              <a:rPr lang="ja-JP" altLang="en-US" sz="1200" dirty="0"/>
              <a:t>参考文献</a:t>
            </a:r>
            <a:endParaRPr lang="en-US" altLang="ja-JP" sz="1200" dirty="0"/>
          </a:p>
          <a:p>
            <a:r>
              <a:rPr lang="ja-JP" altLang="en-US" sz="1200" dirty="0"/>
              <a:t>　冨山明男 片岡勲 ，福田匠 坂口忠司 “気泡の抗力係数に関する研究（第 </a:t>
            </a:r>
            <a:r>
              <a:rPr lang="en-US" altLang="ja-JP" sz="1200" dirty="0"/>
              <a:t>2</a:t>
            </a:r>
            <a:r>
              <a:rPr lang="ja-JP" altLang="en-US" sz="1200" dirty="0"/>
              <a:t>報， 気泡群の</a:t>
            </a:r>
          </a:p>
          <a:p>
            <a:r>
              <a:rPr lang="ja-JP" altLang="en-US" sz="1200" dirty="0"/>
              <a:t>　抗力係数と非定常流への適用性 ）”，日本機械学会論文集 </a:t>
            </a:r>
            <a:r>
              <a:rPr lang="en-US" altLang="ja-JP" sz="1200" dirty="0"/>
              <a:t>B</a:t>
            </a:r>
            <a:r>
              <a:rPr lang="ja-JP" altLang="en-US" sz="1200" dirty="0"/>
              <a:t>編） </a:t>
            </a:r>
            <a:r>
              <a:rPr lang="en-US" altLang="ja-JP" sz="1200" dirty="0"/>
              <a:t>61</a:t>
            </a:r>
            <a:r>
              <a:rPr lang="ja-JP" altLang="en-US" sz="1200" dirty="0"/>
              <a:t>巻 </a:t>
            </a:r>
            <a:r>
              <a:rPr lang="en-US" altLang="ja-JP" sz="1200" dirty="0"/>
              <a:t>588</a:t>
            </a:r>
            <a:r>
              <a:rPr lang="ja-JP" altLang="en-US" sz="1200" dirty="0"/>
              <a:t>号，</a:t>
            </a:r>
            <a:r>
              <a:rPr lang="en-US" altLang="ja-JP" sz="1200" dirty="0"/>
              <a:t>(1995)pp.2810-2817</a:t>
            </a:r>
            <a:endParaRPr lang="ja-JP" altLang="en-US" sz="1200" dirty="0"/>
          </a:p>
        </p:txBody>
      </p:sp>
      <p:sp>
        <p:nvSpPr>
          <p:cNvPr id="40" name="角丸四角形 39"/>
          <p:cNvSpPr/>
          <p:nvPr/>
        </p:nvSpPr>
        <p:spPr>
          <a:xfrm>
            <a:off x="551170" y="984147"/>
            <a:ext cx="4425779" cy="413583"/>
          </a:xfrm>
          <a:prstGeom prst="roundRect">
            <a:avLst/>
          </a:prstGeom>
          <a:gradFill>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08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流体中に存在する単一気泡の運動方程式</a:t>
            </a:r>
          </a:p>
        </p:txBody>
      </p:sp>
    </p:spTree>
    <p:custDataLst>
      <p:tags r:id="rId1"/>
    </p:custDataLst>
    <p:extLst>
      <p:ext uri="{BB962C8B-B14F-4D97-AF65-F5344CB8AC3E}">
        <p14:creationId xmlns:p14="http://schemas.microsoft.com/office/powerpoint/2010/main" val="252164479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700"/>
                                        <p:tgtEl>
                                          <p:spTgt spid="91"/>
                                        </p:tgtEl>
                                      </p:cBhvr>
                                    </p:animEffect>
                                    <p:anim calcmode="lin" valueType="num">
                                      <p:cBhvr>
                                        <p:cTn id="8" dur="700" fill="hold"/>
                                        <p:tgtEl>
                                          <p:spTgt spid="91"/>
                                        </p:tgtEl>
                                        <p:attrNameLst>
                                          <p:attrName>ppt_x</p:attrName>
                                        </p:attrNameLst>
                                      </p:cBhvr>
                                      <p:tavLst>
                                        <p:tav tm="0">
                                          <p:val>
                                            <p:strVal val="#ppt_x"/>
                                          </p:val>
                                        </p:tav>
                                        <p:tav tm="100000">
                                          <p:val>
                                            <p:strVal val="#ppt_x"/>
                                          </p:val>
                                        </p:tav>
                                      </p:tavLst>
                                    </p:anim>
                                    <p:anim calcmode="lin" valueType="num">
                                      <p:cBhvr>
                                        <p:cTn id="9" dur="7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700"/>
                                        <p:tgtEl>
                                          <p:spTgt spid="92"/>
                                        </p:tgtEl>
                                      </p:cBhvr>
                                    </p:animEffect>
                                    <p:anim calcmode="lin" valueType="num">
                                      <p:cBhvr>
                                        <p:cTn id="15" dur="700" fill="hold"/>
                                        <p:tgtEl>
                                          <p:spTgt spid="92"/>
                                        </p:tgtEl>
                                        <p:attrNameLst>
                                          <p:attrName>ppt_x</p:attrName>
                                        </p:attrNameLst>
                                      </p:cBhvr>
                                      <p:tavLst>
                                        <p:tav tm="0">
                                          <p:val>
                                            <p:strVal val="#ppt_x"/>
                                          </p:val>
                                        </p:tav>
                                        <p:tav tm="100000">
                                          <p:val>
                                            <p:strVal val="#ppt_x"/>
                                          </p:val>
                                        </p:tav>
                                      </p:tavLst>
                                    </p:anim>
                                    <p:anim calcmode="lin" valueType="num">
                                      <p:cBhvr>
                                        <p:cTn id="16" dur="7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700"/>
                                        <p:tgtEl>
                                          <p:spTgt spid="93"/>
                                        </p:tgtEl>
                                      </p:cBhvr>
                                    </p:animEffect>
                                    <p:anim calcmode="lin" valueType="num">
                                      <p:cBhvr>
                                        <p:cTn id="22" dur="700" fill="hold"/>
                                        <p:tgtEl>
                                          <p:spTgt spid="93"/>
                                        </p:tgtEl>
                                        <p:attrNameLst>
                                          <p:attrName>ppt_x</p:attrName>
                                        </p:attrNameLst>
                                      </p:cBhvr>
                                      <p:tavLst>
                                        <p:tav tm="0">
                                          <p:val>
                                            <p:strVal val="#ppt_x"/>
                                          </p:val>
                                        </p:tav>
                                        <p:tav tm="100000">
                                          <p:val>
                                            <p:strVal val="#ppt_x"/>
                                          </p:val>
                                        </p:tav>
                                      </p:tavLst>
                                    </p:anim>
                                    <p:anim calcmode="lin" valueType="num">
                                      <p:cBhvr>
                                        <p:cTn id="23" dur="7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i="1" dirty="0"/>
              <a:t>物性値・計算条件</a:t>
            </a:r>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26</a:t>
            </a:fld>
            <a:endParaRPr lang="ja-JP" altLang="en-US" dirty="0"/>
          </a:p>
        </p:txBody>
      </p:sp>
      <mc:AlternateContent xmlns:mc="http://schemas.openxmlformats.org/markup-compatibility/2006" xmlns:a14="http://schemas.microsoft.com/office/drawing/2010/main">
        <mc:Choice Requires="a14">
          <p:graphicFrame>
            <p:nvGraphicFramePr>
              <p:cNvPr id="6" name="表 5"/>
              <p:cNvGraphicFramePr>
                <a:graphicFrameLocks noGrp="1"/>
              </p:cNvGraphicFramePr>
              <p:nvPr/>
            </p:nvGraphicFramePr>
            <p:xfrm>
              <a:off x="685332" y="974806"/>
              <a:ext cx="7773338" cy="1620000"/>
            </p:xfrm>
            <a:graphic>
              <a:graphicData uri="http://schemas.openxmlformats.org/drawingml/2006/table">
                <a:tbl>
                  <a:tblPr firstRow="1" firstCol="1" bandRow="1"/>
                  <a:tblGrid>
                    <a:gridCol w="4011359">
                      <a:extLst>
                        <a:ext uri="{9D8B030D-6E8A-4147-A177-3AD203B41FA5}">
                          <a16:colId xmlns:a16="http://schemas.microsoft.com/office/drawing/2014/main" val="2326983986"/>
                        </a:ext>
                      </a:extLst>
                    </a:gridCol>
                    <a:gridCol w="3761979">
                      <a:extLst>
                        <a:ext uri="{9D8B030D-6E8A-4147-A177-3AD203B41FA5}">
                          <a16:colId xmlns:a16="http://schemas.microsoft.com/office/drawing/2014/main" val="2598861840"/>
                        </a:ext>
                      </a:extLst>
                    </a:gridCol>
                  </a:tblGrid>
                  <a:tr h="324000">
                    <a:tc gridSpan="2">
                      <a:txBody>
                        <a:bodyPr/>
                        <a:lstStyle/>
                        <a:p>
                          <a:pPr algn="ctr">
                            <a:spcAft>
                              <a:spcPts val="0"/>
                            </a:spcAft>
                          </a:pPr>
                          <a:r>
                            <a:rPr lang="ja-JP" altLang="en-US"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物性値</a:t>
                          </a:r>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spcAft>
                              <a:spcPts val="0"/>
                            </a:spcAft>
                          </a:pP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0917590"/>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粒子密度 </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𝝆</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𝑷</m:t>
                                  </m:r>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type m:val="lin"/>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𝒌𝒈</m:t>
                                      </m:r>
                                    </m:num>
                                    <m:den>
                                      <m:sSup>
                                        <m:sSup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𝒎</m:t>
                                          </m:r>
                                        </m:e>
                                        <m:sup>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𝟑</m:t>
                                          </m:r>
                                        </m:sup>
                                      </m:sSup>
                                    </m:den>
                                  </m:f>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600"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1.206</m:t>
                                </m:r>
                              </m:oMath>
                            </m:oMathPara>
                          </a14:m>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81359531"/>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流体密度 </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𝝆</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𝑳</m:t>
                                  </m:r>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type m:val="lin"/>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𝒌𝒈</m:t>
                                      </m:r>
                                    </m:num>
                                    <m:den>
                                      <m:sSup>
                                        <m:sSup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𝒎</m:t>
                                          </m:r>
                                        </m:e>
                                        <m:sup>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𝟑</m:t>
                                          </m:r>
                                        </m:sup>
                                      </m:sSup>
                                    </m:den>
                                  </m:f>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600"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998.2</m:t>
                                </m:r>
                              </m:oMath>
                            </m:oMathPara>
                          </a14:m>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29558540"/>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流体の動粘性係数 </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𝝂</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𝑳</m:t>
                                  </m:r>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type m:val="lin"/>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𝒎</m:t>
                                          </m:r>
                                        </m:e>
                                        <m:sup>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𝟐</m:t>
                                          </m:r>
                                        </m:sup>
                                      </m:sSup>
                                    </m:num>
                                    <m:den>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𝒔</m:t>
                                      </m:r>
                                    </m:den>
                                  </m:f>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600"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1.004×</m:t>
                                </m:r>
                                <m:sSup>
                                  <m:sSupPr>
                                    <m:ctrlPr>
                                      <a:rPr lang="ja-JP" sz="1600"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10</m:t>
                                    </m:r>
                                  </m:e>
                                  <m:sup>
                                    <m:r>
                                      <a:rPr lang="en-US" sz="1600"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−6</m:t>
                                    </m:r>
                                  </m:sup>
                                </m:sSup>
                              </m:oMath>
                            </m:oMathPara>
                          </a14:m>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70215373"/>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表面張力 </a:t>
                          </a:r>
                          <a14:m>
                            <m:oMath xmlns:m="http://schemas.openxmlformats.org/officeDocument/2006/math">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𝛔</m:t>
                              </m:r>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type m:val="lin"/>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𝑵</m:t>
                                      </m:r>
                                    </m:num>
                                    <m:den>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𝒎</m:t>
                                      </m:r>
                                    </m:den>
                                  </m:f>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600"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0.072</m:t>
                                </m:r>
                              </m:oMath>
                            </m:oMathPara>
                          </a14:m>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33129883"/>
                      </a:ext>
                    </a:extLst>
                  </a:tr>
                </a:tbl>
              </a:graphicData>
            </a:graphic>
          </p:graphicFrame>
        </mc:Choice>
        <mc:Fallback xmlns="">
          <p:graphicFrame>
            <p:nvGraphicFramePr>
              <p:cNvPr id="6" name="表 5"/>
              <p:cNvGraphicFramePr>
                <a:graphicFrameLocks noGrp="1"/>
              </p:cNvGraphicFramePr>
              <p:nvPr>
                <p:extLst>
                  <p:ext uri="{D42A27DB-BD31-4B8C-83A1-F6EECF244321}">
                    <p14:modId xmlns:p14="http://schemas.microsoft.com/office/powerpoint/2010/main" val="3716079490"/>
                  </p:ext>
                </p:extLst>
              </p:nvPr>
            </p:nvGraphicFramePr>
            <p:xfrm>
              <a:off x="685332" y="974806"/>
              <a:ext cx="7773338" cy="1620000"/>
            </p:xfrm>
            <a:graphic>
              <a:graphicData uri="http://schemas.openxmlformats.org/drawingml/2006/table">
                <a:tbl>
                  <a:tblPr firstRow="1" firstCol="1" bandRow="1"/>
                  <a:tblGrid>
                    <a:gridCol w="4011359">
                      <a:extLst>
                        <a:ext uri="{9D8B030D-6E8A-4147-A177-3AD203B41FA5}">
                          <a16:colId xmlns:a16="http://schemas.microsoft.com/office/drawing/2014/main" val="2326983986"/>
                        </a:ext>
                      </a:extLst>
                    </a:gridCol>
                    <a:gridCol w="3761979">
                      <a:extLst>
                        <a:ext uri="{9D8B030D-6E8A-4147-A177-3AD203B41FA5}">
                          <a16:colId xmlns:a16="http://schemas.microsoft.com/office/drawing/2014/main" val="2598861840"/>
                        </a:ext>
                      </a:extLst>
                    </a:gridCol>
                  </a:tblGrid>
                  <a:tr h="324000">
                    <a:tc gridSpan="2">
                      <a:txBody>
                        <a:bodyPr/>
                        <a:lstStyle/>
                        <a:p>
                          <a:pPr algn="ctr">
                            <a:spcAft>
                              <a:spcPts val="0"/>
                            </a:spcAft>
                          </a:pPr>
                          <a:r>
                            <a:rPr lang="ja-JP" altLang="en-US" sz="16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物性値</a:t>
                          </a:r>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spcAft>
                              <a:spcPts val="0"/>
                            </a:spcAft>
                          </a:pPr>
                          <a:endParaRPr lang="ja-JP" sz="105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0917590"/>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52" t="-105556" r="-94225" b="-472222"/>
                          </a:stretch>
                        </a:blipFill>
                      </a:tcPr>
                    </a:tc>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06634" t="-105556" r="-324" b="-472222"/>
                          </a:stretch>
                        </a:blipFill>
                      </a:tcPr>
                    </a:tc>
                    <a:extLst>
                      <a:ext uri="{0D108BD9-81ED-4DB2-BD59-A6C34878D82A}">
                        <a16:rowId xmlns:a16="http://schemas.microsoft.com/office/drawing/2014/main" val="1881359531"/>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52" t="-209434" r="-94225" b="-381132"/>
                          </a:stretch>
                        </a:blipFill>
                      </a:tcPr>
                    </a:tc>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06634" t="-209434" r="-324" b="-381132"/>
                          </a:stretch>
                        </a:blipFill>
                      </a:tcPr>
                    </a:tc>
                    <a:extLst>
                      <a:ext uri="{0D108BD9-81ED-4DB2-BD59-A6C34878D82A}">
                        <a16:rowId xmlns:a16="http://schemas.microsoft.com/office/drawing/2014/main" val="3129558540"/>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52" t="-303704" r="-94225" b="-274074"/>
                          </a:stretch>
                        </a:blipFill>
                      </a:tcPr>
                    </a:tc>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06634" t="-303704" r="-324" b="-274074"/>
                          </a:stretch>
                        </a:blipFill>
                      </a:tcPr>
                    </a:tc>
                    <a:extLst>
                      <a:ext uri="{0D108BD9-81ED-4DB2-BD59-A6C34878D82A}">
                        <a16:rowId xmlns:a16="http://schemas.microsoft.com/office/drawing/2014/main" val="670215373"/>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52" t="-411321" r="-94225" b="-179245"/>
                          </a:stretch>
                        </a:blipFill>
                      </a:tcPr>
                    </a:tc>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06634" t="-411321" r="-324" b="-179245"/>
                          </a:stretch>
                        </a:blipFill>
                      </a:tcPr>
                    </a:tc>
                    <a:extLst>
                      <a:ext uri="{0D108BD9-81ED-4DB2-BD59-A6C34878D82A}">
                        <a16:rowId xmlns:a16="http://schemas.microsoft.com/office/drawing/2014/main" val="7331298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表 6"/>
              <p:cNvGraphicFramePr>
                <a:graphicFrameLocks noGrp="1"/>
              </p:cNvGraphicFramePr>
              <p:nvPr/>
            </p:nvGraphicFramePr>
            <p:xfrm>
              <a:off x="685333" y="2595841"/>
              <a:ext cx="7827744" cy="4212000"/>
            </p:xfrm>
            <a:graphic>
              <a:graphicData uri="http://schemas.openxmlformats.org/drawingml/2006/table">
                <a:tbl>
                  <a:tblPr firstRow="1" firstCol="1" bandRow="1"/>
                  <a:tblGrid>
                    <a:gridCol w="4025212">
                      <a:extLst>
                        <a:ext uri="{9D8B030D-6E8A-4147-A177-3AD203B41FA5}">
                          <a16:colId xmlns:a16="http://schemas.microsoft.com/office/drawing/2014/main" val="718243268"/>
                        </a:ext>
                      </a:extLst>
                    </a:gridCol>
                    <a:gridCol w="3802532">
                      <a:extLst>
                        <a:ext uri="{9D8B030D-6E8A-4147-A177-3AD203B41FA5}">
                          <a16:colId xmlns:a16="http://schemas.microsoft.com/office/drawing/2014/main" val="2992820039"/>
                        </a:ext>
                      </a:extLst>
                    </a:gridCol>
                  </a:tblGrid>
                  <a:tr h="324000">
                    <a:tc gridSpan="2">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計算条件</a:t>
                          </a:r>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481671182"/>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重力加速度 </a:t>
                          </a:r>
                          <a14:m>
                            <m:oMath xmlns:m="http://schemas.openxmlformats.org/officeDocument/2006/math">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𝐠</m:t>
                              </m:r>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type m:val="lin"/>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𝒎</m:t>
                                      </m:r>
                                    </m:num>
                                    <m:den>
                                      <m:sSup>
                                        <m:sSup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𝒔</m:t>
                                          </m:r>
                                        </m:e>
                                        <m:sup>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𝟐</m:t>
                                          </m:r>
                                        </m:sup>
                                      </m:sSup>
                                    </m:den>
                                  </m:f>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9.81</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7142038"/>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仮想質量係数 </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𝑪</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𝑽𝑴</m:t>
                                  </m:r>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0.5</a:t>
                          </a:r>
                          <a:endParaRPr lang="ja-JP" sz="16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1819791"/>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抗力係数 </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𝑪</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𝑫</m:t>
                                  </m:r>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r>
                            <a:rPr lang="en-US"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b="1"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Tomiyama’s</a:t>
                          </a:r>
                          <a:r>
                            <a:rPr lang="en-US"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 equation</a:t>
                          </a: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0.258</a:t>
                          </a:r>
                          <a:r>
                            <a:rPr lang="ja-JP" sz="16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0.491</a:t>
                          </a:r>
                          <a:r>
                            <a:rPr lang="ja-JP" sz="16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4.438</a:t>
                          </a:r>
                          <a:r>
                            <a:rPr lang="ja-JP" sz="16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0.435</a:t>
                          </a:r>
                          <a:r>
                            <a:rPr lang="ja-JP" sz="16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0.270</a:t>
                          </a:r>
                          <a:r>
                            <a:rPr lang="ja-JP"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0009039"/>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抗力係数 </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𝑪</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𝑫</m:t>
                                  </m:r>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r>
                            <a:rPr lang="en-US"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(Fitted value in x direction)</a:t>
                          </a:r>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0.0064</a:t>
                          </a:r>
                          <a:r>
                            <a:rPr lang="ja-JP" sz="16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0.0057</a:t>
                          </a:r>
                          <a:r>
                            <a:rPr lang="ja-JP" sz="16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0.0076</a:t>
                          </a:r>
                          <a:r>
                            <a:rPr lang="ja-JP" sz="16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0.0046</a:t>
                          </a:r>
                          <a:r>
                            <a:rPr lang="ja-JP" sz="16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0.0046</a:t>
                          </a:r>
                          <a:r>
                            <a:rPr lang="ja-JP"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4360580"/>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粒子直径 </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𝒅</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𝑷</m:t>
                                  </m:r>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𝒎</m:t>
                                  </m:r>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0.0017</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0.0014</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0.0016</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0.0015</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0.0013</a:t>
                          </a:r>
                          <a:r>
                            <a:rPr lang="ja-JP"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64623"/>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平均粒子速度 </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𝑽</m:t>
                                  </m:r>
                                </m:e>
                                <m:sub>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𝑷</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𝒂𝒗𝒆</m:t>
                                      </m:r>
                                    </m:sub>
                                  </m:sSub>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type m:val="lin"/>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𝒎</m:t>
                                      </m:r>
                                    </m:num>
                                    <m:den>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𝒔</m:t>
                                      </m:r>
                                    </m:den>
                                  </m:f>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0.365</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0.505</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0.590</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0.689</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0.794</a:t>
                          </a:r>
                          <a:r>
                            <a:rPr lang="ja-JP"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5213892"/>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粒子レイノルズ数</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𝑹𝒆</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𝑷</m:t>
                                  </m:r>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r>
                            <a:rPr lang="en-US"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279</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147</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16.2</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166</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266</a:t>
                          </a:r>
                          <a:r>
                            <a:rPr lang="ja-JP"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5810908"/>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エトベス数 </a:t>
                          </a:r>
                          <a14:m>
                            <m:oMath xmlns:m="http://schemas.openxmlformats.org/officeDocument/2006/math">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𝐄𝐨</m:t>
                              </m:r>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0.393</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0.266</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0.348</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0.306</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0.230</a:t>
                          </a:r>
                          <a:r>
                            <a:rPr lang="ja-JP"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3946653"/>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流体速度 </a:t>
                          </a:r>
                          <a14:m>
                            <m:oMath xmlns:m="http://schemas.openxmlformats.org/officeDocument/2006/math">
                              <m:sSub>
                                <m:sSubPr>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𝑽</m:t>
                                  </m:r>
                                </m:e>
                                <m:sub>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𝑳</m:t>
                                  </m:r>
                                </m:sub>
                              </m:sSub>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0.4</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0.6</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0.8</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1.0</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4052227"/>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時間刻み </a:t>
                          </a:r>
                          <a14:m>
                            <m:oMath xmlns:m="http://schemas.openxmlformats.org/officeDocument/2006/math">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𝐡</m:t>
                              </m:r>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𝒔</m:t>
                                  </m:r>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0.01</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92769727"/>
                      </a:ext>
                    </a:extLst>
                  </a:tr>
                  <a:tr h="324000">
                    <a:tc>
                      <a:txBody>
                        <a:bodyPr/>
                        <a:lstStyle/>
                        <a:p>
                          <a:pPr algn="ctr">
                            <a:spcAft>
                              <a:spcPts val="0"/>
                            </a:spcAft>
                          </a:pPr>
                          <a:r>
                            <a:rPr lang="ja-JP" sz="16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計算終了時刻 </a:t>
                          </a:r>
                          <a14:m>
                            <m:oMath xmlns:m="http://schemas.openxmlformats.org/officeDocument/2006/math">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𝐭</m:t>
                              </m:r>
                              <m:d>
                                <m:dPr>
                                  <m:begChr m:val="["/>
                                  <m:endChr m:val="]"/>
                                  <m:ctrlPr>
                                    <a:rPr lang="ja-JP" sz="16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16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𝒔</m:t>
                                  </m:r>
                                </m:e>
                              </m:d>
                            </m:oMath>
                          </a14:m>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1B8D3"/>
                        </a:solid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0.446</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0.252</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0.193</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0.159</a:t>
                          </a:r>
                          <a:r>
                            <a:rPr lang="ja-JP" sz="16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0.129</a:t>
                          </a:r>
                          <a:r>
                            <a:rPr lang="en-US" altLang="ja-JP"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88534668"/>
                      </a:ext>
                    </a:extLst>
                  </a:tr>
                  <a:tr h="324000">
                    <a:tc gridSpan="2">
                      <a:txBody>
                        <a:bodyPr/>
                        <a:lstStyle/>
                        <a:p>
                          <a:pPr algn="ctr">
                            <a:spcAft>
                              <a:spcPts val="0"/>
                            </a:spcAft>
                          </a:pPr>
                          <a:r>
                            <a:rPr lang="en-US" alt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500" b="1" i="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V</a:t>
                          </a:r>
                          <a:r>
                            <a:rPr lang="en-US" altLang="ja-JP" sz="1500" b="1" i="1" kern="100" baseline="-25000" dirty="0">
                              <a:effectLst/>
                              <a:latin typeface="Times New Roman" panose="02020603050405020304" pitchFamily="18" charset="0"/>
                              <a:ea typeface="ＭＳ Ｐゴシック" panose="020B0600070205080204" pitchFamily="50" charset="-128"/>
                              <a:cs typeface="Times New Roman" panose="02020603050405020304" pitchFamily="18" charset="0"/>
                            </a:rPr>
                            <a:t>L</a:t>
                          </a:r>
                          <a:r>
                            <a:rPr lang="en-US" alt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=0.2</a:t>
                          </a:r>
                          <a:r>
                            <a:rPr lang="ja-JP" altLang="en-US" sz="1500" b="1"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0.4</a:t>
                          </a:r>
                          <a:r>
                            <a:rPr lang="ja-JP" altLang="en-US" sz="1500" b="1"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0.6</a:t>
                          </a:r>
                          <a:r>
                            <a:rPr lang="ja-JP" altLang="en-US" sz="1500" b="1"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0.8</a:t>
                          </a:r>
                          <a:r>
                            <a:rPr lang="ja-JP" altLang="en-US" sz="1500" b="1"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1.0m/s</a:t>
                          </a:r>
                          <a:r>
                            <a:rPr lang="ja-JP" altLang="en-US"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における繰り返し数 </a:t>
                          </a:r>
                          <a:r>
                            <a:rPr lang="en-US" alt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5</a:t>
                          </a:r>
                          <a:r>
                            <a:rPr lang="ja-JP" altLang="en-US"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回の平均値を左から順に示している</a:t>
                          </a:r>
                          <a:endPar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spcAft>
                              <a:spcPts val="0"/>
                            </a:spcAft>
                          </a:pP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9056433"/>
                      </a:ext>
                    </a:extLst>
                  </a:tr>
                </a:tbl>
              </a:graphicData>
            </a:graphic>
          </p:graphicFrame>
        </mc:Choice>
        <mc:Fallback xmlns="">
          <p:graphicFrame>
            <p:nvGraphicFramePr>
              <p:cNvPr id="7" name="表 6"/>
              <p:cNvGraphicFramePr>
                <a:graphicFrameLocks noGrp="1"/>
              </p:cNvGraphicFramePr>
              <p:nvPr>
                <p:extLst>
                  <p:ext uri="{D42A27DB-BD31-4B8C-83A1-F6EECF244321}">
                    <p14:modId xmlns:p14="http://schemas.microsoft.com/office/powerpoint/2010/main" val="951565505"/>
                  </p:ext>
                </p:extLst>
              </p:nvPr>
            </p:nvGraphicFramePr>
            <p:xfrm>
              <a:off x="685333" y="2595841"/>
              <a:ext cx="7827744" cy="4212000"/>
            </p:xfrm>
            <a:graphic>
              <a:graphicData uri="http://schemas.openxmlformats.org/drawingml/2006/table">
                <a:tbl>
                  <a:tblPr firstRow="1" firstCol="1" bandRow="1"/>
                  <a:tblGrid>
                    <a:gridCol w="4025212">
                      <a:extLst>
                        <a:ext uri="{9D8B030D-6E8A-4147-A177-3AD203B41FA5}">
                          <a16:colId xmlns:a16="http://schemas.microsoft.com/office/drawing/2014/main" val="718243268"/>
                        </a:ext>
                      </a:extLst>
                    </a:gridCol>
                    <a:gridCol w="3802532">
                      <a:extLst>
                        <a:ext uri="{9D8B030D-6E8A-4147-A177-3AD203B41FA5}">
                          <a16:colId xmlns:a16="http://schemas.microsoft.com/office/drawing/2014/main" val="2992820039"/>
                        </a:ext>
                      </a:extLst>
                    </a:gridCol>
                  </a:tblGrid>
                  <a:tr h="324000">
                    <a:tc gridSpan="2">
                      <a:txBody>
                        <a:bodyPr/>
                        <a:lstStyle/>
                        <a:p>
                          <a:pPr algn="ctr">
                            <a:spcAft>
                              <a:spcPts val="0"/>
                            </a:spcAft>
                          </a:pPr>
                          <a:r>
                            <a:rPr lang="ja-JP" sz="1600" b="1"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計算条件</a:t>
                          </a:r>
                          <a:endParaRPr lang="ja-JP" sz="16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481671182"/>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107547" r="-94705" b="-1126415"/>
                          </a:stretch>
                        </a:blip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9.81</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7142038"/>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203704" r="-94705" b="-1005556"/>
                          </a:stretch>
                        </a:blipFill>
                      </a:tcPr>
                    </a:tc>
                    <a:tc>
                      <a:txBody>
                        <a:bodyPr/>
                        <a:lstStyle/>
                        <a:p>
                          <a:pPr algn="ctr">
                            <a:spcAft>
                              <a:spcPts val="0"/>
                            </a:spcAft>
                          </a:pPr>
                          <a:r>
                            <a:rPr lang="en-US" sz="16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0.5</a:t>
                          </a:r>
                          <a:endParaRPr lang="ja-JP" sz="16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1819791"/>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309434" r="-94705" b="-924528"/>
                          </a:stretch>
                        </a:blipFill>
                      </a:tcPr>
                    </a:tc>
                    <a:tc>
                      <a:txBody>
                        <a:bodyPr/>
                        <a:lstStyle/>
                        <a:p>
                          <a:pPr algn="ctr">
                            <a:spcAft>
                              <a:spcPts val="0"/>
                            </a:spcAft>
                          </a:pP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0.258</a:t>
                          </a:r>
                          <a:r>
                            <a:rPr lang="ja-JP" sz="1600" kern="100" baseline="0" dirty="0" err="1"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0.491</a:t>
                          </a:r>
                          <a:r>
                            <a:rPr lang="ja-JP" sz="1600" kern="100" baseline="0" dirty="0" err="1"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4.438</a:t>
                          </a:r>
                          <a:r>
                            <a:rPr lang="ja-JP" sz="1600" kern="100" baseline="0" dirty="0" err="1"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0.435</a:t>
                          </a:r>
                          <a:r>
                            <a:rPr lang="ja-JP" sz="1600" kern="100" baseline="0" dirty="0" err="1"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0.270</a:t>
                          </a:r>
                          <a:r>
                            <a:rPr lang="ja-JP"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0009039"/>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409434" r="-94705" b="-824528"/>
                          </a:stretch>
                        </a:blipFill>
                      </a:tcPr>
                    </a:tc>
                    <a:tc>
                      <a:txBody>
                        <a:bodyPr/>
                        <a:lstStyle/>
                        <a:p>
                          <a:pPr algn="ctr">
                            <a:spcAft>
                              <a:spcPts val="0"/>
                            </a:spcAft>
                          </a:pP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0.0064</a:t>
                          </a:r>
                          <a:r>
                            <a:rPr lang="ja-JP" sz="1600" kern="100" baseline="0" dirty="0" err="1"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0.0057</a:t>
                          </a:r>
                          <a:r>
                            <a:rPr lang="ja-JP" sz="1600" kern="100" baseline="0" dirty="0" err="1"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0.0076</a:t>
                          </a:r>
                          <a:r>
                            <a:rPr lang="ja-JP" sz="1600" kern="100" baseline="0" dirty="0" err="1"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0.0046</a:t>
                          </a:r>
                          <a:r>
                            <a:rPr lang="ja-JP" sz="1600" kern="100" baseline="0" dirty="0" err="1"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0.0046</a:t>
                          </a:r>
                          <a:r>
                            <a:rPr lang="ja-JP" sz="16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4360580"/>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509434" r="-94705" b="-724528"/>
                          </a:stretch>
                        </a:blipFill>
                      </a:tcPr>
                    </a:tc>
                    <a:tc>
                      <a:txBody>
                        <a:bodyPr/>
                        <a:lstStyle/>
                        <a:p>
                          <a:pPr algn="ctr">
                            <a:spcAft>
                              <a:spcPts val="0"/>
                            </a:spcAft>
                          </a:pP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0.0017</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0.0014</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0.0016</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0.0015</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0.0013</a:t>
                          </a:r>
                          <a:r>
                            <a:rPr lang="ja-JP"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64623"/>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598148" r="-94705" b="-611111"/>
                          </a:stretch>
                        </a:blipFill>
                      </a:tcPr>
                    </a:tc>
                    <a:tc>
                      <a:txBody>
                        <a:bodyPr/>
                        <a:lstStyle/>
                        <a:p>
                          <a:pPr algn="ctr">
                            <a:spcAft>
                              <a:spcPts val="0"/>
                            </a:spcAft>
                          </a:pP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0.365</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0.505</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0.590</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0.689</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0.794</a:t>
                          </a:r>
                          <a:r>
                            <a:rPr lang="ja-JP"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5213892"/>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711321" r="-94705" b="-522642"/>
                          </a:stretch>
                        </a:blipFill>
                      </a:tcPr>
                    </a:tc>
                    <a:tc>
                      <a:txBody>
                        <a:bodyPr/>
                        <a:lstStyle/>
                        <a:p>
                          <a:pPr algn="ctr">
                            <a:spcAft>
                              <a:spcPts val="0"/>
                            </a:spcAft>
                          </a:pP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279</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147</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16.2</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166</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266</a:t>
                          </a:r>
                          <a:r>
                            <a:rPr lang="ja-JP"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5810908"/>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811321" r="-94705" b="-422642"/>
                          </a:stretch>
                        </a:blipFill>
                      </a:tcPr>
                    </a:tc>
                    <a:tc>
                      <a:txBody>
                        <a:bodyPr/>
                        <a:lstStyle/>
                        <a:p>
                          <a:pPr algn="ctr">
                            <a:spcAft>
                              <a:spcPts val="0"/>
                            </a:spcAft>
                          </a:pP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0.393</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0.266</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0.348</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0.306</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0.230</a:t>
                          </a:r>
                          <a:r>
                            <a:rPr lang="ja-JP"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3946653"/>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911321" r="-94705" b="-322642"/>
                          </a:stretch>
                        </a:blipFill>
                      </a:tcPr>
                    </a:tc>
                    <a:tc>
                      <a:txBody>
                        <a:bodyPr/>
                        <a:lstStyle/>
                        <a:p>
                          <a:pPr algn="ctr">
                            <a:spcAft>
                              <a:spcPts val="0"/>
                            </a:spcAft>
                          </a:pP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0.4</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0.6</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0.8</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1.0</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4052227"/>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992593" r="-94705" b="-216667"/>
                          </a:stretch>
                        </a:blipFill>
                      </a:tcPr>
                    </a:tc>
                    <a:tc>
                      <a:txBody>
                        <a:bodyPr/>
                        <a:lstStyle/>
                        <a:p>
                          <a:pPr algn="ctr">
                            <a:spcAft>
                              <a:spcPts val="0"/>
                            </a:spcAft>
                          </a:pPr>
                          <a:r>
                            <a:rPr lang="en-US" sz="16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0.01</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92769727"/>
                      </a:ext>
                    </a:extLst>
                  </a:tr>
                  <a:tr h="324000">
                    <a:tc>
                      <a:txBody>
                        <a:bodyPr/>
                        <a:lstStyle/>
                        <a:p>
                          <a:endParaRPr lang="ja-JP"/>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51" t="-1113208" r="-94705" b="-120755"/>
                          </a:stretch>
                        </a:blipFill>
                      </a:tcPr>
                    </a:tc>
                    <a:tc>
                      <a:txBody>
                        <a:bodyPr/>
                        <a:lstStyle/>
                        <a:p>
                          <a:pPr algn="ctr">
                            <a:spcAft>
                              <a:spcPts val="0"/>
                            </a:spcAft>
                          </a:pP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0.446</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0.252</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0.193</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0.159</a:t>
                          </a:r>
                          <a:r>
                            <a:rPr lang="ja-JP" sz="1600" kern="100" baseline="0" dirty="0" err="1"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0.129</a:t>
                          </a:r>
                          <a:r>
                            <a:rPr lang="en-US" altLang="ja-JP" sz="1600" kern="100" baseline="0" dirty="0" smtClean="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88534668"/>
                      </a:ext>
                    </a:extLst>
                  </a:tr>
                  <a:tr h="324000">
                    <a:tc gridSpan="2">
                      <a:txBody>
                        <a:bodyPr/>
                        <a:lstStyle/>
                        <a:p>
                          <a:pPr algn="ctr">
                            <a:spcAft>
                              <a:spcPts val="0"/>
                            </a:spcAft>
                          </a:pPr>
                          <a:r>
                            <a:rPr lang="en-US" altLang="ja-JP"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500" b="1" i="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V</a:t>
                          </a:r>
                          <a:r>
                            <a:rPr lang="en-US" altLang="ja-JP" sz="1500" b="1" i="1" kern="100" baseline="-2500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L</a:t>
                          </a:r>
                          <a:r>
                            <a:rPr lang="en-US" altLang="ja-JP"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=0.2</a:t>
                          </a:r>
                          <a:r>
                            <a:rPr lang="ja-JP" altLang="en-US" sz="1500" b="1" kern="100" baseline="0" dirty="0" err="1" smtClean="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0.4</a:t>
                          </a:r>
                          <a:r>
                            <a:rPr lang="ja-JP" altLang="en-US" sz="1500" b="1" kern="100" baseline="0" dirty="0" err="1" smtClean="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0.6</a:t>
                          </a:r>
                          <a:r>
                            <a:rPr lang="ja-JP" altLang="en-US" sz="1500" b="1" kern="100" baseline="0" dirty="0" err="1" smtClean="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0.8</a:t>
                          </a:r>
                          <a:r>
                            <a:rPr lang="ja-JP" altLang="en-US" sz="1500" b="1" kern="100" baseline="0" dirty="0" err="1" smtClean="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1.0m/s</a:t>
                          </a:r>
                          <a:r>
                            <a:rPr lang="ja-JP" altLang="en-US"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における繰り返し数 </a:t>
                          </a:r>
                          <a:r>
                            <a:rPr lang="en-US" altLang="ja-JP"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5</a:t>
                          </a:r>
                          <a:r>
                            <a:rPr lang="ja-JP" altLang="en-US" sz="1500" b="1" kern="100" baseline="0" dirty="0" smtClean="0">
                              <a:effectLst/>
                              <a:latin typeface="Times New Roman" panose="02020603050405020304" pitchFamily="18" charset="0"/>
                              <a:ea typeface="ＭＳ Ｐゴシック" panose="020B0600070205080204" pitchFamily="50" charset="-128"/>
                              <a:cs typeface="Times New Roman" panose="02020603050405020304" pitchFamily="18" charset="0"/>
                            </a:rPr>
                            <a:t>回の平均値を左から順に示している</a:t>
                          </a:r>
                          <a:endParaRPr lang="ja-JP" sz="15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spcAft>
                              <a:spcPts val="0"/>
                            </a:spcAft>
                          </a:pP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9056433"/>
                      </a:ext>
                    </a:extLst>
                  </a:tr>
                </a:tbl>
              </a:graphicData>
            </a:graphic>
          </p:graphicFrame>
        </mc:Fallback>
      </mc:AlternateContent>
    </p:spTree>
    <p:extLst>
      <p:ext uri="{BB962C8B-B14F-4D97-AF65-F5344CB8AC3E}">
        <p14:creationId xmlns:p14="http://schemas.microsoft.com/office/powerpoint/2010/main" val="345420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1664414" y="839280"/>
            <a:ext cx="6110881" cy="5181376"/>
            <a:chOff x="1664414" y="839280"/>
            <a:chExt cx="6110881" cy="5181376"/>
          </a:xfrm>
        </p:grpSpPr>
        <p:pic>
          <p:nvPicPr>
            <p:cNvPr id="18" name="図 17"/>
            <p:cNvPicPr>
              <a:picLocks noChangeAspect="1"/>
            </p:cNvPicPr>
            <p:nvPr/>
          </p:nvPicPr>
          <p:blipFill rotWithShape="1">
            <a:blip r:embed="rId3"/>
            <a:srcRect l="5146" t="2422" r="45053" b="63657"/>
            <a:stretch/>
          </p:blipFill>
          <p:spPr>
            <a:xfrm>
              <a:off x="1664414" y="1723028"/>
              <a:ext cx="6110881" cy="4297628"/>
            </a:xfrm>
            <a:prstGeom prst="rect">
              <a:avLst/>
            </a:prstGeom>
          </p:spPr>
        </p:pic>
        <p:pic>
          <p:nvPicPr>
            <p:cNvPr id="19" name="図 18"/>
            <p:cNvPicPr>
              <a:picLocks noChangeAspect="1"/>
            </p:cNvPicPr>
            <p:nvPr/>
          </p:nvPicPr>
          <p:blipFill rotWithShape="1">
            <a:blip r:embed="rId4"/>
            <a:srcRect l="17952" t="55473" r="31345" b="27992"/>
            <a:stretch/>
          </p:blipFill>
          <p:spPr>
            <a:xfrm>
              <a:off x="3021676" y="839280"/>
              <a:ext cx="4528851" cy="1553120"/>
            </a:xfrm>
            <a:prstGeom prst="rect">
              <a:avLst/>
            </a:prstGeom>
          </p:spPr>
        </p:pic>
      </p:grpSp>
      <p:pic>
        <p:nvPicPr>
          <p:cNvPr id="26" name="図 25"/>
          <p:cNvPicPr>
            <a:picLocks noChangeAspect="1"/>
          </p:cNvPicPr>
          <p:nvPr/>
        </p:nvPicPr>
        <p:blipFill>
          <a:blip r:embed="rId5"/>
          <a:stretch>
            <a:fillRect/>
          </a:stretch>
        </p:blipFill>
        <p:spPr>
          <a:xfrm>
            <a:off x="1" y="1025107"/>
            <a:ext cx="9143999" cy="5843053"/>
          </a:xfrm>
          <a:prstGeom prst="rect">
            <a:avLst/>
          </a:prstGeom>
        </p:spPr>
      </p:pic>
      <p:pic>
        <p:nvPicPr>
          <p:cNvPr id="15" name="図 14"/>
          <p:cNvPicPr>
            <a:picLocks noChangeAspect="1"/>
          </p:cNvPicPr>
          <p:nvPr/>
        </p:nvPicPr>
        <p:blipFill rotWithShape="1">
          <a:blip r:embed="rId6"/>
          <a:srcRect l="22888" t="66479" r="40647" b="29257"/>
          <a:stretch/>
        </p:blipFill>
        <p:spPr>
          <a:xfrm>
            <a:off x="3081363" y="6044854"/>
            <a:ext cx="3443955" cy="324740"/>
          </a:xfrm>
          <a:prstGeom prst="rect">
            <a:avLst/>
          </a:prstGeom>
        </p:spPr>
      </p:pic>
      <p:pic>
        <p:nvPicPr>
          <p:cNvPr id="16" name="図 15"/>
          <p:cNvPicPr>
            <a:picLocks noChangeAspect="1"/>
          </p:cNvPicPr>
          <p:nvPr/>
        </p:nvPicPr>
        <p:blipFill rotWithShape="1">
          <a:blip r:embed="rId6"/>
          <a:srcRect l="3575" t="14897" r="92533" b="37760"/>
          <a:stretch/>
        </p:blipFill>
        <p:spPr>
          <a:xfrm>
            <a:off x="1312406" y="2030614"/>
            <a:ext cx="367470" cy="3606325"/>
          </a:xfrm>
          <a:prstGeom prst="rect">
            <a:avLst/>
          </a:prstGeom>
        </p:spPr>
      </p:pic>
      <p:sp>
        <p:nvSpPr>
          <p:cNvPr id="24" name="テキスト ボックス 23"/>
          <p:cNvSpPr txBox="1"/>
          <p:nvPr/>
        </p:nvSpPr>
        <p:spPr>
          <a:xfrm>
            <a:off x="3325646" y="6295591"/>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0.2</a:t>
            </a:r>
            <a:r>
              <a:rPr lang="en-US" altLang="ja-JP" sz="2800" dirty="0"/>
              <a:t>m/s</a:t>
            </a:r>
            <a:r>
              <a:rPr lang="ja-JP" altLang="en-US" sz="2800" dirty="0"/>
              <a:t>の場合</a:t>
            </a:r>
            <a:endParaRPr kumimoji="1" lang="en-US" altLang="ja-JP" sz="2800" dirty="0"/>
          </a:p>
        </p:txBody>
      </p:sp>
      <p:grpSp>
        <p:nvGrpSpPr>
          <p:cNvPr id="5" name="グループ化 4"/>
          <p:cNvGrpSpPr/>
          <p:nvPr/>
        </p:nvGrpSpPr>
        <p:grpSpPr>
          <a:xfrm>
            <a:off x="1653871" y="840993"/>
            <a:ext cx="6114556" cy="5977175"/>
            <a:chOff x="1653871" y="840993"/>
            <a:chExt cx="6114556" cy="5977175"/>
          </a:xfrm>
        </p:grpSpPr>
        <p:grpSp>
          <p:nvGrpSpPr>
            <p:cNvPr id="6" name="グループ化 5"/>
            <p:cNvGrpSpPr>
              <a:grpSpLocks noChangeAspect="1"/>
            </p:cNvGrpSpPr>
            <p:nvPr/>
          </p:nvGrpSpPr>
          <p:grpSpPr>
            <a:xfrm>
              <a:off x="1653871" y="840993"/>
              <a:ext cx="6114556" cy="5154295"/>
              <a:chOff x="2107768" y="-2007704"/>
              <a:chExt cx="4656448" cy="3925175"/>
            </a:xfrm>
          </p:grpSpPr>
          <p:pic>
            <p:nvPicPr>
              <p:cNvPr id="8" name="図 7"/>
              <p:cNvPicPr>
                <a:picLocks noChangeAspect="1"/>
              </p:cNvPicPr>
              <p:nvPr/>
            </p:nvPicPr>
            <p:blipFill rotWithShape="1">
              <a:blip r:embed="rId4"/>
              <a:srcRect l="7051" t="3371" r="24494" b="51300"/>
              <a:stretch/>
            </p:blipFill>
            <p:spPr>
              <a:xfrm>
                <a:off x="2107768" y="-1324707"/>
                <a:ext cx="4656448" cy="3242178"/>
              </a:xfrm>
              <a:prstGeom prst="rect">
                <a:avLst/>
              </a:prstGeom>
            </p:spPr>
          </p:pic>
          <p:pic>
            <p:nvPicPr>
              <p:cNvPr id="9" name="図 8"/>
              <p:cNvPicPr>
                <a:picLocks noChangeAspect="1"/>
              </p:cNvPicPr>
              <p:nvPr/>
            </p:nvPicPr>
            <p:blipFill rotWithShape="1">
              <a:blip r:embed="rId4"/>
              <a:srcRect l="17952" t="55473" r="31345" b="27992"/>
              <a:stretch/>
            </p:blipFill>
            <p:spPr>
              <a:xfrm>
                <a:off x="3150704" y="-2007704"/>
                <a:ext cx="3448878" cy="1182755"/>
              </a:xfrm>
              <a:prstGeom prst="rect">
                <a:avLst/>
              </a:prstGeom>
            </p:spPr>
          </p:pic>
        </p:grpSp>
        <p:sp>
          <p:nvSpPr>
            <p:cNvPr id="7" name="テキスト ボックス 6"/>
            <p:cNvSpPr txBox="1"/>
            <p:nvPr/>
          </p:nvSpPr>
          <p:spPr>
            <a:xfrm>
              <a:off x="3324275" y="6294948"/>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0</a:t>
              </a:r>
              <a:r>
                <a:rPr lang="en-US" altLang="ja-JP" sz="2800" dirty="0">
                  <a:solidFill>
                    <a:srgbClr val="FF0000"/>
                  </a:solidFill>
                </a:rPr>
                <a:t>.2</a:t>
              </a:r>
              <a:r>
                <a:rPr lang="en-US" altLang="ja-JP" sz="2800" dirty="0"/>
                <a:t>m/s</a:t>
              </a:r>
              <a:r>
                <a:rPr lang="ja-JP" altLang="en-US" sz="2800" dirty="0"/>
                <a:t>の場合</a:t>
              </a:r>
              <a:endParaRPr kumimoji="1" lang="en-US" altLang="ja-JP" sz="2800" dirty="0"/>
            </a:p>
          </p:txBody>
        </p:sp>
      </p:grpSp>
      <p:grpSp>
        <p:nvGrpSpPr>
          <p:cNvPr id="20" name="グループ化 19"/>
          <p:cNvGrpSpPr/>
          <p:nvPr/>
        </p:nvGrpSpPr>
        <p:grpSpPr>
          <a:xfrm>
            <a:off x="4806613" y="1588851"/>
            <a:ext cx="4284696" cy="1614880"/>
            <a:chOff x="4599090" y="1932562"/>
            <a:chExt cx="4284696" cy="1614880"/>
          </a:xfrm>
        </p:grpSpPr>
        <p:sp>
          <p:nvSpPr>
            <p:cNvPr id="21" name="左右矢印 20"/>
            <p:cNvSpPr/>
            <p:nvPr/>
          </p:nvSpPr>
          <p:spPr>
            <a:xfrm>
              <a:off x="4599090" y="3176740"/>
              <a:ext cx="2223241" cy="370702"/>
            </a:xfrm>
            <a:prstGeom prst="leftRightArrow">
              <a:avLst>
                <a:gd name="adj1" fmla="val 14242"/>
                <a:gd name="adj2" fmla="val 52803"/>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形吹き出し 21"/>
            <p:cNvSpPr/>
            <p:nvPr/>
          </p:nvSpPr>
          <p:spPr>
            <a:xfrm>
              <a:off x="6582384" y="1932562"/>
              <a:ext cx="2301402" cy="922100"/>
            </a:xfrm>
            <a:prstGeom prst="wedgeEllipseCallout">
              <a:avLst>
                <a:gd name="adj1" fmla="val -55695"/>
                <a:gd name="adj2" fmla="val 82813"/>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23" name="テキスト ボックス 22"/>
            <p:cNvSpPr txBox="1"/>
            <p:nvPr/>
          </p:nvSpPr>
          <p:spPr>
            <a:xfrm>
              <a:off x="6679661" y="2180619"/>
              <a:ext cx="2200071" cy="400110"/>
            </a:xfrm>
            <a:prstGeom prst="rect">
              <a:avLst/>
            </a:prstGeom>
            <a:noFill/>
          </p:spPr>
          <p:txBody>
            <a:bodyPr wrap="square" rtlCol="0">
              <a:spAutoFit/>
            </a:bodyPr>
            <a:lstStyle/>
            <a:p>
              <a:r>
                <a:rPr kumimoji="1" lang="ja-JP" altLang="en-US" sz="2000" dirty="0"/>
                <a:t>大きな差異が発生</a:t>
              </a:r>
            </a:p>
          </p:txBody>
        </p:sp>
      </p:grpSp>
      <p:grpSp>
        <p:nvGrpSpPr>
          <p:cNvPr id="10" name="グループ化 9"/>
          <p:cNvGrpSpPr/>
          <p:nvPr/>
        </p:nvGrpSpPr>
        <p:grpSpPr>
          <a:xfrm>
            <a:off x="1614790" y="2443861"/>
            <a:ext cx="3575298" cy="1803884"/>
            <a:chOff x="1614790" y="2443861"/>
            <a:chExt cx="3575298" cy="1803884"/>
          </a:xfrm>
        </p:grpSpPr>
        <p:sp>
          <p:nvSpPr>
            <p:cNvPr id="11" name="左右矢印 10"/>
            <p:cNvSpPr/>
            <p:nvPr/>
          </p:nvSpPr>
          <p:spPr>
            <a:xfrm rot="5400000">
              <a:off x="4646292" y="2687956"/>
              <a:ext cx="787892" cy="299701"/>
            </a:xfrm>
            <a:prstGeom prst="leftRightArrow">
              <a:avLst>
                <a:gd name="adj1" fmla="val 25015"/>
                <a:gd name="adj2" fmla="val 48188"/>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1614790" y="3138791"/>
              <a:ext cx="2474475" cy="1108954"/>
              <a:chOff x="8148940" y="5386691"/>
              <a:chExt cx="2474475" cy="1108954"/>
            </a:xfrm>
          </p:grpSpPr>
          <p:sp>
            <p:nvSpPr>
              <p:cNvPr id="13" name="円形吹き出し 12"/>
              <p:cNvSpPr/>
              <p:nvPr/>
            </p:nvSpPr>
            <p:spPr>
              <a:xfrm>
                <a:off x="8148940" y="5386691"/>
                <a:ext cx="2441237" cy="1108954"/>
              </a:xfrm>
              <a:prstGeom prst="wedgeEllipseCallout">
                <a:avLst>
                  <a:gd name="adj1" fmla="val 67940"/>
                  <a:gd name="adj2" fmla="val -51871"/>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14" name="テキスト ボックス 13"/>
              <p:cNvSpPr txBox="1"/>
              <p:nvPr/>
            </p:nvSpPr>
            <p:spPr>
              <a:xfrm>
                <a:off x="8204065" y="5747426"/>
                <a:ext cx="2419350" cy="400110"/>
              </a:xfrm>
              <a:prstGeom prst="rect">
                <a:avLst/>
              </a:prstGeom>
              <a:noFill/>
            </p:spPr>
            <p:txBody>
              <a:bodyPr wrap="square" rtlCol="0">
                <a:spAutoFit/>
              </a:bodyPr>
              <a:lstStyle/>
              <a:p>
                <a:r>
                  <a:rPr kumimoji="1" lang="en-US" altLang="ja-JP" sz="2000" dirty="0"/>
                  <a:t>y</a:t>
                </a:r>
                <a:r>
                  <a:rPr kumimoji="1" lang="ja-JP" altLang="en-US" sz="2000" dirty="0"/>
                  <a:t>方向に差異が発生</a:t>
                </a:r>
              </a:p>
            </p:txBody>
          </p:sp>
        </p:grpSp>
      </p:grpSp>
      <p:sp>
        <p:nvSpPr>
          <p:cNvPr id="25" name="タイトル 1"/>
          <p:cNvSpPr>
            <a:spLocks noGrp="1"/>
          </p:cNvSpPr>
          <p:nvPr>
            <p:ph type="title"/>
          </p:nvPr>
        </p:nvSpPr>
        <p:spPr>
          <a:xfrm>
            <a:off x="685332" y="380144"/>
            <a:ext cx="8458668" cy="463319"/>
          </a:xfrm>
        </p:spPr>
        <p:txBody>
          <a:bodyPr>
            <a:noAutofit/>
          </a:bodyPr>
          <a:lstStyle/>
          <a:p>
            <a:r>
              <a:rPr lang="ja-JP" altLang="en-US" sz="2900" i="1" dirty="0">
                <a:latin typeface="+mj-ea"/>
              </a:rPr>
              <a:t>気泡移動経路に関する実験値と解析値との比較</a:t>
            </a:r>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27</a:t>
            </a:fld>
            <a:endParaRPr kumimoji="1" lang="ja-JP" altLang="en-US" dirty="0"/>
          </a:p>
        </p:txBody>
      </p:sp>
    </p:spTree>
    <p:extLst>
      <p:ext uri="{BB962C8B-B14F-4D97-AF65-F5344CB8AC3E}">
        <p14:creationId xmlns:p14="http://schemas.microsoft.com/office/powerpoint/2010/main" val="178310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47"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28</a:t>
            </a:fld>
            <a:endParaRPr kumimoji="1" lang="ja-JP" altLang="en-US" dirty="0"/>
          </a:p>
        </p:txBody>
      </p:sp>
      <p:sp>
        <p:nvSpPr>
          <p:cNvPr id="3" name="タイトル 1"/>
          <p:cNvSpPr>
            <a:spLocks noGrp="1"/>
          </p:cNvSpPr>
          <p:nvPr>
            <p:ph type="title"/>
          </p:nvPr>
        </p:nvSpPr>
        <p:spPr>
          <a:xfrm>
            <a:off x="685332" y="380144"/>
            <a:ext cx="8458668" cy="463319"/>
          </a:xfrm>
        </p:spPr>
        <p:txBody>
          <a:bodyPr>
            <a:noAutofit/>
          </a:bodyPr>
          <a:lstStyle/>
          <a:p>
            <a:r>
              <a:rPr lang="ja-JP" altLang="en-US" sz="2900" i="1" dirty="0">
                <a:latin typeface="+mj-ea"/>
              </a:rPr>
              <a:t>気泡移動経路に関する実験値と解析値との比較</a:t>
            </a:r>
          </a:p>
        </p:txBody>
      </p:sp>
      <p:grpSp>
        <p:nvGrpSpPr>
          <p:cNvPr id="5" name="グループ化 4"/>
          <p:cNvGrpSpPr/>
          <p:nvPr/>
        </p:nvGrpSpPr>
        <p:grpSpPr>
          <a:xfrm>
            <a:off x="1663371" y="1745589"/>
            <a:ext cx="6107855" cy="5062790"/>
            <a:chOff x="1663371" y="1745589"/>
            <a:chExt cx="6107855" cy="5062790"/>
          </a:xfrm>
        </p:grpSpPr>
        <p:pic>
          <p:nvPicPr>
            <p:cNvPr id="6" name="図 5"/>
            <p:cNvPicPr>
              <a:picLocks noChangeAspect="1"/>
            </p:cNvPicPr>
            <p:nvPr/>
          </p:nvPicPr>
          <p:blipFill rotWithShape="1">
            <a:blip r:embed="rId3"/>
            <a:srcRect l="6933" t="4698" r="26324" b="31243"/>
            <a:stretch/>
          </p:blipFill>
          <p:spPr>
            <a:xfrm>
              <a:off x="1663371" y="1745589"/>
              <a:ext cx="6107855" cy="4355426"/>
            </a:xfrm>
            <a:prstGeom prst="rect">
              <a:avLst/>
            </a:prstGeom>
          </p:spPr>
        </p:pic>
        <p:sp>
          <p:nvSpPr>
            <p:cNvPr id="7" name="テキスト ボックス 6"/>
            <p:cNvSpPr txBox="1"/>
            <p:nvPr/>
          </p:nvSpPr>
          <p:spPr>
            <a:xfrm>
              <a:off x="3330000" y="6285159"/>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0</a:t>
              </a:r>
              <a:r>
                <a:rPr lang="en-US" altLang="ja-JP" sz="2800" dirty="0">
                  <a:solidFill>
                    <a:srgbClr val="FF0000"/>
                  </a:solidFill>
                </a:rPr>
                <a:t>.4</a:t>
              </a:r>
              <a:r>
                <a:rPr lang="en-US" altLang="ja-JP" sz="2800" dirty="0"/>
                <a:t>m/s</a:t>
              </a:r>
              <a:r>
                <a:rPr lang="ja-JP" altLang="en-US" sz="2800" dirty="0"/>
                <a:t>の場合</a:t>
              </a:r>
              <a:endParaRPr kumimoji="1" lang="en-US" altLang="ja-JP" sz="2800" dirty="0"/>
            </a:p>
          </p:txBody>
        </p:sp>
      </p:grpSp>
      <p:pic>
        <p:nvPicPr>
          <p:cNvPr id="8" name="図 7"/>
          <p:cNvPicPr>
            <a:picLocks noChangeAspect="1"/>
          </p:cNvPicPr>
          <p:nvPr/>
        </p:nvPicPr>
        <p:blipFill rotWithShape="1">
          <a:blip r:embed="rId4"/>
          <a:srcRect l="22888" t="66479" r="40647" b="29257"/>
          <a:stretch/>
        </p:blipFill>
        <p:spPr>
          <a:xfrm>
            <a:off x="3081363" y="6044854"/>
            <a:ext cx="3443955" cy="324740"/>
          </a:xfrm>
          <a:prstGeom prst="rect">
            <a:avLst/>
          </a:prstGeom>
        </p:spPr>
      </p:pic>
      <p:pic>
        <p:nvPicPr>
          <p:cNvPr id="9" name="図 8"/>
          <p:cNvPicPr>
            <a:picLocks noChangeAspect="1"/>
          </p:cNvPicPr>
          <p:nvPr/>
        </p:nvPicPr>
        <p:blipFill rotWithShape="1">
          <a:blip r:embed="rId4"/>
          <a:srcRect l="3575" t="14897" r="92533" b="37760"/>
          <a:stretch/>
        </p:blipFill>
        <p:spPr>
          <a:xfrm>
            <a:off x="1312406" y="2030614"/>
            <a:ext cx="367470" cy="3606325"/>
          </a:xfrm>
          <a:prstGeom prst="rect">
            <a:avLst/>
          </a:prstGeom>
        </p:spPr>
      </p:pic>
    </p:spTree>
    <p:extLst>
      <p:ext uri="{BB962C8B-B14F-4D97-AF65-F5344CB8AC3E}">
        <p14:creationId xmlns:p14="http://schemas.microsoft.com/office/powerpoint/2010/main" val="5253232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29</a:t>
            </a:fld>
            <a:endParaRPr kumimoji="1" lang="ja-JP" altLang="en-US" dirty="0"/>
          </a:p>
        </p:txBody>
      </p:sp>
      <p:sp>
        <p:nvSpPr>
          <p:cNvPr id="3" name="タイトル 1"/>
          <p:cNvSpPr>
            <a:spLocks noGrp="1"/>
          </p:cNvSpPr>
          <p:nvPr>
            <p:ph type="title"/>
          </p:nvPr>
        </p:nvSpPr>
        <p:spPr>
          <a:xfrm>
            <a:off x="685332" y="380144"/>
            <a:ext cx="8458668" cy="463319"/>
          </a:xfrm>
        </p:spPr>
        <p:txBody>
          <a:bodyPr>
            <a:noAutofit/>
          </a:bodyPr>
          <a:lstStyle/>
          <a:p>
            <a:r>
              <a:rPr lang="ja-JP" altLang="en-US" sz="2900" i="1" dirty="0">
                <a:latin typeface="+mj-ea"/>
              </a:rPr>
              <a:t>気泡移動経路に関する実験値と解析値との比較</a:t>
            </a:r>
          </a:p>
        </p:txBody>
      </p:sp>
      <p:grpSp>
        <p:nvGrpSpPr>
          <p:cNvPr id="5" name="グループ化 4"/>
          <p:cNvGrpSpPr/>
          <p:nvPr/>
        </p:nvGrpSpPr>
        <p:grpSpPr>
          <a:xfrm>
            <a:off x="1653871" y="1756409"/>
            <a:ext cx="6125459" cy="5040322"/>
            <a:chOff x="1653871" y="1768057"/>
            <a:chExt cx="6125459" cy="5040322"/>
          </a:xfrm>
        </p:grpSpPr>
        <p:pic>
          <p:nvPicPr>
            <p:cNvPr id="6" name="図 5"/>
            <p:cNvPicPr>
              <a:picLocks noChangeAspect="1"/>
            </p:cNvPicPr>
            <p:nvPr/>
          </p:nvPicPr>
          <p:blipFill rotWithShape="1">
            <a:blip r:embed="rId3"/>
            <a:srcRect l="6882" t="5039" r="26183" b="31129"/>
            <a:stretch/>
          </p:blipFill>
          <p:spPr>
            <a:xfrm>
              <a:off x="1653871" y="1768057"/>
              <a:ext cx="6125459" cy="4298790"/>
            </a:xfrm>
            <a:prstGeom prst="rect">
              <a:avLst/>
            </a:prstGeom>
          </p:spPr>
        </p:pic>
        <p:sp>
          <p:nvSpPr>
            <p:cNvPr id="7" name="テキスト ボックス 6"/>
            <p:cNvSpPr txBox="1"/>
            <p:nvPr/>
          </p:nvSpPr>
          <p:spPr>
            <a:xfrm>
              <a:off x="3330000" y="6285159"/>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0</a:t>
              </a:r>
              <a:r>
                <a:rPr lang="en-US" altLang="ja-JP" sz="2800" dirty="0">
                  <a:solidFill>
                    <a:srgbClr val="FF0000"/>
                  </a:solidFill>
                </a:rPr>
                <a:t>.6</a:t>
              </a:r>
              <a:r>
                <a:rPr lang="en-US" altLang="ja-JP" sz="2800" dirty="0"/>
                <a:t>m/s</a:t>
              </a:r>
              <a:r>
                <a:rPr lang="ja-JP" altLang="en-US" sz="2800" dirty="0"/>
                <a:t>の場合</a:t>
              </a:r>
              <a:endParaRPr kumimoji="1" lang="en-US" altLang="ja-JP" sz="2800" dirty="0"/>
            </a:p>
          </p:txBody>
        </p:sp>
      </p:grpSp>
      <p:pic>
        <p:nvPicPr>
          <p:cNvPr id="8" name="図 7"/>
          <p:cNvPicPr>
            <a:picLocks noChangeAspect="1"/>
          </p:cNvPicPr>
          <p:nvPr/>
        </p:nvPicPr>
        <p:blipFill rotWithShape="1">
          <a:blip r:embed="rId4"/>
          <a:srcRect l="22888" t="66479" r="40647" b="29257"/>
          <a:stretch/>
        </p:blipFill>
        <p:spPr>
          <a:xfrm>
            <a:off x="3081363" y="6044854"/>
            <a:ext cx="3443955" cy="324740"/>
          </a:xfrm>
          <a:prstGeom prst="rect">
            <a:avLst/>
          </a:prstGeom>
        </p:spPr>
      </p:pic>
      <p:pic>
        <p:nvPicPr>
          <p:cNvPr id="9" name="図 8"/>
          <p:cNvPicPr>
            <a:picLocks noChangeAspect="1"/>
          </p:cNvPicPr>
          <p:nvPr/>
        </p:nvPicPr>
        <p:blipFill rotWithShape="1">
          <a:blip r:embed="rId4"/>
          <a:srcRect l="3575" t="14897" r="92533" b="37760"/>
          <a:stretch/>
        </p:blipFill>
        <p:spPr>
          <a:xfrm>
            <a:off x="1312406" y="2030614"/>
            <a:ext cx="367470" cy="3606325"/>
          </a:xfrm>
          <a:prstGeom prst="rect">
            <a:avLst/>
          </a:prstGeom>
        </p:spPr>
      </p:pic>
    </p:spTree>
    <p:extLst>
      <p:ext uri="{BB962C8B-B14F-4D97-AF65-F5344CB8AC3E}">
        <p14:creationId xmlns:p14="http://schemas.microsoft.com/office/powerpoint/2010/main" val="23077314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3</a:t>
            </a:fld>
            <a:endParaRPr kumimoji="1" lang="ja-JP" altLang="en-US" dirty="0"/>
          </a:p>
        </p:txBody>
      </p:sp>
      <p:sp>
        <p:nvSpPr>
          <p:cNvPr id="158" name="下矢印 157"/>
          <p:cNvSpPr/>
          <p:nvPr/>
        </p:nvSpPr>
        <p:spPr>
          <a:xfrm>
            <a:off x="3676855" y="4619911"/>
            <a:ext cx="1038225" cy="434041"/>
          </a:xfrm>
          <a:prstGeom prst="downArrow">
            <a:avLst/>
          </a:prstGeom>
          <a:gradFill>
            <a:gsLst>
              <a:gs pos="22000">
                <a:srgbClr val="F4F4F4"/>
              </a:gs>
              <a:gs pos="100000">
                <a:srgbClr val="FFC000"/>
              </a:gs>
            </a:gsLst>
            <a:lin ang="5400000" scaled="0"/>
          </a:gradFill>
          <a:ln w="15875" cap="flat" cmpd="sng" algn="ctr">
            <a:noFill/>
            <a:prstDash val="solid"/>
          </a:ln>
          <a:effectLst>
            <a:outerShdw blurRad="50800" dist="25400" dir="2700000" algn="tl" rotWithShape="0">
              <a:prstClr val="black">
                <a:alpha val="63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Times New Roman"/>
              <a:ea typeface="ＭＳ Ｐゴシック"/>
              <a:cs typeface="+mn-cs"/>
            </a:endParaRPr>
          </a:p>
        </p:txBody>
      </p:sp>
      <p:sp>
        <p:nvSpPr>
          <p:cNvPr id="159" name="タイトル 1"/>
          <p:cNvSpPr txBox="1">
            <a:spLocks/>
          </p:cNvSpPr>
          <p:nvPr/>
        </p:nvSpPr>
        <p:spPr>
          <a:xfrm>
            <a:off x="685332" y="380144"/>
            <a:ext cx="7773338" cy="46331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Font typeface="+mj-lt"/>
              <a:buNone/>
              <a:defRPr kumimoji="1" sz="3600" b="0" i="1" kern="1200" cap="none" baseline="0">
                <a:solidFill>
                  <a:schemeClr val="tx1"/>
                </a:solidFill>
                <a:effectLst/>
                <a:latin typeface="Times New Roman" panose="02020603050405020304" pitchFamily="18" charset="0"/>
                <a:ea typeface="ＭＳ Ｐゴシック" panose="020B0600070205080204" pitchFamily="50" charset="-128"/>
                <a:cs typeface="+mj-cs"/>
              </a:defRPr>
            </a:lvl1pPr>
          </a:lstStyle>
          <a:p>
            <a:pPr marL="0" marR="0" lvl="0" indent="0" algn="l" defTabSz="914400" rtl="0" eaLnBrk="1" fontAlgn="auto" latinLnBrk="0" hangingPunct="1">
              <a:lnSpc>
                <a:spcPct val="90000"/>
              </a:lnSpc>
              <a:spcBef>
                <a:spcPct val="0"/>
              </a:spcBef>
              <a:spcAft>
                <a:spcPts val="0"/>
              </a:spcAft>
              <a:buClrTx/>
              <a:buSzTx/>
              <a:buFont typeface="+mj-lt"/>
              <a:buNone/>
              <a:tabLst/>
              <a:defRPr/>
            </a:pPr>
            <a:r>
              <a:rPr kumimoji="1" lang="ja-JP" altLang="en-US" sz="3200" b="0" i="1"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rPr>
              <a:t>研究の目的と流れ</a:t>
            </a:r>
            <a:endParaRPr kumimoji="1" lang="ja-JP" altLang="en-US" sz="32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endParaRPr>
          </a:p>
        </p:txBody>
      </p:sp>
      <p:sp>
        <p:nvSpPr>
          <p:cNvPr id="160" name="テキスト ボックス 159"/>
          <p:cNvSpPr txBox="1"/>
          <p:nvPr/>
        </p:nvSpPr>
        <p:spPr>
          <a:xfrm>
            <a:off x="739738" y="3604748"/>
            <a:ext cx="6912461" cy="923330"/>
          </a:xfrm>
          <a:prstGeom prst="rect">
            <a:avLst/>
          </a:prstGeom>
          <a:solidFill>
            <a:srgbClr val="FCFDE9"/>
          </a:solidFill>
          <a:ln>
            <a:solidFill>
              <a:srgbClr val="FFC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FF0000"/>
                </a:solidFill>
                <a:effectLst/>
                <a:uLnTx/>
                <a:uFillTx/>
              </a:rPr>
              <a:t>ダイカスト湯流れ</a:t>
            </a:r>
            <a:r>
              <a:rPr kumimoji="0" lang="ja-JP" altLang="en-US" sz="1800" b="0" i="0" u="none" strike="noStrike" kern="0" cap="none" spc="0" normalizeH="0" baseline="0" noProof="0" dirty="0">
                <a:ln>
                  <a:noFill/>
                </a:ln>
                <a:solidFill>
                  <a:prstClr val="black"/>
                </a:solidFill>
                <a:effectLst/>
                <a:uLnTx/>
                <a:uFillTx/>
              </a:rPr>
              <a:t>における気泡追跡実験</a:t>
            </a:r>
            <a:endParaRPr kumimoji="0" lang="en-US" altLang="ja-JP" sz="18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a:t>
            </a:r>
            <a:endParaRPr kumimoji="0" lang="en-US" altLang="ja-JP" sz="18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マーカー機能を用いた気泡追跡シミュレーション</a:t>
            </a:r>
          </a:p>
        </p:txBody>
      </p:sp>
      <p:sp>
        <p:nvSpPr>
          <p:cNvPr id="161" name="テキスト ボックス 160"/>
          <p:cNvSpPr txBox="1"/>
          <p:nvPr/>
        </p:nvSpPr>
        <p:spPr>
          <a:xfrm>
            <a:off x="739739" y="5107314"/>
            <a:ext cx="6912460" cy="923330"/>
          </a:xfrm>
          <a:prstGeom prst="rect">
            <a:avLst/>
          </a:prstGeom>
          <a:solidFill>
            <a:srgbClr val="FCFDE9"/>
          </a:solidFill>
          <a:ln>
            <a:solidFill>
              <a:srgbClr val="FFC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回流水槽を用いた</a:t>
            </a:r>
            <a:r>
              <a:rPr kumimoji="0" lang="ja-JP" altLang="en-US" sz="1800" b="0" i="0" u="none" strike="noStrike" kern="0" cap="none" spc="0" normalizeH="0" baseline="0" noProof="0" dirty="0">
                <a:ln>
                  <a:noFill/>
                </a:ln>
                <a:solidFill>
                  <a:srgbClr val="FF0000"/>
                </a:solidFill>
                <a:effectLst/>
                <a:uLnTx/>
                <a:uFillTx/>
              </a:rPr>
              <a:t>気泡移動に関する基礎調査実験</a:t>
            </a:r>
            <a:endParaRPr kumimoji="0" lang="en-US" altLang="ja-JP" sz="1800" b="0" i="0" u="none" strike="noStrike" kern="0" cap="none" spc="0" normalizeH="0" baseline="0" noProof="0" dirty="0">
              <a:ln>
                <a:noFill/>
              </a:ln>
              <a:solidFill>
                <a:srgbClr val="FF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a:t>
            </a:r>
            <a:endParaRPr kumimoji="0" lang="en-US" altLang="ja-JP" sz="18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気泡の移動に関する数値解析</a:t>
            </a:r>
          </a:p>
        </p:txBody>
      </p:sp>
      <p:sp>
        <p:nvSpPr>
          <p:cNvPr id="163" name="下カーブ矢印 162"/>
          <p:cNvSpPr/>
          <p:nvPr/>
        </p:nvSpPr>
        <p:spPr>
          <a:xfrm rot="15800681">
            <a:off x="624120" y="4741305"/>
            <a:ext cx="1620800" cy="715813"/>
          </a:xfrm>
          <a:prstGeom prst="curvedDownArrow">
            <a:avLst>
              <a:gd name="adj1" fmla="val 13896"/>
              <a:gd name="adj2" fmla="val 55863"/>
              <a:gd name="adj3" fmla="val 34286"/>
            </a:avLst>
          </a:prstGeom>
          <a:solidFill>
            <a:srgbClr val="FFFF00"/>
          </a:solidFill>
          <a:ln w="15875" cap="flat" cmpd="sng" algn="ctr">
            <a:solidFill>
              <a:srgbClr val="0070C0"/>
            </a:solidFill>
            <a:prstDash val="solid"/>
          </a:ln>
          <a:effectLst>
            <a:outerShdw blurRad="50800" dist="38100" dir="2700000" algn="tl" rotWithShape="0">
              <a:sysClr val="window" lastClr="FFFFFF">
                <a:alpha val="4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Times New Roman"/>
              <a:ea typeface="ＭＳ Ｐゴシック"/>
              <a:cs typeface="+mn-cs"/>
            </a:endParaRPr>
          </a:p>
        </p:txBody>
      </p:sp>
      <p:sp>
        <p:nvSpPr>
          <p:cNvPr id="164" name="角丸四角形 163"/>
          <p:cNvSpPr/>
          <p:nvPr/>
        </p:nvSpPr>
        <p:spPr>
          <a:xfrm>
            <a:off x="739738" y="3229525"/>
            <a:ext cx="3156717" cy="344803"/>
          </a:xfrm>
          <a:prstGeom prst="roundRect">
            <a:avLst/>
          </a:prstGeom>
          <a:solidFill>
            <a:srgbClr val="00B0F0"/>
          </a:solidFill>
          <a:ln w="1587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Times New Roman"/>
                <a:ea typeface="ＭＳ Ｐゴシック"/>
                <a:cs typeface="+mn-cs"/>
              </a:rPr>
              <a:t>湯流れ欠陥に対する取り組み</a:t>
            </a:r>
          </a:p>
        </p:txBody>
      </p:sp>
      <p:grpSp>
        <p:nvGrpSpPr>
          <p:cNvPr id="166" name="グループ化 165"/>
          <p:cNvGrpSpPr/>
          <p:nvPr/>
        </p:nvGrpSpPr>
        <p:grpSpPr>
          <a:xfrm>
            <a:off x="739738" y="1028650"/>
            <a:ext cx="6937275" cy="1115196"/>
            <a:chOff x="685332" y="991767"/>
            <a:chExt cx="6937275" cy="1115196"/>
          </a:xfrm>
        </p:grpSpPr>
        <p:grpSp>
          <p:nvGrpSpPr>
            <p:cNvPr id="167" name="グループ化 166"/>
            <p:cNvGrpSpPr/>
            <p:nvPr/>
          </p:nvGrpSpPr>
          <p:grpSpPr>
            <a:xfrm>
              <a:off x="685332" y="1187463"/>
              <a:ext cx="6937275" cy="919500"/>
              <a:chOff x="707663" y="1092700"/>
              <a:chExt cx="6937275" cy="919500"/>
            </a:xfrm>
          </p:grpSpPr>
          <p:sp>
            <p:nvSpPr>
              <p:cNvPr id="169" name="正方形/長方形 168"/>
              <p:cNvSpPr/>
              <p:nvPr/>
            </p:nvSpPr>
            <p:spPr>
              <a:xfrm>
                <a:off x="707663" y="1092700"/>
                <a:ext cx="6937275" cy="919500"/>
              </a:xfrm>
              <a:prstGeom prst="rect">
                <a:avLst/>
              </a:prstGeom>
              <a:solidFill>
                <a:sysClr val="window" lastClr="FFFFFF">
                  <a:lumMod val="95000"/>
                </a:sysClr>
              </a:solidFill>
              <a:ln w="15875" cap="flat" cmpd="sng" algn="ctr">
                <a:solidFill>
                  <a:srgbClr val="2FA3E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70" name="正方形/長方形 169"/>
              <p:cNvSpPr/>
              <p:nvPr/>
            </p:nvSpPr>
            <p:spPr>
              <a:xfrm>
                <a:off x="919984" y="1410398"/>
                <a:ext cx="6087066" cy="400110"/>
              </a:xfrm>
              <a:prstGeom prst="rect">
                <a:avLst/>
              </a:prstGeom>
            </p:spPr>
            <p:txBody>
              <a:bodyPr wrap="square">
                <a:spAutoFit/>
              </a:bodyPr>
              <a:lstStyle/>
              <a:p>
                <a:pPr marL="14400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prstClr val="black"/>
                    </a:solidFill>
                    <a:effectLst/>
                    <a:uLnTx/>
                    <a:uFillTx/>
                  </a:rPr>
                  <a:t>湯流れ欠陥予測精度向上のための知見を得ること</a:t>
                </a:r>
              </a:p>
            </p:txBody>
          </p:sp>
        </p:grpSp>
        <p:sp>
          <p:nvSpPr>
            <p:cNvPr id="168" name="正方形/長方形 167"/>
            <p:cNvSpPr/>
            <p:nvPr/>
          </p:nvSpPr>
          <p:spPr>
            <a:xfrm>
              <a:off x="796622" y="991767"/>
              <a:ext cx="1723549" cy="400110"/>
            </a:xfrm>
            <a:prstGeom prst="rect">
              <a:avLst/>
            </a:prstGeom>
            <a:solidFill>
              <a:srgbClr val="FFFF00"/>
            </a:solidFill>
            <a:ln>
              <a:solidFill>
                <a:sysClr val="windowText" lastClr="000000"/>
              </a:solidFill>
            </a:ln>
            <a:effectLst>
              <a:outerShdw blurRad="63500" dist="50800" dir="2700000" algn="tl" rotWithShape="0">
                <a:sysClr val="windowText" lastClr="000000"/>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prstClr val="black"/>
                  </a:solidFill>
                  <a:effectLst/>
                  <a:uLnTx/>
                  <a:uFillTx/>
                </a:rPr>
                <a:t>本研究の目的</a:t>
              </a:r>
            </a:p>
          </p:txBody>
        </p:sp>
      </p:grpSp>
      <p:grpSp>
        <p:nvGrpSpPr>
          <p:cNvPr id="171" name="グループ化 170"/>
          <p:cNvGrpSpPr/>
          <p:nvPr/>
        </p:nvGrpSpPr>
        <p:grpSpPr>
          <a:xfrm>
            <a:off x="1285880" y="1936896"/>
            <a:ext cx="3404905" cy="1282939"/>
            <a:chOff x="6177772" y="2211078"/>
            <a:chExt cx="4608754" cy="1282939"/>
          </a:xfrm>
        </p:grpSpPr>
        <p:sp>
          <p:nvSpPr>
            <p:cNvPr id="172" name="雲形吹き出し 171"/>
            <p:cNvSpPr/>
            <p:nvPr/>
          </p:nvSpPr>
          <p:spPr>
            <a:xfrm>
              <a:off x="6177772" y="2211078"/>
              <a:ext cx="4608754" cy="1282939"/>
            </a:xfrm>
            <a:prstGeom prst="cloudCallout">
              <a:avLst>
                <a:gd name="adj1" fmla="val -43890"/>
                <a:gd name="adj2" fmla="val 50651"/>
              </a:avLst>
            </a:prstGeom>
            <a:solidFill>
              <a:srgbClr val="FCFDE9"/>
            </a:solidFill>
            <a:ln w="15875"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Times New Roman"/>
                <a:ea typeface="ＭＳ Ｐゴシック"/>
                <a:cs typeface="+mn-cs"/>
              </a:endParaRPr>
            </a:p>
          </p:txBody>
        </p:sp>
        <p:sp>
          <p:nvSpPr>
            <p:cNvPr id="173" name="正方形/長方形 172"/>
            <p:cNvSpPr/>
            <p:nvPr/>
          </p:nvSpPr>
          <p:spPr>
            <a:xfrm>
              <a:off x="6921296" y="2482332"/>
              <a:ext cx="3123260"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FF0000"/>
                  </a:solidFill>
                  <a:effectLst/>
                  <a:uLnTx/>
                  <a:uFillTx/>
                </a:rPr>
                <a:t>得られた知見を基に再度シミュレート</a:t>
              </a:r>
              <a:r>
                <a:rPr kumimoji="0" lang="ja-JP" altLang="en-US" sz="1800" b="0" i="1" u="none" strike="noStrike" kern="0" cap="none" spc="0" normalizeH="0" baseline="0" noProof="0" dirty="0">
                  <a:ln>
                    <a:noFill/>
                  </a:ln>
                  <a:solidFill>
                    <a:srgbClr val="FF0000"/>
                  </a:solidFill>
                  <a:effectLst/>
                  <a:uLnTx/>
                  <a:uFillTx/>
                </a:rPr>
                <a:t>！</a:t>
              </a:r>
              <a:endParaRPr kumimoji="0" lang="en-US" altLang="ja-JP" sz="1800" b="0" i="1" u="none" strike="noStrike" kern="0" cap="none" spc="0" normalizeH="0" baseline="0" noProof="0" dirty="0">
                <a:ln>
                  <a:noFill/>
                </a:ln>
                <a:solidFill>
                  <a:srgbClr val="FF0000"/>
                </a:solidFill>
                <a:effectLst/>
                <a:uLnTx/>
                <a:uFillTx/>
              </a:endParaRPr>
            </a:p>
          </p:txBody>
        </p:sp>
      </p:grpSp>
      <p:grpSp>
        <p:nvGrpSpPr>
          <p:cNvPr id="174" name="グループ化 173"/>
          <p:cNvGrpSpPr/>
          <p:nvPr/>
        </p:nvGrpSpPr>
        <p:grpSpPr>
          <a:xfrm>
            <a:off x="7554221" y="2276313"/>
            <a:ext cx="616807" cy="2028015"/>
            <a:chOff x="7686567" y="1272233"/>
            <a:chExt cx="616807" cy="2028015"/>
          </a:xfrm>
        </p:grpSpPr>
        <p:grpSp>
          <p:nvGrpSpPr>
            <p:cNvPr id="175" name="グループ化 174"/>
            <p:cNvGrpSpPr/>
            <p:nvPr/>
          </p:nvGrpSpPr>
          <p:grpSpPr>
            <a:xfrm>
              <a:off x="7721159" y="1272233"/>
              <a:ext cx="582215" cy="346889"/>
              <a:chOff x="6183275" y="2520249"/>
              <a:chExt cx="582215" cy="346889"/>
            </a:xfrm>
          </p:grpSpPr>
          <p:sp>
            <p:nvSpPr>
              <p:cNvPr id="179" name="正方形/長方形 178"/>
              <p:cNvSpPr/>
              <p:nvPr/>
            </p:nvSpPr>
            <p:spPr>
              <a:xfrm rot="20750298">
                <a:off x="6360197" y="2520249"/>
                <a:ext cx="405293" cy="68973"/>
              </a:xfrm>
              <a:prstGeom prst="rect">
                <a:avLst/>
              </a:pr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80" name="正方形/長方形 276"/>
              <p:cNvSpPr/>
              <p:nvPr/>
            </p:nvSpPr>
            <p:spPr>
              <a:xfrm>
                <a:off x="6183275" y="2611623"/>
                <a:ext cx="45719" cy="196710"/>
              </a:xfrm>
              <a:custGeom>
                <a:avLst/>
                <a:gdLst>
                  <a:gd name="connsiteX0" fmla="*/ 0 w 374734"/>
                  <a:gd name="connsiteY0" fmla="*/ 0 h 910558"/>
                  <a:gd name="connsiteX1" fmla="*/ 374734 w 374734"/>
                  <a:gd name="connsiteY1" fmla="*/ 0 h 910558"/>
                  <a:gd name="connsiteX2" fmla="*/ 374734 w 374734"/>
                  <a:gd name="connsiteY2" fmla="*/ 910558 h 910558"/>
                  <a:gd name="connsiteX3" fmla="*/ 0 w 374734"/>
                  <a:gd name="connsiteY3" fmla="*/ 910558 h 910558"/>
                  <a:gd name="connsiteX4" fmla="*/ 0 w 374734"/>
                  <a:gd name="connsiteY4" fmla="*/ 0 h 910558"/>
                  <a:gd name="connsiteX0" fmla="*/ 0 w 374734"/>
                  <a:gd name="connsiteY0" fmla="*/ 0 h 1012952"/>
                  <a:gd name="connsiteX1" fmla="*/ 374734 w 374734"/>
                  <a:gd name="connsiteY1" fmla="*/ 0 h 1012952"/>
                  <a:gd name="connsiteX2" fmla="*/ 374734 w 374734"/>
                  <a:gd name="connsiteY2" fmla="*/ 1012952 h 1012952"/>
                  <a:gd name="connsiteX3" fmla="*/ 0 w 374734"/>
                  <a:gd name="connsiteY3" fmla="*/ 910558 h 1012952"/>
                  <a:gd name="connsiteX4" fmla="*/ 0 w 374734"/>
                  <a:gd name="connsiteY4" fmla="*/ 0 h 1012952"/>
                  <a:gd name="connsiteX0" fmla="*/ 0 w 374734"/>
                  <a:gd name="connsiteY0" fmla="*/ 0 h 1012952"/>
                  <a:gd name="connsiteX1" fmla="*/ 374734 w 374734"/>
                  <a:gd name="connsiteY1" fmla="*/ 0 h 1012952"/>
                  <a:gd name="connsiteX2" fmla="*/ 374734 w 374734"/>
                  <a:gd name="connsiteY2" fmla="*/ 1012952 h 1012952"/>
                  <a:gd name="connsiteX3" fmla="*/ 2382 w 374734"/>
                  <a:gd name="connsiteY3" fmla="*/ 917702 h 1012952"/>
                  <a:gd name="connsiteX4" fmla="*/ 0 w 374734"/>
                  <a:gd name="connsiteY4" fmla="*/ 0 h 1012952"/>
                  <a:gd name="connsiteX0" fmla="*/ 0 w 374734"/>
                  <a:gd name="connsiteY0" fmla="*/ 0 h 1012952"/>
                  <a:gd name="connsiteX1" fmla="*/ 374734 w 374734"/>
                  <a:gd name="connsiteY1" fmla="*/ 0 h 1012952"/>
                  <a:gd name="connsiteX2" fmla="*/ 374734 w 374734"/>
                  <a:gd name="connsiteY2" fmla="*/ 1012952 h 1012952"/>
                  <a:gd name="connsiteX3" fmla="*/ 1 w 374734"/>
                  <a:gd name="connsiteY3" fmla="*/ 917702 h 1012952"/>
                  <a:gd name="connsiteX4" fmla="*/ 0 w 374734"/>
                  <a:gd name="connsiteY4" fmla="*/ 0 h 1012952"/>
                  <a:gd name="connsiteX0" fmla="*/ 147636 w 374733"/>
                  <a:gd name="connsiteY0" fmla="*/ 116681 h 1012952"/>
                  <a:gd name="connsiteX1" fmla="*/ 374733 w 374733"/>
                  <a:gd name="connsiteY1" fmla="*/ 0 h 1012952"/>
                  <a:gd name="connsiteX2" fmla="*/ 374733 w 374733"/>
                  <a:gd name="connsiteY2" fmla="*/ 1012952 h 1012952"/>
                  <a:gd name="connsiteX3" fmla="*/ 0 w 374733"/>
                  <a:gd name="connsiteY3" fmla="*/ 917702 h 1012952"/>
                  <a:gd name="connsiteX4" fmla="*/ 147636 w 374733"/>
                  <a:gd name="connsiteY4" fmla="*/ 116681 h 1012952"/>
                  <a:gd name="connsiteX0" fmla="*/ 0 w 374735"/>
                  <a:gd name="connsiteY0" fmla="*/ 0 h 1115346"/>
                  <a:gd name="connsiteX1" fmla="*/ 374735 w 374735"/>
                  <a:gd name="connsiteY1" fmla="*/ 102394 h 1115346"/>
                  <a:gd name="connsiteX2" fmla="*/ 374735 w 374735"/>
                  <a:gd name="connsiteY2" fmla="*/ 1115346 h 1115346"/>
                  <a:gd name="connsiteX3" fmla="*/ 2 w 374735"/>
                  <a:gd name="connsiteY3" fmla="*/ 1020096 h 1115346"/>
                  <a:gd name="connsiteX4" fmla="*/ 0 w 374735"/>
                  <a:gd name="connsiteY4" fmla="*/ 0 h 1115346"/>
                  <a:gd name="connsiteX0" fmla="*/ 19048 w 374733"/>
                  <a:gd name="connsiteY0" fmla="*/ 0 h 1077246"/>
                  <a:gd name="connsiteX1" fmla="*/ 374733 w 374733"/>
                  <a:gd name="connsiteY1" fmla="*/ 64294 h 1077246"/>
                  <a:gd name="connsiteX2" fmla="*/ 374733 w 374733"/>
                  <a:gd name="connsiteY2" fmla="*/ 1077246 h 1077246"/>
                  <a:gd name="connsiteX3" fmla="*/ 0 w 374733"/>
                  <a:gd name="connsiteY3" fmla="*/ 981996 h 1077246"/>
                  <a:gd name="connsiteX4" fmla="*/ 19048 w 374733"/>
                  <a:gd name="connsiteY4" fmla="*/ 0 h 1077246"/>
                  <a:gd name="connsiteX0" fmla="*/ 4760 w 374733"/>
                  <a:gd name="connsiteY0" fmla="*/ 0 h 1110583"/>
                  <a:gd name="connsiteX1" fmla="*/ 374733 w 374733"/>
                  <a:gd name="connsiteY1" fmla="*/ 97631 h 1110583"/>
                  <a:gd name="connsiteX2" fmla="*/ 374733 w 374733"/>
                  <a:gd name="connsiteY2" fmla="*/ 1110583 h 1110583"/>
                  <a:gd name="connsiteX3" fmla="*/ 0 w 374733"/>
                  <a:gd name="connsiteY3" fmla="*/ 1015333 h 1110583"/>
                  <a:gd name="connsiteX4" fmla="*/ 4760 w 374733"/>
                  <a:gd name="connsiteY4" fmla="*/ 0 h 1110583"/>
                  <a:gd name="connsiteX0" fmla="*/ 2378 w 374733"/>
                  <a:gd name="connsiteY0" fmla="*/ 0 h 1110583"/>
                  <a:gd name="connsiteX1" fmla="*/ 374733 w 374733"/>
                  <a:gd name="connsiteY1" fmla="*/ 97631 h 1110583"/>
                  <a:gd name="connsiteX2" fmla="*/ 374733 w 374733"/>
                  <a:gd name="connsiteY2" fmla="*/ 1110583 h 1110583"/>
                  <a:gd name="connsiteX3" fmla="*/ 0 w 374733"/>
                  <a:gd name="connsiteY3" fmla="*/ 1015333 h 1110583"/>
                  <a:gd name="connsiteX4" fmla="*/ 2378 w 374733"/>
                  <a:gd name="connsiteY4" fmla="*/ 0 h 1110583"/>
                  <a:gd name="connsiteX0" fmla="*/ 2377 w 374733"/>
                  <a:gd name="connsiteY0" fmla="*/ 0 h 1169338"/>
                  <a:gd name="connsiteX1" fmla="*/ 374733 w 374733"/>
                  <a:gd name="connsiteY1" fmla="*/ 156386 h 1169338"/>
                  <a:gd name="connsiteX2" fmla="*/ 374733 w 374733"/>
                  <a:gd name="connsiteY2" fmla="*/ 1169338 h 1169338"/>
                  <a:gd name="connsiteX3" fmla="*/ 0 w 374733"/>
                  <a:gd name="connsiteY3" fmla="*/ 1074088 h 1169338"/>
                  <a:gd name="connsiteX4" fmla="*/ 2377 w 374733"/>
                  <a:gd name="connsiteY4" fmla="*/ 0 h 1169338"/>
                  <a:gd name="connsiteX0" fmla="*/ 2377 w 374733"/>
                  <a:gd name="connsiteY0" fmla="*/ 0 h 1169338"/>
                  <a:gd name="connsiteX1" fmla="*/ 374733 w 374733"/>
                  <a:gd name="connsiteY1" fmla="*/ 97629 h 1169338"/>
                  <a:gd name="connsiteX2" fmla="*/ 374733 w 374733"/>
                  <a:gd name="connsiteY2" fmla="*/ 1169338 h 1169338"/>
                  <a:gd name="connsiteX3" fmla="*/ 0 w 374733"/>
                  <a:gd name="connsiteY3" fmla="*/ 1074088 h 1169338"/>
                  <a:gd name="connsiteX4" fmla="*/ 2377 w 374733"/>
                  <a:gd name="connsiteY4" fmla="*/ 0 h 1169338"/>
                  <a:gd name="connsiteX0" fmla="*/ 2377 w 374733"/>
                  <a:gd name="connsiteY0" fmla="*/ 5194 h 1174532"/>
                  <a:gd name="connsiteX1" fmla="*/ 355217 w 374733"/>
                  <a:gd name="connsiteY1" fmla="*/ 0 h 1174532"/>
                  <a:gd name="connsiteX2" fmla="*/ 374733 w 374733"/>
                  <a:gd name="connsiteY2" fmla="*/ 1174532 h 1174532"/>
                  <a:gd name="connsiteX3" fmla="*/ 0 w 374733"/>
                  <a:gd name="connsiteY3" fmla="*/ 1079282 h 1174532"/>
                  <a:gd name="connsiteX4" fmla="*/ 2377 w 374733"/>
                  <a:gd name="connsiteY4" fmla="*/ 5194 h 1174532"/>
                  <a:gd name="connsiteX0" fmla="*/ 0 w 1114035"/>
                  <a:gd name="connsiteY0" fmla="*/ 5194 h 1174532"/>
                  <a:gd name="connsiteX1" fmla="*/ 1094519 w 1114035"/>
                  <a:gd name="connsiteY1" fmla="*/ 0 h 1174532"/>
                  <a:gd name="connsiteX2" fmla="*/ 1114035 w 1114035"/>
                  <a:gd name="connsiteY2" fmla="*/ 1174532 h 1174532"/>
                  <a:gd name="connsiteX3" fmla="*/ 739302 w 1114035"/>
                  <a:gd name="connsiteY3" fmla="*/ 1079282 h 1174532"/>
                  <a:gd name="connsiteX4" fmla="*/ 0 w 1114035"/>
                  <a:gd name="connsiteY4" fmla="*/ 5194 h 1174532"/>
                  <a:gd name="connsiteX0" fmla="*/ 0 w 879822"/>
                  <a:gd name="connsiteY0" fmla="*/ 313658 h 1174532"/>
                  <a:gd name="connsiteX1" fmla="*/ 860306 w 879822"/>
                  <a:gd name="connsiteY1" fmla="*/ 0 h 1174532"/>
                  <a:gd name="connsiteX2" fmla="*/ 879822 w 879822"/>
                  <a:gd name="connsiteY2" fmla="*/ 1174532 h 1174532"/>
                  <a:gd name="connsiteX3" fmla="*/ 505089 w 879822"/>
                  <a:gd name="connsiteY3" fmla="*/ 1079282 h 1174532"/>
                  <a:gd name="connsiteX4" fmla="*/ 0 w 879822"/>
                  <a:gd name="connsiteY4" fmla="*/ 313658 h 1174532"/>
                  <a:gd name="connsiteX0" fmla="*/ 0 w 879822"/>
                  <a:gd name="connsiteY0" fmla="*/ 313658 h 1174532"/>
                  <a:gd name="connsiteX1" fmla="*/ 821267 w 879822"/>
                  <a:gd name="connsiteY1" fmla="*/ 0 h 1174532"/>
                  <a:gd name="connsiteX2" fmla="*/ 879822 w 879822"/>
                  <a:gd name="connsiteY2" fmla="*/ 1174532 h 1174532"/>
                  <a:gd name="connsiteX3" fmla="*/ 505089 w 879822"/>
                  <a:gd name="connsiteY3" fmla="*/ 1079282 h 1174532"/>
                  <a:gd name="connsiteX4" fmla="*/ 0 w 879822"/>
                  <a:gd name="connsiteY4" fmla="*/ 313658 h 1174532"/>
                  <a:gd name="connsiteX0" fmla="*/ 0 w 391880"/>
                  <a:gd name="connsiteY0" fmla="*/ 0 h 1198719"/>
                  <a:gd name="connsiteX1" fmla="*/ 333325 w 391880"/>
                  <a:gd name="connsiteY1" fmla="*/ 24187 h 1198719"/>
                  <a:gd name="connsiteX2" fmla="*/ 391880 w 391880"/>
                  <a:gd name="connsiteY2" fmla="*/ 1198719 h 1198719"/>
                  <a:gd name="connsiteX3" fmla="*/ 17147 w 391880"/>
                  <a:gd name="connsiteY3" fmla="*/ 1103469 h 1198719"/>
                  <a:gd name="connsiteX4" fmla="*/ 0 w 391880"/>
                  <a:gd name="connsiteY4" fmla="*/ 0 h 1198719"/>
                  <a:gd name="connsiteX0" fmla="*/ 2369 w 374733"/>
                  <a:gd name="connsiteY0" fmla="*/ 0 h 1213412"/>
                  <a:gd name="connsiteX1" fmla="*/ 316178 w 374733"/>
                  <a:gd name="connsiteY1" fmla="*/ 38880 h 1213412"/>
                  <a:gd name="connsiteX2" fmla="*/ 374733 w 374733"/>
                  <a:gd name="connsiteY2" fmla="*/ 1213412 h 1213412"/>
                  <a:gd name="connsiteX3" fmla="*/ 0 w 374733"/>
                  <a:gd name="connsiteY3" fmla="*/ 1118162 h 1213412"/>
                  <a:gd name="connsiteX4" fmla="*/ 2369 w 374733"/>
                  <a:gd name="connsiteY4" fmla="*/ 0 h 121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33" h="1213412">
                    <a:moveTo>
                      <a:pt x="2369" y="0"/>
                    </a:moveTo>
                    <a:lnTo>
                      <a:pt x="316178" y="38880"/>
                    </a:lnTo>
                    <a:lnTo>
                      <a:pt x="374733" y="1213412"/>
                    </a:lnTo>
                    <a:lnTo>
                      <a:pt x="0" y="1118162"/>
                    </a:lnTo>
                    <a:cubicBezTo>
                      <a:pt x="0" y="812261"/>
                      <a:pt x="2369" y="305901"/>
                      <a:pt x="2369" y="0"/>
                    </a:cubicBez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81" name="正方形/長方形 279"/>
              <p:cNvSpPr/>
              <p:nvPr/>
            </p:nvSpPr>
            <p:spPr>
              <a:xfrm rot="884008">
                <a:off x="6281814" y="2559038"/>
                <a:ext cx="114842" cy="96147"/>
              </a:xfrm>
              <a:custGeom>
                <a:avLst/>
                <a:gdLst>
                  <a:gd name="connsiteX0" fmla="*/ 0 w 236866"/>
                  <a:gd name="connsiteY0" fmla="*/ 0 h 114620"/>
                  <a:gd name="connsiteX1" fmla="*/ 236866 w 236866"/>
                  <a:gd name="connsiteY1" fmla="*/ 0 h 114620"/>
                  <a:gd name="connsiteX2" fmla="*/ 236866 w 236866"/>
                  <a:gd name="connsiteY2" fmla="*/ 114620 h 114620"/>
                  <a:gd name="connsiteX3" fmla="*/ 0 w 236866"/>
                  <a:gd name="connsiteY3" fmla="*/ 114620 h 114620"/>
                  <a:gd name="connsiteX4" fmla="*/ 0 w 236866"/>
                  <a:gd name="connsiteY4" fmla="*/ 0 h 114620"/>
                  <a:gd name="connsiteX0" fmla="*/ 0 w 247663"/>
                  <a:gd name="connsiteY0" fmla="*/ 61932 h 114620"/>
                  <a:gd name="connsiteX1" fmla="*/ 247663 w 247663"/>
                  <a:gd name="connsiteY1" fmla="*/ 0 h 114620"/>
                  <a:gd name="connsiteX2" fmla="*/ 247663 w 247663"/>
                  <a:gd name="connsiteY2" fmla="*/ 114620 h 114620"/>
                  <a:gd name="connsiteX3" fmla="*/ 10797 w 247663"/>
                  <a:gd name="connsiteY3" fmla="*/ 114620 h 114620"/>
                  <a:gd name="connsiteX4" fmla="*/ 0 w 247663"/>
                  <a:gd name="connsiteY4" fmla="*/ 61932 h 114620"/>
                  <a:gd name="connsiteX0" fmla="*/ 0 w 247663"/>
                  <a:gd name="connsiteY0" fmla="*/ 0 h 52688"/>
                  <a:gd name="connsiteX1" fmla="*/ 242076 w 247663"/>
                  <a:gd name="connsiteY1" fmla="*/ 1092 h 52688"/>
                  <a:gd name="connsiteX2" fmla="*/ 247663 w 247663"/>
                  <a:gd name="connsiteY2" fmla="*/ 52688 h 52688"/>
                  <a:gd name="connsiteX3" fmla="*/ 10797 w 247663"/>
                  <a:gd name="connsiteY3" fmla="*/ 52688 h 52688"/>
                  <a:gd name="connsiteX4" fmla="*/ 0 w 247663"/>
                  <a:gd name="connsiteY4" fmla="*/ 0 h 52688"/>
                  <a:gd name="connsiteX0" fmla="*/ -1 w 287034"/>
                  <a:gd name="connsiteY0" fmla="*/ 24683 h 51596"/>
                  <a:gd name="connsiteX1" fmla="*/ 281447 w 287034"/>
                  <a:gd name="connsiteY1" fmla="*/ 0 h 51596"/>
                  <a:gd name="connsiteX2" fmla="*/ 287034 w 287034"/>
                  <a:gd name="connsiteY2" fmla="*/ 51596 h 51596"/>
                  <a:gd name="connsiteX3" fmla="*/ 50168 w 287034"/>
                  <a:gd name="connsiteY3" fmla="*/ 51596 h 51596"/>
                  <a:gd name="connsiteX4" fmla="*/ -1 w 287034"/>
                  <a:gd name="connsiteY4" fmla="*/ 24683 h 51596"/>
                  <a:gd name="connsiteX0" fmla="*/ -1 w 287034"/>
                  <a:gd name="connsiteY0" fmla="*/ 260 h 27173"/>
                  <a:gd name="connsiteX1" fmla="*/ 125842 w 287034"/>
                  <a:gd name="connsiteY1" fmla="*/ 0 h 27173"/>
                  <a:gd name="connsiteX2" fmla="*/ 287034 w 287034"/>
                  <a:gd name="connsiteY2" fmla="*/ 27173 h 27173"/>
                  <a:gd name="connsiteX3" fmla="*/ 50168 w 287034"/>
                  <a:gd name="connsiteY3" fmla="*/ 27173 h 27173"/>
                  <a:gd name="connsiteX4" fmla="*/ -1 w 287034"/>
                  <a:gd name="connsiteY4" fmla="*/ 260 h 27173"/>
                  <a:gd name="connsiteX0" fmla="*/ -1 w 246527"/>
                  <a:gd name="connsiteY0" fmla="*/ 260 h 27740"/>
                  <a:gd name="connsiteX1" fmla="*/ 125842 w 246527"/>
                  <a:gd name="connsiteY1" fmla="*/ 0 h 27740"/>
                  <a:gd name="connsiteX2" fmla="*/ 246527 w 246527"/>
                  <a:gd name="connsiteY2" fmla="*/ 27740 h 27740"/>
                  <a:gd name="connsiteX3" fmla="*/ 50168 w 246527"/>
                  <a:gd name="connsiteY3" fmla="*/ 27173 h 27740"/>
                  <a:gd name="connsiteX4" fmla="*/ -1 w 246527"/>
                  <a:gd name="connsiteY4" fmla="*/ 260 h 27740"/>
                  <a:gd name="connsiteX0" fmla="*/ -1 w 246527"/>
                  <a:gd name="connsiteY0" fmla="*/ 897 h 28377"/>
                  <a:gd name="connsiteX1" fmla="*/ 213901 w 246527"/>
                  <a:gd name="connsiteY1" fmla="*/ 0 h 28377"/>
                  <a:gd name="connsiteX2" fmla="*/ 246527 w 246527"/>
                  <a:gd name="connsiteY2" fmla="*/ 28377 h 28377"/>
                  <a:gd name="connsiteX3" fmla="*/ 50168 w 246527"/>
                  <a:gd name="connsiteY3" fmla="*/ 27810 h 28377"/>
                  <a:gd name="connsiteX4" fmla="*/ -1 w 246527"/>
                  <a:gd name="connsiteY4" fmla="*/ 897 h 28377"/>
                  <a:gd name="connsiteX0" fmla="*/ -1 w 246527"/>
                  <a:gd name="connsiteY0" fmla="*/ 684 h 28164"/>
                  <a:gd name="connsiteX1" fmla="*/ 184549 w 246527"/>
                  <a:gd name="connsiteY1" fmla="*/ 0 h 28164"/>
                  <a:gd name="connsiteX2" fmla="*/ 246527 w 246527"/>
                  <a:gd name="connsiteY2" fmla="*/ 28164 h 28164"/>
                  <a:gd name="connsiteX3" fmla="*/ 50168 w 246527"/>
                  <a:gd name="connsiteY3" fmla="*/ 27597 h 28164"/>
                  <a:gd name="connsiteX4" fmla="*/ -1 w 246527"/>
                  <a:gd name="connsiteY4" fmla="*/ 684 h 2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7" h="28164">
                    <a:moveTo>
                      <a:pt x="-1" y="684"/>
                    </a:moveTo>
                    <a:lnTo>
                      <a:pt x="184549" y="0"/>
                    </a:lnTo>
                    <a:lnTo>
                      <a:pt x="246527" y="28164"/>
                    </a:lnTo>
                    <a:lnTo>
                      <a:pt x="50168" y="27597"/>
                    </a:lnTo>
                    <a:lnTo>
                      <a:pt x="-1" y="684"/>
                    </a:ln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82" name="正方形/長方形 279"/>
              <p:cNvSpPr/>
              <p:nvPr/>
            </p:nvSpPr>
            <p:spPr>
              <a:xfrm rot="884008">
                <a:off x="6196419" y="2649851"/>
                <a:ext cx="268372" cy="52061"/>
              </a:xfrm>
              <a:custGeom>
                <a:avLst/>
                <a:gdLst>
                  <a:gd name="connsiteX0" fmla="*/ 0 w 236866"/>
                  <a:gd name="connsiteY0" fmla="*/ 0 h 114620"/>
                  <a:gd name="connsiteX1" fmla="*/ 236866 w 236866"/>
                  <a:gd name="connsiteY1" fmla="*/ 0 h 114620"/>
                  <a:gd name="connsiteX2" fmla="*/ 236866 w 236866"/>
                  <a:gd name="connsiteY2" fmla="*/ 114620 h 114620"/>
                  <a:gd name="connsiteX3" fmla="*/ 0 w 236866"/>
                  <a:gd name="connsiteY3" fmla="*/ 114620 h 114620"/>
                  <a:gd name="connsiteX4" fmla="*/ 0 w 236866"/>
                  <a:gd name="connsiteY4" fmla="*/ 0 h 114620"/>
                  <a:gd name="connsiteX0" fmla="*/ 0 w 247663"/>
                  <a:gd name="connsiteY0" fmla="*/ 61932 h 114620"/>
                  <a:gd name="connsiteX1" fmla="*/ 247663 w 247663"/>
                  <a:gd name="connsiteY1" fmla="*/ 0 h 114620"/>
                  <a:gd name="connsiteX2" fmla="*/ 247663 w 247663"/>
                  <a:gd name="connsiteY2" fmla="*/ 114620 h 114620"/>
                  <a:gd name="connsiteX3" fmla="*/ 10797 w 247663"/>
                  <a:gd name="connsiteY3" fmla="*/ 114620 h 114620"/>
                  <a:gd name="connsiteX4" fmla="*/ 0 w 247663"/>
                  <a:gd name="connsiteY4" fmla="*/ 61932 h 114620"/>
                  <a:gd name="connsiteX0" fmla="*/ 0 w 247663"/>
                  <a:gd name="connsiteY0" fmla="*/ 0 h 52688"/>
                  <a:gd name="connsiteX1" fmla="*/ 242076 w 247663"/>
                  <a:gd name="connsiteY1" fmla="*/ 1092 h 52688"/>
                  <a:gd name="connsiteX2" fmla="*/ 247663 w 247663"/>
                  <a:gd name="connsiteY2" fmla="*/ 52688 h 52688"/>
                  <a:gd name="connsiteX3" fmla="*/ 10797 w 247663"/>
                  <a:gd name="connsiteY3" fmla="*/ 52688 h 52688"/>
                  <a:gd name="connsiteX4" fmla="*/ 0 w 247663"/>
                  <a:gd name="connsiteY4" fmla="*/ 0 h 5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63" h="52688">
                    <a:moveTo>
                      <a:pt x="0" y="0"/>
                    </a:moveTo>
                    <a:lnTo>
                      <a:pt x="242076" y="1092"/>
                    </a:lnTo>
                    <a:lnTo>
                      <a:pt x="247663" y="52688"/>
                    </a:lnTo>
                    <a:lnTo>
                      <a:pt x="10797" y="52688"/>
                    </a:lnTo>
                    <a:lnTo>
                      <a:pt x="0" y="0"/>
                    </a:ln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83" name="正方形/長方形 276"/>
              <p:cNvSpPr/>
              <p:nvPr/>
            </p:nvSpPr>
            <p:spPr>
              <a:xfrm>
                <a:off x="6447167" y="2677573"/>
                <a:ext cx="45719" cy="189565"/>
              </a:xfrm>
              <a:custGeom>
                <a:avLst/>
                <a:gdLst>
                  <a:gd name="connsiteX0" fmla="*/ 0 w 374734"/>
                  <a:gd name="connsiteY0" fmla="*/ 0 h 910558"/>
                  <a:gd name="connsiteX1" fmla="*/ 374734 w 374734"/>
                  <a:gd name="connsiteY1" fmla="*/ 0 h 910558"/>
                  <a:gd name="connsiteX2" fmla="*/ 374734 w 374734"/>
                  <a:gd name="connsiteY2" fmla="*/ 910558 h 910558"/>
                  <a:gd name="connsiteX3" fmla="*/ 0 w 374734"/>
                  <a:gd name="connsiteY3" fmla="*/ 910558 h 910558"/>
                  <a:gd name="connsiteX4" fmla="*/ 0 w 374734"/>
                  <a:gd name="connsiteY4" fmla="*/ 0 h 910558"/>
                  <a:gd name="connsiteX0" fmla="*/ 0 w 374734"/>
                  <a:gd name="connsiteY0" fmla="*/ 0 h 1012952"/>
                  <a:gd name="connsiteX1" fmla="*/ 374734 w 374734"/>
                  <a:gd name="connsiteY1" fmla="*/ 0 h 1012952"/>
                  <a:gd name="connsiteX2" fmla="*/ 374734 w 374734"/>
                  <a:gd name="connsiteY2" fmla="*/ 1012952 h 1012952"/>
                  <a:gd name="connsiteX3" fmla="*/ 0 w 374734"/>
                  <a:gd name="connsiteY3" fmla="*/ 910558 h 1012952"/>
                  <a:gd name="connsiteX4" fmla="*/ 0 w 374734"/>
                  <a:gd name="connsiteY4" fmla="*/ 0 h 1012952"/>
                  <a:gd name="connsiteX0" fmla="*/ 0 w 374734"/>
                  <a:gd name="connsiteY0" fmla="*/ 0 h 1012952"/>
                  <a:gd name="connsiteX1" fmla="*/ 374734 w 374734"/>
                  <a:gd name="connsiteY1" fmla="*/ 0 h 1012952"/>
                  <a:gd name="connsiteX2" fmla="*/ 374734 w 374734"/>
                  <a:gd name="connsiteY2" fmla="*/ 1012952 h 1012952"/>
                  <a:gd name="connsiteX3" fmla="*/ 2382 w 374734"/>
                  <a:gd name="connsiteY3" fmla="*/ 917702 h 1012952"/>
                  <a:gd name="connsiteX4" fmla="*/ 0 w 374734"/>
                  <a:gd name="connsiteY4" fmla="*/ 0 h 1012952"/>
                  <a:gd name="connsiteX0" fmla="*/ 0 w 374734"/>
                  <a:gd name="connsiteY0" fmla="*/ 0 h 1012952"/>
                  <a:gd name="connsiteX1" fmla="*/ 374734 w 374734"/>
                  <a:gd name="connsiteY1" fmla="*/ 0 h 1012952"/>
                  <a:gd name="connsiteX2" fmla="*/ 374734 w 374734"/>
                  <a:gd name="connsiteY2" fmla="*/ 1012952 h 1012952"/>
                  <a:gd name="connsiteX3" fmla="*/ 1 w 374734"/>
                  <a:gd name="connsiteY3" fmla="*/ 917702 h 1012952"/>
                  <a:gd name="connsiteX4" fmla="*/ 0 w 374734"/>
                  <a:gd name="connsiteY4" fmla="*/ 0 h 1012952"/>
                  <a:gd name="connsiteX0" fmla="*/ 147636 w 374733"/>
                  <a:gd name="connsiteY0" fmla="*/ 116681 h 1012952"/>
                  <a:gd name="connsiteX1" fmla="*/ 374733 w 374733"/>
                  <a:gd name="connsiteY1" fmla="*/ 0 h 1012952"/>
                  <a:gd name="connsiteX2" fmla="*/ 374733 w 374733"/>
                  <a:gd name="connsiteY2" fmla="*/ 1012952 h 1012952"/>
                  <a:gd name="connsiteX3" fmla="*/ 0 w 374733"/>
                  <a:gd name="connsiteY3" fmla="*/ 917702 h 1012952"/>
                  <a:gd name="connsiteX4" fmla="*/ 147636 w 374733"/>
                  <a:gd name="connsiteY4" fmla="*/ 116681 h 1012952"/>
                  <a:gd name="connsiteX0" fmla="*/ 0 w 374735"/>
                  <a:gd name="connsiteY0" fmla="*/ 0 h 1115346"/>
                  <a:gd name="connsiteX1" fmla="*/ 374735 w 374735"/>
                  <a:gd name="connsiteY1" fmla="*/ 102394 h 1115346"/>
                  <a:gd name="connsiteX2" fmla="*/ 374735 w 374735"/>
                  <a:gd name="connsiteY2" fmla="*/ 1115346 h 1115346"/>
                  <a:gd name="connsiteX3" fmla="*/ 2 w 374735"/>
                  <a:gd name="connsiteY3" fmla="*/ 1020096 h 1115346"/>
                  <a:gd name="connsiteX4" fmla="*/ 0 w 374735"/>
                  <a:gd name="connsiteY4" fmla="*/ 0 h 1115346"/>
                  <a:gd name="connsiteX0" fmla="*/ 19048 w 374733"/>
                  <a:gd name="connsiteY0" fmla="*/ 0 h 1077246"/>
                  <a:gd name="connsiteX1" fmla="*/ 374733 w 374733"/>
                  <a:gd name="connsiteY1" fmla="*/ 64294 h 1077246"/>
                  <a:gd name="connsiteX2" fmla="*/ 374733 w 374733"/>
                  <a:gd name="connsiteY2" fmla="*/ 1077246 h 1077246"/>
                  <a:gd name="connsiteX3" fmla="*/ 0 w 374733"/>
                  <a:gd name="connsiteY3" fmla="*/ 981996 h 1077246"/>
                  <a:gd name="connsiteX4" fmla="*/ 19048 w 374733"/>
                  <a:gd name="connsiteY4" fmla="*/ 0 h 1077246"/>
                  <a:gd name="connsiteX0" fmla="*/ 4760 w 374733"/>
                  <a:gd name="connsiteY0" fmla="*/ 0 h 1110583"/>
                  <a:gd name="connsiteX1" fmla="*/ 374733 w 374733"/>
                  <a:gd name="connsiteY1" fmla="*/ 97631 h 1110583"/>
                  <a:gd name="connsiteX2" fmla="*/ 374733 w 374733"/>
                  <a:gd name="connsiteY2" fmla="*/ 1110583 h 1110583"/>
                  <a:gd name="connsiteX3" fmla="*/ 0 w 374733"/>
                  <a:gd name="connsiteY3" fmla="*/ 1015333 h 1110583"/>
                  <a:gd name="connsiteX4" fmla="*/ 4760 w 374733"/>
                  <a:gd name="connsiteY4" fmla="*/ 0 h 1110583"/>
                  <a:gd name="connsiteX0" fmla="*/ 2378 w 374733"/>
                  <a:gd name="connsiteY0" fmla="*/ 0 h 1110583"/>
                  <a:gd name="connsiteX1" fmla="*/ 374733 w 374733"/>
                  <a:gd name="connsiteY1" fmla="*/ 97631 h 1110583"/>
                  <a:gd name="connsiteX2" fmla="*/ 374733 w 374733"/>
                  <a:gd name="connsiteY2" fmla="*/ 1110583 h 1110583"/>
                  <a:gd name="connsiteX3" fmla="*/ 0 w 374733"/>
                  <a:gd name="connsiteY3" fmla="*/ 1015333 h 1110583"/>
                  <a:gd name="connsiteX4" fmla="*/ 2378 w 374733"/>
                  <a:gd name="connsiteY4" fmla="*/ 0 h 1110583"/>
                  <a:gd name="connsiteX0" fmla="*/ 2377 w 374733"/>
                  <a:gd name="connsiteY0" fmla="*/ 0 h 1169338"/>
                  <a:gd name="connsiteX1" fmla="*/ 374733 w 374733"/>
                  <a:gd name="connsiteY1" fmla="*/ 156386 h 1169338"/>
                  <a:gd name="connsiteX2" fmla="*/ 374733 w 374733"/>
                  <a:gd name="connsiteY2" fmla="*/ 1169338 h 1169338"/>
                  <a:gd name="connsiteX3" fmla="*/ 0 w 374733"/>
                  <a:gd name="connsiteY3" fmla="*/ 1074088 h 1169338"/>
                  <a:gd name="connsiteX4" fmla="*/ 2377 w 374733"/>
                  <a:gd name="connsiteY4" fmla="*/ 0 h 1169338"/>
                  <a:gd name="connsiteX0" fmla="*/ 2377 w 374733"/>
                  <a:gd name="connsiteY0" fmla="*/ 0 h 1169338"/>
                  <a:gd name="connsiteX1" fmla="*/ 374733 w 374733"/>
                  <a:gd name="connsiteY1" fmla="*/ 97629 h 1169338"/>
                  <a:gd name="connsiteX2" fmla="*/ 374733 w 374733"/>
                  <a:gd name="connsiteY2" fmla="*/ 1169338 h 1169338"/>
                  <a:gd name="connsiteX3" fmla="*/ 0 w 374733"/>
                  <a:gd name="connsiteY3" fmla="*/ 1074088 h 1169338"/>
                  <a:gd name="connsiteX4" fmla="*/ 2377 w 374733"/>
                  <a:gd name="connsiteY4" fmla="*/ 0 h 116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33" h="1169338">
                    <a:moveTo>
                      <a:pt x="2377" y="0"/>
                    </a:moveTo>
                    <a:lnTo>
                      <a:pt x="374733" y="97629"/>
                    </a:lnTo>
                    <a:lnTo>
                      <a:pt x="374733" y="1169338"/>
                    </a:lnTo>
                    <a:lnTo>
                      <a:pt x="0" y="1074088"/>
                    </a:lnTo>
                    <a:cubicBezTo>
                      <a:pt x="0" y="768187"/>
                      <a:pt x="2377" y="305901"/>
                      <a:pt x="2377" y="0"/>
                    </a:cubicBez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grpSp>
        <p:sp>
          <p:nvSpPr>
            <p:cNvPr id="176" name="正方形/長方形 276"/>
            <p:cNvSpPr/>
            <p:nvPr/>
          </p:nvSpPr>
          <p:spPr>
            <a:xfrm>
              <a:off x="7686567" y="1522344"/>
              <a:ext cx="377616" cy="1123380"/>
            </a:xfrm>
            <a:custGeom>
              <a:avLst/>
              <a:gdLst>
                <a:gd name="connsiteX0" fmla="*/ 0 w 374734"/>
                <a:gd name="connsiteY0" fmla="*/ 0 h 910558"/>
                <a:gd name="connsiteX1" fmla="*/ 374734 w 374734"/>
                <a:gd name="connsiteY1" fmla="*/ 0 h 910558"/>
                <a:gd name="connsiteX2" fmla="*/ 374734 w 374734"/>
                <a:gd name="connsiteY2" fmla="*/ 910558 h 910558"/>
                <a:gd name="connsiteX3" fmla="*/ 0 w 374734"/>
                <a:gd name="connsiteY3" fmla="*/ 910558 h 910558"/>
                <a:gd name="connsiteX4" fmla="*/ 0 w 374734"/>
                <a:gd name="connsiteY4" fmla="*/ 0 h 910558"/>
                <a:gd name="connsiteX0" fmla="*/ 0 w 374734"/>
                <a:gd name="connsiteY0" fmla="*/ 0 h 1012952"/>
                <a:gd name="connsiteX1" fmla="*/ 374734 w 374734"/>
                <a:gd name="connsiteY1" fmla="*/ 0 h 1012952"/>
                <a:gd name="connsiteX2" fmla="*/ 374734 w 374734"/>
                <a:gd name="connsiteY2" fmla="*/ 1012952 h 1012952"/>
                <a:gd name="connsiteX3" fmla="*/ 0 w 374734"/>
                <a:gd name="connsiteY3" fmla="*/ 910558 h 1012952"/>
                <a:gd name="connsiteX4" fmla="*/ 0 w 374734"/>
                <a:gd name="connsiteY4" fmla="*/ 0 h 1012952"/>
                <a:gd name="connsiteX0" fmla="*/ 0 w 374734"/>
                <a:gd name="connsiteY0" fmla="*/ 0 h 1012952"/>
                <a:gd name="connsiteX1" fmla="*/ 374734 w 374734"/>
                <a:gd name="connsiteY1" fmla="*/ 0 h 1012952"/>
                <a:gd name="connsiteX2" fmla="*/ 374734 w 374734"/>
                <a:gd name="connsiteY2" fmla="*/ 1012952 h 1012952"/>
                <a:gd name="connsiteX3" fmla="*/ 2382 w 374734"/>
                <a:gd name="connsiteY3" fmla="*/ 917702 h 1012952"/>
                <a:gd name="connsiteX4" fmla="*/ 0 w 374734"/>
                <a:gd name="connsiteY4" fmla="*/ 0 h 1012952"/>
                <a:gd name="connsiteX0" fmla="*/ 0 w 374734"/>
                <a:gd name="connsiteY0" fmla="*/ 0 h 1012952"/>
                <a:gd name="connsiteX1" fmla="*/ 374734 w 374734"/>
                <a:gd name="connsiteY1" fmla="*/ 0 h 1012952"/>
                <a:gd name="connsiteX2" fmla="*/ 374734 w 374734"/>
                <a:gd name="connsiteY2" fmla="*/ 1012952 h 1012952"/>
                <a:gd name="connsiteX3" fmla="*/ 1 w 374734"/>
                <a:gd name="connsiteY3" fmla="*/ 917702 h 1012952"/>
                <a:gd name="connsiteX4" fmla="*/ 0 w 374734"/>
                <a:gd name="connsiteY4" fmla="*/ 0 h 1012952"/>
                <a:gd name="connsiteX0" fmla="*/ 147636 w 374733"/>
                <a:gd name="connsiteY0" fmla="*/ 116681 h 1012952"/>
                <a:gd name="connsiteX1" fmla="*/ 374733 w 374733"/>
                <a:gd name="connsiteY1" fmla="*/ 0 h 1012952"/>
                <a:gd name="connsiteX2" fmla="*/ 374733 w 374733"/>
                <a:gd name="connsiteY2" fmla="*/ 1012952 h 1012952"/>
                <a:gd name="connsiteX3" fmla="*/ 0 w 374733"/>
                <a:gd name="connsiteY3" fmla="*/ 917702 h 1012952"/>
                <a:gd name="connsiteX4" fmla="*/ 147636 w 374733"/>
                <a:gd name="connsiteY4" fmla="*/ 116681 h 1012952"/>
                <a:gd name="connsiteX0" fmla="*/ 0 w 374735"/>
                <a:gd name="connsiteY0" fmla="*/ 0 h 1115346"/>
                <a:gd name="connsiteX1" fmla="*/ 374735 w 374735"/>
                <a:gd name="connsiteY1" fmla="*/ 102394 h 1115346"/>
                <a:gd name="connsiteX2" fmla="*/ 374735 w 374735"/>
                <a:gd name="connsiteY2" fmla="*/ 1115346 h 1115346"/>
                <a:gd name="connsiteX3" fmla="*/ 2 w 374735"/>
                <a:gd name="connsiteY3" fmla="*/ 1020096 h 1115346"/>
                <a:gd name="connsiteX4" fmla="*/ 0 w 374735"/>
                <a:gd name="connsiteY4" fmla="*/ 0 h 1115346"/>
                <a:gd name="connsiteX0" fmla="*/ 19048 w 374733"/>
                <a:gd name="connsiteY0" fmla="*/ 0 h 1077246"/>
                <a:gd name="connsiteX1" fmla="*/ 374733 w 374733"/>
                <a:gd name="connsiteY1" fmla="*/ 64294 h 1077246"/>
                <a:gd name="connsiteX2" fmla="*/ 374733 w 374733"/>
                <a:gd name="connsiteY2" fmla="*/ 1077246 h 1077246"/>
                <a:gd name="connsiteX3" fmla="*/ 0 w 374733"/>
                <a:gd name="connsiteY3" fmla="*/ 981996 h 1077246"/>
                <a:gd name="connsiteX4" fmla="*/ 19048 w 374733"/>
                <a:gd name="connsiteY4" fmla="*/ 0 h 1077246"/>
                <a:gd name="connsiteX0" fmla="*/ 4760 w 374733"/>
                <a:gd name="connsiteY0" fmla="*/ 0 h 1110583"/>
                <a:gd name="connsiteX1" fmla="*/ 374733 w 374733"/>
                <a:gd name="connsiteY1" fmla="*/ 97631 h 1110583"/>
                <a:gd name="connsiteX2" fmla="*/ 374733 w 374733"/>
                <a:gd name="connsiteY2" fmla="*/ 1110583 h 1110583"/>
                <a:gd name="connsiteX3" fmla="*/ 0 w 374733"/>
                <a:gd name="connsiteY3" fmla="*/ 1015333 h 1110583"/>
                <a:gd name="connsiteX4" fmla="*/ 4760 w 374733"/>
                <a:gd name="connsiteY4" fmla="*/ 0 h 1110583"/>
                <a:gd name="connsiteX0" fmla="*/ 2378 w 374733"/>
                <a:gd name="connsiteY0" fmla="*/ 0 h 1110583"/>
                <a:gd name="connsiteX1" fmla="*/ 374733 w 374733"/>
                <a:gd name="connsiteY1" fmla="*/ 97631 h 1110583"/>
                <a:gd name="connsiteX2" fmla="*/ 374733 w 374733"/>
                <a:gd name="connsiteY2" fmla="*/ 1110583 h 1110583"/>
                <a:gd name="connsiteX3" fmla="*/ 0 w 374733"/>
                <a:gd name="connsiteY3" fmla="*/ 1015333 h 1110583"/>
                <a:gd name="connsiteX4" fmla="*/ 2378 w 374733"/>
                <a:gd name="connsiteY4" fmla="*/ 0 h 1110583"/>
                <a:gd name="connsiteX0" fmla="*/ 14 w 374733"/>
                <a:gd name="connsiteY0" fmla="*/ 0 h 1105845"/>
                <a:gd name="connsiteX1" fmla="*/ 374733 w 374733"/>
                <a:gd name="connsiteY1" fmla="*/ 92893 h 1105845"/>
                <a:gd name="connsiteX2" fmla="*/ 374733 w 374733"/>
                <a:gd name="connsiteY2" fmla="*/ 1105845 h 1105845"/>
                <a:gd name="connsiteX3" fmla="*/ 0 w 374733"/>
                <a:gd name="connsiteY3" fmla="*/ 1010595 h 1105845"/>
                <a:gd name="connsiteX4" fmla="*/ 14 w 374733"/>
                <a:gd name="connsiteY4" fmla="*/ 0 h 1105845"/>
                <a:gd name="connsiteX0" fmla="*/ 14 w 374733"/>
                <a:gd name="connsiteY0" fmla="*/ 0 h 1112953"/>
                <a:gd name="connsiteX1" fmla="*/ 374733 w 374733"/>
                <a:gd name="connsiteY1" fmla="*/ 100001 h 1112953"/>
                <a:gd name="connsiteX2" fmla="*/ 374733 w 374733"/>
                <a:gd name="connsiteY2" fmla="*/ 1112953 h 1112953"/>
                <a:gd name="connsiteX3" fmla="*/ 0 w 374733"/>
                <a:gd name="connsiteY3" fmla="*/ 1017703 h 1112953"/>
                <a:gd name="connsiteX4" fmla="*/ 14 w 374733"/>
                <a:gd name="connsiteY4" fmla="*/ 0 h 1112953"/>
                <a:gd name="connsiteX0" fmla="*/ 14 w 374733"/>
                <a:gd name="connsiteY0" fmla="*/ 0 h 1117692"/>
                <a:gd name="connsiteX1" fmla="*/ 374733 w 374733"/>
                <a:gd name="connsiteY1" fmla="*/ 100001 h 1117692"/>
                <a:gd name="connsiteX2" fmla="*/ 374733 w 374733"/>
                <a:gd name="connsiteY2" fmla="*/ 1117692 h 1117692"/>
                <a:gd name="connsiteX3" fmla="*/ 0 w 374733"/>
                <a:gd name="connsiteY3" fmla="*/ 1017703 h 1117692"/>
                <a:gd name="connsiteX4" fmla="*/ 14 w 374733"/>
                <a:gd name="connsiteY4" fmla="*/ 0 h 111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33" h="1117692">
                  <a:moveTo>
                    <a:pt x="14" y="0"/>
                  </a:moveTo>
                  <a:lnTo>
                    <a:pt x="374733" y="100001"/>
                  </a:lnTo>
                  <a:lnTo>
                    <a:pt x="374733" y="1117692"/>
                  </a:lnTo>
                  <a:lnTo>
                    <a:pt x="0" y="1017703"/>
                  </a:lnTo>
                  <a:cubicBezTo>
                    <a:pt x="0" y="711802"/>
                    <a:pt x="14" y="305901"/>
                    <a:pt x="14" y="0"/>
                  </a:cubicBez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77" name="フローチャート: 手作業 274"/>
            <p:cNvSpPr/>
            <p:nvPr/>
          </p:nvSpPr>
          <p:spPr>
            <a:xfrm>
              <a:off x="7687108" y="2545853"/>
              <a:ext cx="374192" cy="55568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1954"/>
                <a:gd name="connsiteY0" fmla="*/ 2857 h 10000"/>
                <a:gd name="connsiteX1" fmla="*/ 11954 w 11954"/>
                <a:gd name="connsiteY1" fmla="*/ 0 h 10000"/>
                <a:gd name="connsiteX2" fmla="*/ 9954 w 11954"/>
                <a:gd name="connsiteY2" fmla="*/ 10000 h 10000"/>
                <a:gd name="connsiteX3" fmla="*/ 3954 w 11954"/>
                <a:gd name="connsiteY3" fmla="*/ 10000 h 10000"/>
                <a:gd name="connsiteX4" fmla="*/ 0 w 11954"/>
                <a:gd name="connsiteY4" fmla="*/ 2857 h 10000"/>
                <a:gd name="connsiteX0" fmla="*/ 0 w 9639"/>
                <a:gd name="connsiteY0" fmla="*/ 2163 h 10000"/>
                <a:gd name="connsiteX1" fmla="*/ 9639 w 9639"/>
                <a:gd name="connsiteY1" fmla="*/ 0 h 10000"/>
                <a:gd name="connsiteX2" fmla="*/ 7639 w 9639"/>
                <a:gd name="connsiteY2" fmla="*/ 10000 h 10000"/>
                <a:gd name="connsiteX3" fmla="*/ 1639 w 9639"/>
                <a:gd name="connsiteY3" fmla="*/ 10000 h 10000"/>
                <a:gd name="connsiteX4" fmla="*/ 0 w 9639"/>
                <a:gd name="connsiteY4" fmla="*/ 2163 h 10000"/>
                <a:gd name="connsiteX0" fmla="*/ 0 w 10000"/>
                <a:gd name="connsiteY0" fmla="*/ 2163 h 10082"/>
                <a:gd name="connsiteX1" fmla="*/ 10000 w 10000"/>
                <a:gd name="connsiteY1" fmla="*/ 0 h 10082"/>
                <a:gd name="connsiteX2" fmla="*/ 7925 w 10000"/>
                <a:gd name="connsiteY2" fmla="*/ 10000 h 10082"/>
                <a:gd name="connsiteX3" fmla="*/ 1250 w 10000"/>
                <a:gd name="connsiteY3" fmla="*/ 10082 h 10082"/>
                <a:gd name="connsiteX4" fmla="*/ 0 w 10000"/>
                <a:gd name="connsiteY4" fmla="*/ 2163 h 10082"/>
                <a:gd name="connsiteX0" fmla="*/ 0 w 10075"/>
                <a:gd name="connsiteY0" fmla="*/ 1877 h 10082"/>
                <a:gd name="connsiteX1" fmla="*/ 10075 w 10075"/>
                <a:gd name="connsiteY1" fmla="*/ 0 h 10082"/>
                <a:gd name="connsiteX2" fmla="*/ 8000 w 10075"/>
                <a:gd name="connsiteY2" fmla="*/ 10000 h 10082"/>
                <a:gd name="connsiteX3" fmla="*/ 1325 w 10075"/>
                <a:gd name="connsiteY3" fmla="*/ 10082 h 10082"/>
                <a:gd name="connsiteX4" fmla="*/ 0 w 10075"/>
                <a:gd name="connsiteY4" fmla="*/ 1877 h 10082"/>
                <a:gd name="connsiteX0" fmla="*/ 0 w 8799"/>
                <a:gd name="connsiteY0" fmla="*/ 0 h 8205"/>
                <a:gd name="connsiteX1" fmla="*/ 8799 w 8799"/>
                <a:gd name="connsiteY1" fmla="*/ 3715 h 8205"/>
                <a:gd name="connsiteX2" fmla="*/ 8000 w 8799"/>
                <a:gd name="connsiteY2" fmla="*/ 8123 h 8205"/>
                <a:gd name="connsiteX3" fmla="*/ 1325 w 8799"/>
                <a:gd name="connsiteY3" fmla="*/ 8205 h 8205"/>
                <a:gd name="connsiteX4" fmla="*/ 0 w 8799"/>
                <a:gd name="connsiteY4" fmla="*/ 0 h 8205"/>
                <a:gd name="connsiteX0" fmla="*/ 0 w 9744"/>
                <a:gd name="connsiteY0" fmla="*/ 0 h 7264"/>
                <a:gd name="connsiteX1" fmla="*/ 9744 w 9744"/>
                <a:gd name="connsiteY1" fmla="*/ 1792 h 7264"/>
                <a:gd name="connsiteX2" fmla="*/ 8836 w 9744"/>
                <a:gd name="connsiteY2" fmla="*/ 7164 h 7264"/>
                <a:gd name="connsiteX3" fmla="*/ 1250 w 9744"/>
                <a:gd name="connsiteY3" fmla="*/ 7264 h 7264"/>
                <a:gd name="connsiteX4" fmla="*/ 0 w 9744"/>
                <a:gd name="connsiteY4" fmla="*/ 0 h 7264"/>
                <a:gd name="connsiteX0" fmla="*/ 0 w 9650"/>
                <a:gd name="connsiteY0" fmla="*/ 67 h 7533"/>
                <a:gd name="connsiteX1" fmla="*/ 9650 w 9650"/>
                <a:gd name="connsiteY1" fmla="*/ 0 h 7533"/>
                <a:gd name="connsiteX2" fmla="*/ 8718 w 9650"/>
                <a:gd name="connsiteY2" fmla="*/ 7395 h 7533"/>
                <a:gd name="connsiteX3" fmla="*/ 933 w 9650"/>
                <a:gd name="connsiteY3" fmla="*/ 7533 h 7533"/>
                <a:gd name="connsiteX4" fmla="*/ 0 w 9650"/>
                <a:gd name="connsiteY4" fmla="*/ 67 h 7533"/>
                <a:gd name="connsiteX0" fmla="*/ 0 w 9819"/>
                <a:gd name="connsiteY0" fmla="*/ 0 h 9911"/>
                <a:gd name="connsiteX1" fmla="*/ 9819 w 9819"/>
                <a:gd name="connsiteY1" fmla="*/ 2365 h 9911"/>
                <a:gd name="connsiteX2" fmla="*/ 9034 w 9819"/>
                <a:gd name="connsiteY2" fmla="*/ 9728 h 9911"/>
                <a:gd name="connsiteX3" fmla="*/ 967 w 9819"/>
                <a:gd name="connsiteY3" fmla="*/ 9911 h 9911"/>
                <a:gd name="connsiteX4" fmla="*/ 0 w 9819"/>
                <a:gd name="connsiteY4" fmla="*/ 0 h 9911"/>
                <a:gd name="connsiteX0" fmla="*/ 0 w 10897"/>
                <a:gd name="connsiteY0" fmla="*/ 0 h 12658"/>
                <a:gd name="connsiteX1" fmla="*/ 10000 w 10897"/>
                <a:gd name="connsiteY1" fmla="*/ 2386 h 12658"/>
                <a:gd name="connsiteX2" fmla="*/ 10864 w 10897"/>
                <a:gd name="connsiteY2" fmla="*/ 12658 h 12658"/>
                <a:gd name="connsiteX3" fmla="*/ 985 w 10897"/>
                <a:gd name="connsiteY3" fmla="*/ 10000 h 12658"/>
                <a:gd name="connsiteX4" fmla="*/ 0 w 10897"/>
                <a:gd name="connsiteY4" fmla="*/ 0 h 12658"/>
                <a:gd name="connsiteX0" fmla="*/ 0 w 12864"/>
                <a:gd name="connsiteY0" fmla="*/ 3759 h 16417"/>
                <a:gd name="connsiteX1" fmla="*/ 12864 w 12864"/>
                <a:gd name="connsiteY1" fmla="*/ 0 h 16417"/>
                <a:gd name="connsiteX2" fmla="*/ 10864 w 12864"/>
                <a:gd name="connsiteY2" fmla="*/ 16417 h 16417"/>
                <a:gd name="connsiteX3" fmla="*/ 985 w 12864"/>
                <a:gd name="connsiteY3" fmla="*/ 13759 h 16417"/>
                <a:gd name="connsiteX4" fmla="*/ 0 w 12864"/>
                <a:gd name="connsiteY4" fmla="*/ 3759 h 16417"/>
                <a:gd name="connsiteX0" fmla="*/ 0 w 13511"/>
                <a:gd name="connsiteY0" fmla="*/ 0 h 19354"/>
                <a:gd name="connsiteX1" fmla="*/ 13511 w 13511"/>
                <a:gd name="connsiteY1" fmla="*/ 2937 h 19354"/>
                <a:gd name="connsiteX2" fmla="*/ 11511 w 13511"/>
                <a:gd name="connsiteY2" fmla="*/ 19354 h 19354"/>
                <a:gd name="connsiteX3" fmla="*/ 1632 w 13511"/>
                <a:gd name="connsiteY3" fmla="*/ 16696 h 19354"/>
                <a:gd name="connsiteX4" fmla="*/ 0 w 13511"/>
                <a:gd name="connsiteY4" fmla="*/ 0 h 19354"/>
                <a:gd name="connsiteX0" fmla="*/ 0 w 13511"/>
                <a:gd name="connsiteY0" fmla="*/ 0 h 19354"/>
                <a:gd name="connsiteX1" fmla="*/ 13511 w 13511"/>
                <a:gd name="connsiteY1" fmla="*/ 2937 h 19354"/>
                <a:gd name="connsiteX2" fmla="*/ 11511 w 13511"/>
                <a:gd name="connsiteY2" fmla="*/ 19354 h 19354"/>
                <a:gd name="connsiteX3" fmla="*/ 1632 w 13511"/>
                <a:gd name="connsiteY3" fmla="*/ 16879 h 19354"/>
                <a:gd name="connsiteX4" fmla="*/ 0 w 13511"/>
                <a:gd name="connsiteY4" fmla="*/ 0 h 19354"/>
                <a:gd name="connsiteX0" fmla="*/ 0 w 13234"/>
                <a:gd name="connsiteY0" fmla="*/ 0 h 19354"/>
                <a:gd name="connsiteX1" fmla="*/ 13234 w 13234"/>
                <a:gd name="connsiteY1" fmla="*/ 3396 h 19354"/>
                <a:gd name="connsiteX2" fmla="*/ 11511 w 13234"/>
                <a:gd name="connsiteY2" fmla="*/ 19354 h 19354"/>
                <a:gd name="connsiteX3" fmla="*/ 1632 w 13234"/>
                <a:gd name="connsiteY3" fmla="*/ 16879 h 19354"/>
                <a:gd name="connsiteX4" fmla="*/ 0 w 13234"/>
                <a:gd name="connsiteY4" fmla="*/ 0 h 19354"/>
                <a:gd name="connsiteX0" fmla="*/ 0 w 13407"/>
                <a:gd name="connsiteY0" fmla="*/ 0 h 19354"/>
                <a:gd name="connsiteX1" fmla="*/ 13407 w 13407"/>
                <a:gd name="connsiteY1" fmla="*/ 3654 h 19354"/>
                <a:gd name="connsiteX2" fmla="*/ 11511 w 13407"/>
                <a:gd name="connsiteY2" fmla="*/ 19354 h 19354"/>
                <a:gd name="connsiteX3" fmla="*/ 1632 w 13407"/>
                <a:gd name="connsiteY3" fmla="*/ 16879 h 19354"/>
                <a:gd name="connsiteX4" fmla="*/ 0 w 13407"/>
                <a:gd name="connsiteY4" fmla="*/ 0 h 19354"/>
                <a:gd name="connsiteX0" fmla="*/ 0 w 13494"/>
                <a:gd name="connsiteY0" fmla="*/ 0 h 19354"/>
                <a:gd name="connsiteX1" fmla="*/ 13494 w 13494"/>
                <a:gd name="connsiteY1" fmla="*/ 3482 h 19354"/>
                <a:gd name="connsiteX2" fmla="*/ 11511 w 13494"/>
                <a:gd name="connsiteY2" fmla="*/ 19354 h 19354"/>
                <a:gd name="connsiteX3" fmla="*/ 1632 w 13494"/>
                <a:gd name="connsiteY3" fmla="*/ 16879 h 19354"/>
                <a:gd name="connsiteX4" fmla="*/ 0 w 13494"/>
                <a:gd name="connsiteY4" fmla="*/ 0 h 19354"/>
                <a:gd name="connsiteX0" fmla="*/ 0 w 13159"/>
                <a:gd name="connsiteY0" fmla="*/ 0 h 19354"/>
                <a:gd name="connsiteX1" fmla="*/ 13159 w 13159"/>
                <a:gd name="connsiteY1" fmla="*/ 3482 h 19354"/>
                <a:gd name="connsiteX2" fmla="*/ 11176 w 13159"/>
                <a:gd name="connsiteY2" fmla="*/ 19354 h 19354"/>
                <a:gd name="connsiteX3" fmla="*/ 1297 w 13159"/>
                <a:gd name="connsiteY3" fmla="*/ 16879 h 19354"/>
                <a:gd name="connsiteX4" fmla="*/ 0 w 13159"/>
                <a:gd name="connsiteY4" fmla="*/ 0 h 19354"/>
                <a:gd name="connsiteX0" fmla="*/ 0 w 13159"/>
                <a:gd name="connsiteY0" fmla="*/ 0 h 19523"/>
                <a:gd name="connsiteX1" fmla="*/ 13159 w 13159"/>
                <a:gd name="connsiteY1" fmla="*/ 3482 h 19523"/>
                <a:gd name="connsiteX2" fmla="*/ 11343 w 13159"/>
                <a:gd name="connsiteY2" fmla="*/ 19523 h 19523"/>
                <a:gd name="connsiteX3" fmla="*/ 1297 w 13159"/>
                <a:gd name="connsiteY3" fmla="*/ 16879 h 19523"/>
                <a:gd name="connsiteX4" fmla="*/ 0 w 13159"/>
                <a:gd name="connsiteY4" fmla="*/ 0 h 19523"/>
                <a:gd name="connsiteX0" fmla="*/ 0 w 13159"/>
                <a:gd name="connsiteY0" fmla="*/ 0 h 19777"/>
                <a:gd name="connsiteX1" fmla="*/ 13159 w 13159"/>
                <a:gd name="connsiteY1" fmla="*/ 3482 h 19777"/>
                <a:gd name="connsiteX2" fmla="*/ 11343 w 13159"/>
                <a:gd name="connsiteY2" fmla="*/ 19777 h 19777"/>
                <a:gd name="connsiteX3" fmla="*/ 1297 w 13159"/>
                <a:gd name="connsiteY3" fmla="*/ 16879 h 19777"/>
                <a:gd name="connsiteX4" fmla="*/ 0 w 13159"/>
                <a:gd name="connsiteY4" fmla="*/ 0 h 19777"/>
                <a:gd name="connsiteX0" fmla="*/ 0 w 13159"/>
                <a:gd name="connsiteY0" fmla="*/ 0 h 19777"/>
                <a:gd name="connsiteX1" fmla="*/ 13159 w 13159"/>
                <a:gd name="connsiteY1" fmla="*/ 3482 h 19777"/>
                <a:gd name="connsiteX2" fmla="*/ 11343 w 13159"/>
                <a:gd name="connsiteY2" fmla="*/ 19777 h 19777"/>
                <a:gd name="connsiteX3" fmla="*/ 1381 w 13159"/>
                <a:gd name="connsiteY3" fmla="*/ 17049 h 19777"/>
                <a:gd name="connsiteX4" fmla="*/ 0 w 13159"/>
                <a:gd name="connsiteY4" fmla="*/ 0 h 1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9" h="19777">
                  <a:moveTo>
                    <a:pt x="0" y="0"/>
                  </a:moveTo>
                  <a:lnTo>
                    <a:pt x="13159" y="3482"/>
                  </a:lnTo>
                  <a:cubicBezTo>
                    <a:pt x="12892" y="5958"/>
                    <a:pt x="11609" y="17301"/>
                    <a:pt x="11343" y="19777"/>
                  </a:cubicBezTo>
                  <a:lnTo>
                    <a:pt x="1381" y="17049"/>
                  </a:lnTo>
                  <a:cubicBezTo>
                    <a:pt x="1053" y="13715"/>
                    <a:pt x="328" y="3334"/>
                    <a:pt x="0" y="0"/>
                  </a:cubicBez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78" name="フローチャート: 手作業 274"/>
            <p:cNvSpPr/>
            <p:nvPr/>
          </p:nvSpPr>
          <p:spPr>
            <a:xfrm>
              <a:off x="7730714" y="3025536"/>
              <a:ext cx="277835" cy="2747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1954"/>
                <a:gd name="connsiteY0" fmla="*/ 2857 h 10000"/>
                <a:gd name="connsiteX1" fmla="*/ 11954 w 11954"/>
                <a:gd name="connsiteY1" fmla="*/ 0 h 10000"/>
                <a:gd name="connsiteX2" fmla="*/ 9954 w 11954"/>
                <a:gd name="connsiteY2" fmla="*/ 10000 h 10000"/>
                <a:gd name="connsiteX3" fmla="*/ 3954 w 11954"/>
                <a:gd name="connsiteY3" fmla="*/ 10000 h 10000"/>
                <a:gd name="connsiteX4" fmla="*/ 0 w 11954"/>
                <a:gd name="connsiteY4" fmla="*/ 2857 h 10000"/>
                <a:gd name="connsiteX0" fmla="*/ 0 w 9639"/>
                <a:gd name="connsiteY0" fmla="*/ 2163 h 10000"/>
                <a:gd name="connsiteX1" fmla="*/ 9639 w 9639"/>
                <a:gd name="connsiteY1" fmla="*/ 0 h 10000"/>
                <a:gd name="connsiteX2" fmla="*/ 7639 w 9639"/>
                <a:gd name="connsiteY2" fmla="*/ 10000 h 10000"/>
                <a:gd name="connsiteX3" fmla="*/ 1639 w 9639"/>
                <a:gd name="connsiteY3" fmla="*/ 10000 h 10000"/>
                <a:gd name="connsiteX4" fmla="*/ 0 w 9639"/>
                <a:gd name="connsiteY4" fmla="*/ 2163 h 10000"/>
                <a:gd name="connsiteX0" fmla="*/ 0 w 10000"/>
                <a:gd name="connsiteY0" fmla="*/ 2163 h 10082"/>
                <a:gd name="connsiteX1" fmla="*/ 10000 w 10000"/>
                <a:gd name="connsiteY1" fmla="*/ 0 h 10082"/>
                <a:gd name="connsiteX2" fmla="*/ 7925 w 10000"/>
                <a:gd name="connsiteY2" fmla="*/ 10000 h 10082"/>
                <a:gd name="connsiteX3" fmla="*/ 1250 w 10000"/>
                <a:gd name="connsiteY3" fmla="*/ 10082 h 10082"/>
                <a:gd name="connsiteX4" fmla="*/ 0 w 10000"/>
                <a:gd name="connsiteY4" fmla="*/ 2163 h 10082"/>
                <a:gd name="connsiteX0" fmla="*/ 0 w 10075"/>
                <a:gd name="connsiteY0" fmla="*/ 1877 h 10082"/>
                <a:gd name="connsiteX1" fmla="*/ 10075 w 10075"/>
                <a:gd name="connsiteY1" fmla="*/ 0 h 10082"/>
                <a:gd name="connsiteX2" fmla="*/ 8000 w 10075"/>
                <a:gd name="connsiteY2" fmla="*/ 10000 h 10082"/>
                <a:gd name="connsiteX3" fmla="*/ 1325 w 10075"/>
                <a:gd name="connsiteY3" fmla="*/ 10082 h 10082"/>
                <a:gd name="connsiteX4" fmla="*/ 0 w 10075"/>
                <a:gd name="connsiteY4" fmla="*/ 1877 h 10082"/>
                <a:gd name="connsiteX0" fmla="*/ 0 w 8799"/>
                <a:gd name="connsiteY0" fmla="*/ 0 h 8205"/>
                <a:gd name="connsiteX1" fmla="*/ 8799 w 8799"/>
                <a:gd name="connsiteY1" fmla="*/ 3715 h 8205"/>
                <a:gd name="connsiteX2" fmla="*/ 8000 w 8799"/>
                <a:gd name="connsiteY2" fmla="*/ 8123 h 8205"/>
                <a:gd name="connsiteX3" fmla="*/ 1325 w 8799"/>
                <a:gd name="connsiteY3" fmla="*/ 8205 h 8205"/>
                <a:gd name="connsiteX4" fmla="*/ 0 w 8799"/>
                <a:gd name="connsiteY4" fmla="*/ 0 h 8205"/>
                <a:gd name="connsiteX0" fmla="*/ 0 w 9744"/>
                <a:gd name="connsiteY0" fmla="*/ 0 h 7264"/>
                <a:gd name="connsiteX1" fmla="*/ 9744 w 9744"/>
                <a:gd name="connsiteY1" fmla="*/ 1792 h 7264"/>
                <a:gd name="connsiteX2" fmla="*/ 8836 w 9744"/>
                <a:gd name="connsiteY2" fmla="*/ 7164 h 7264"/>
                <a:gd name="connsiteX3" fmla="*/ 1250 w 9744"/>
                <a:gd name="connsiteY3" fmla="*/ 7264 h 7264"/>
                <a:gd name="connsiteX4" fmla="*/ 0 w 9744"/>
                <a:gd name="connsiteY4" fmla="*/ 0 h 7264"/>
                <a:gd name="connsiteX0" fmla="*/ 0 w 9650"/>
                <a:gd name="connsiteY0" fmla="*/ 67 h 7533"/>
                <a:gd name="connsiteX1" fmla="*/ 9650 w 9650"/>
                <a:gd name="connsiteY1" fmla="*/ 0 h 7533"/>
                <a:gd name="connsiteX2" fmla="*/ 8718 w 9650"/>
                <a:gd name="connsiteY2" fmla="*/ 7395 h 7533"/>
                <a:gd name="connsiteX3" fmla="*/ 933 w 9650"/>
                <a:gd name="connsiteY3" fmla="*/ 7533 h 7533"/>
                <a:gd name="connsiteX4" fmla="*/ 0 w 9650"/>
                <a:gd name="connsiteY4" fmla="*/ 67 h 7533"/>
                <a:gd name="connsiteX0" fmla="*/ 0 w 9819"/>
                <a:gd name="connsiteY0" fmla="*/ 0 h 9911"/>
                <a:gd name="connsiteX1" fmla="*/ 9819 w 9819"/>
                <a:gd name="connsiteY1" fmla="*/ 2365 h 9911"/>
                <a:gd name="connsiteX2" fmla="*/ 9034 w 9819"/>
                <a:gd name="connsiteY2" fmla="*/ 9728 h 9911"/>
                <a:gd name="connsiteX3" fmla="*/ 967 w 9819"/>
                <a:gd name="connsiteY3" fmla="*/ 9911 h 9911"/>
                <a:gd name="connsiteX4" fmla="*/ 0 w 9819"/>
                <a:gd name="connsiteY4" fmla="*/ 0 h 9911"/>
                <a:gd name="connsiteX0" fmla="*/ 0 w 9749"/>
                <a:gd name="connsiteY0" fmla="*/ 0 h 10453"/>
                <a:gd name="connsiteX1" fmla="*/ 9749 w 9749"/>
                <a:gd name="connsiteY1" fmla="*/ 2839 h 10453"/>
                <a:gd name="connsiteX2" fmla="*/ 8950 w 9749"/>
                <a:gd name="connsiteY2" fmla="*/ 10268 h 10453"/>
                <a:gd name="connsiteX3" fmla="*/ 734 w 9749"/>
                <a:gd name="connsiteY3" fmla="*/ 10453 h 10453"/>
                <a:gd name="connsiteX4" fmla="*/ 0 w 9749"/>
                <a:gd name="connsiteY4" fmla="*/ 0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9" h="10453">
                  <a:moveTo>
                    <a:pt x="0" y="0"/>
                  </a:moveTo>
                  <a:lnTo>
                    <a:pt x="9749" y="2839"/>
                  </a:lnTo>
                  <a:cubicBezTo>
                    <a:pt x="9482" y="5315"/>
                    <a:pt x="9216" y="7792"/>
                    <a:pt x="8950" y="10268"/>
                  </a:cubicBezTo>
                  <a:lnTo>
                    <a:pt x="734" y="10453"/>
                  </a:lnTo>
                  <a:cubicBezTo>
                    <a:pt x="406" y="7119"/>
                    <a:pt x="328" y="3334"/>
                    <a:pt x="0" y="0"/>
                  </a:cubicBez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grpSp>
      <p:sp>
        <p:nvSpPr>
          <p:cNvPr id="184" name="正方形/長方形 183"/>
          <p:cNvSpPr/>
          <p:nvPr/>
        </p:nvSpPr>
        <p:spPr>
          <a:xfrm rot="20721085">
            <a:off x="7602509" y="4255598"/>
            <a:ext cx="489483" cy="256623"/>
          </a:xfrm>
          <a:prstGeom prst="rect">
            <a:avLst/>
          </a:pr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grpSp>
        <p:nvGrpSpPr>
          <p:cNvPr id="185" name="グループ化 184"/>
          <p:cNvGrpSpPr>
            <a:grpSpLocks noChangeAspect="1"/>
          </p:cNvGrpSpPr>
          <p:nvPr/>
        </p:nvGrpSpPr>
        <p:grpSpPr>
          <a:xfrm>
            <a:off x="7505911" y="2228425"/>
            <a:ext cx="1050765" cy="2350800"/>
            <a:chOff x="2616991" y="982120"/>
            <a:chExt cx="2302839" cy="5151978"/>
          </a:xfrm>
        </p:grpSpPr>
        <p:sp>
          <p:nvSpPr>
            <p:cNvPr id="186" name="楕円 185"/>
            <p:cNvSpPr/>
            <p:nvPr/>
          </p:nvSpPr>
          <p:spPr>
            <a:xfrm rot="20686455">
              <a:off x="2616991" y="5557859"/>
              <a:ext cx="399837" cy="576239"/>
            </a:xfrm>
            <a:prstGeom prst="ellipse">
              <a:avLst/>
            </a:prstGeom>
            <a:no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cxnSp>
          <p:nvCxnSpPr>
            <p:cNvPr id="187" name="直線コネクタ 186"/>
            <p:cNvCxnSpPr>
              <a:cxnSpLocks noChangeAspect="1"/>
            </p:cNvCxnSpPr>
            <p:nvPr/>
          </p:nvCxnSpPr>
          <p:spPr>
            <a:xfrm>
              <a:off x="2871010" y="1703745"/>
              <a:ext cx="486000" cy="131824"/>
            </a:xfrm>
            <a:prstGeom prst="line">
              <a:avLst/>
            </a:prstGeom>
            <a:noFill/>
            <a:ln w="6350" cap="flat" cmpd="sng" algn="ctr">
              <a:solidFill>
                <a:sysClr val="windowText" lastClr="000000"/>
              </a:solidFill>
              <a:prstDash val="solid"/>
            </a:ln>
            <a:effectLst/>
          </p:spPr>
        </p:cxnSp>
        <p:cxnSp>
          <p:nvCxnSpPr>
            <p:cNvPr id="188" name="直線コネクタ 187"/>
            <p:cNvCxnSpPr/>
            <p:nvPr/>
          </p:nvCxnSpPr>
          <p:spPr>
            <a:xfrm>
              <a:off x="2721858" y="1667383"/>
              <a:ext cx="0" cy="2216129"/>
            </a:xfrm>
            <a:prstGeom prst="line">
              <a:avLst/>
            </a:prstGeom>
            <a:noFill/>
            <a:ln w="6350" cap="flat" cmpd="sng" algn="ctr">
              <a:solidFill>
                <a:sysClr val="windowText" lastClr="000000"/>
              </a:solidFill>
              <a:prstDash val="solid"/>
            </a:ln>
            <a:effectLst/>
          </p:spPr>
        </p:cxnSp>
        <p:cxnSp>
          <p:nvCxnSpPr>
            <p:cNvPr id="189" name="直線コネクタ 188"/>
            <p:cNvCxnSpPr/>
            <p:nvPr/>
          </p:nvCxnSpPr>
          <p:spPr>
            <a:xfrm>
              <a:off x="3512372" y="1885825"/>
              <a:ext cx="0" cy="2202081"/>
            </a:xfrm>
            <a:prstGeom prst="line">
              <a:avLst/>
            </a:prstGeom>
            <a:noFill/>
            <a:ln w="6350" cap="flat" cmpd="sng" algn="ctr">
              <a:solidFill>
                <a:sysClr val="windowText" lastClr="000000"/>
              </a:solidFill>
              <a:prstDash val="solid"/>
            </a:ln>
            <a:effectLst/>
          </p:spPr>
        </p:cxnSp>
        <p:cxnSp>
          <p:nvCxnSpPr>
            <p:cNvPr id="190" name="直線コネクタ 189"/>
            <p:cNvCxnSpPr/>
            <p:nvPr/>
          </p:nvCxnSpPr>
          <p:spPr>
            <a:xfrm>
              <a:off x="2717002" y="3883511"/>
              <a:ext cx="149911" cy="1640541"/>
            </a:xfrm>
            <a:prstGeom prst="line">
              <a:avLst/>
            </a:prstGeom>
            <a:noFill/>
            <a:ln w="6350" cap="flat" cmpd="sng" algn="ctr">
              <a:solidFill>
                <a:sysClr val="windowText" lastClr="000000"/>
              </a:solidFill>
              <a:prstDash val="solid"/>
            </a:ln>
            <a:effectLst/>
          </p:spPr>
        </p:cxnSp>
        <p:cxnSp>
          <p:nvCxnSpPr>
            <p:cNvPr id="191" name="直線コネクタ 190"/>
            <p:cNvCxnSpPr/>
            <p:nvPr/>
          </p:nvCxnSpPr>
          <p:spPr>
            <a:xfrm flipH="1">
              <a:off x="3301136" y="4087906"/>
              <a:ext cx="211236" cy="1728791"/>
            </a:xfrm>
            <a:prstGeom prst="line">
              <a:avLst/>
            </a:prstGeom>
            <a:noFill/>
            <a:ln w="6350" cap="flat" cmpd="sng" algn="ctr">
              <a:solidFill>
                <a:sysClr val="windowText" lastClr="000000"/>
              </a:solidFill>
              <a:prstDash val="solid"/>
            </a:ln>
            <a:effectLst/>
          </p:spPr>
        </p:cxnSp>
        <p:cxnSp>
          <p:nvCxnSpPr>
            <p:cNvPr id="192" name="直線コネクタ 191"/>
            <p:cNvCxnSpPr/>
            <p:nvPr/>
          </p:nvCxnSpPr>
          <p:spPr>
            <a:xfrm flipH="1">
              <a:off x="3348038" y="4087906"/>
              <a:ext cx="202406" cy="1716706"/>
            </a:xfrm>
            <a:prstGeom prst="line">
              <a:avLst/>
            </a:prstGeom>
            <a:noFill/>
            <a:ln w="6350" cap="flat" cmpd="sng" algn="ctr">
              <a:solidFill>
                <a:sysClr val="windowText" lastClr="000000"/>
              </a:solidFill>
              <a:prstDash val="solid"/>
            </a:ln>
            <a:effectLst/>
          </p:spPr>
        </p:cxnSp>
        <p:cxnSp>
          <p:nvCxnSpPr>
            <p:cNvPr id="193" name="直線コネクタ 192"/>
            <p:cNvCxnSpPr/>
            <p:nvPr/>
          </p:nvCxnSpPr>
          <p:spPr>
            <a:xfrm flipH="1">
              <a:off x="3512372" y="4087906"/>
              <a:ext cx="38072" cy="0"/>
            </a:xfrm>
            <a:prstGeom prst="line">
              <a:avLst/>
            </a:prstGeom>
            <a:noFill/>
            <a:ln w="6350" cap="flat" cmpd="sng" algn="ctr">
              <a:solidFill>
                <a:sysClr val="windowText" lastClr="000000"/>
              </a:solidFill>
              <a:prstDash val="solid"/>
            </a:ln>
            <a:effectLst/>
          </p:spPr>
        </p:cxnSp>
        <p:cxnSp>
          <p:nvCxnSpPr>
            <p:cNvPr id="194" name="直線コネクタ 193"/>
            <p:cNvCxnSpPr/>
            <p:nvPr/>
          </p:nvCxnSpPr>
          <p:spPr>
            <a:xfrm>
              <a:off x="3553048" y="1857375"/>
              <a:ext cx="0" cy="2230530"/>
            </a:xfrm>
            <a:prstGeom prst="line">
              <a:avLst/>
            </a:prstGeom>
            <a:noFill/>
            <a:ln w="6350" cap="flat" cmpd="sng" algn="ctr">
              <a:solidFill>
                <a:sysClr val="windowText" lastClr="000000"/>
              </a:solidFill>
              <a:prstDash val="solid"/>
            </a:ln>
            <a:effectLst/>
          </p:spPr>
        </p:cxnSp>
        <p:cxnSp>
          <p:nvCxnSpPr>
            <p:cNvPr id="195" name="直線コネクタ 194"/>
            <p:cNvCxnSpPr/>
            <p:nvPr/>
          </p:nvCxnSpPr>
          <p:spPr>
            <a:xfrm flipH="1">
              <a:off x="3512372" y="1857375"/>
              <a:ext cx="38072" cy="27750"/>
            </a:xfrm>
            <a:prstGeom prst="line">
              <a:avLst/>
            </a:prstGeom>
            <a:noFill/>
            <a:ln w="6350" cap="flat" cmpd="sng" algn="ctr">
              <a:solidFill>
                <a:sysClr val="windowText" lastClr="000000"/>
              </a:solidFill>
              <a:prstDash val="solid"/>
            </a:ln>
            <a:effectLst/>
          </p:spPr>
        </p:cxnSp>
        <p:cxnSp>
          <p:nvCxnSpPr>
            <p:cNvPr id="196" name="直線コネクタ 195"/>
            <p:cNvCxnSpPr>
              <a:cxnSpLocks noChangeAspect="1"/>
            </p:cNvCxnSpPr>
            <p:nvPr/>
          </p:nvCxnSpPr>
          <p:spPr>
            <a:xfrm>
              <a:off x="2748249" y="1638523"/>
              <a:ext cx="36000" cy="9644"/>
            </a:xfrm>
            <a:prstGeom prst="line">
              <a:avLst/>
            </a:prstGeom>
            <a:noFill/>
            <a:ln w="6350" cap="flat" cmpd="sng" algn="ctr">
              <a:solidFill>
                <a:sysClr val="windowText" lastClr="000000"/>
              </a:solidFill>
              <a:prstDash val="solid"/>
            </a:ln>
            <a:effectLst/>
          </p:spPr>
        </p:cxnSp>
        <p:cxnSp>
          <p:nvCxnSpPr>
            <p:cNvPr id="197" name="直線コネクタ 196"/>
            <p:cNvCxnSpPr/>
            <p:nvPr/>
          </p:nvCxnSpPr>
          <p:spPr>
            <a:xfrm flipH="1">
              <a:off x="2713068" y="1638110"/>
              <a:ext cx="40465" cy="25780"/>
            </a:xfrm>
            <a:prstGeom prst="line">
              <a:avLst/>
            </a:prstGeom>
            <a:noFill/>
            <a:ln w="6350" cap="flat" cmpd="sng" algn="ctr">
              <a:solidFill>
                <a:sysClr val="windowText" lastClr="000000"/>
              </a:solidFill>
              <a:prstDash val="solid"/>
            </a:ln>
            <a:effectLst/>
          </p:spPr>
        </p:cxnSp>
        <p:cxnSp>
          <p:nvCxnSpPr>
            <p:cNvPr id="198" name="直線コネクタ 197"/>
            <p:cNvCxnSpPr/>
            <p:nvPr/>
          </p:nvCxnSpPr>
          <p:spPr>
            <a:xfrm flipH="1">
              <a:off x="3396596" y="5045869"/>
              <a:ext cx="1361142" cy="347251"/>
            </a:xfrm>
            <a:prstGeom prst="line">
              <a:avLst/>
            </a:prstGeom>
            <a:noFill/>
            <a:ln w="6350" cap="flat" cmpd="sng" algn="ctr">
              <a:solidFill>
                <a:sysClr val="windowText" lastClr="000000"/>
              </a:solidFill>
              <a:prstDash val="solid"/>
            </a:ln>
            <a:effectLst/>
          </p:spPr>
        </p:cxnSp>
        <p:cxnSp>
          <p:nvCxnSpPr>
            <p:cNvPr id="199" name="直線コネクタ 198"/>
            <p:cNvCxnSpPr/>
            <p:nvPr/>
          </p:nvCxnSpPr>
          <p:spPr>
            <a:xfrm flipH="1">
              <a:off x="2917031" y="5594119"/>
              <a:ext cx="2002799" cy="520931"/>
            </a:xfrm>
            <a:prstGeom prst="line">
              <a:avLst/>
            </a:prstGeom>
            <a:noFill/>
            <a:ln w="6350" cap="flat" cmpd="sng" algn="ctr">
              <a:solidFill>
                <a:sysClr val="windowText" lastClr="000000"/>
              </a:solidFill>
              <a:prstDash val="solid"/>
            </a:ln>
            <a:effectLst/>
          </p:spPr>
        </p:cxnSp>
        <p:cxnSp>
          <p:nvCxnSpPr>
            <p:cNvPr id="200" name="直線コネクタ 199"/>
            <p:cNvCxnSpPr/>
            <p:nvPr/>
          </p:nvCxnSpPr>
          <p:spPr>
            <a:xfrm flipH="1">
              <a:off x="2726183" y="5499413"/>
              <a:ext cx="276763" cy="70607"/>
            </a:xfrm>
            <a:prstGeom prst="line">
              <a:avLst/>
            </a:prstGeom>
            <a:noFill/>
            <a:ln w="6350" cap="flat" cmpd="sng" algn="ctr">
              <a:solidFill>
                <a:sysClr val="windowText" lastClr="000000"/>
              </a:solidFill>
              <a:prstDash val="solid"/>
            </a:ln>
            <a:effectLst/>
          </p:spPr>
        </p:cxnSp>
        <p:sp>
          <p:nvSpPr>
            <p:cNvPr id="201" name="円弧 200"/>
            <p:cNvSpPr/>
            <p:nvPr/>
          </p:nvSpPr>
          <p:spPr>
            <a:xfrm>
              <a:off x="2806564" y="5493544"/>
              <a:ext cx="495300" cy="621506"/>
            </a:xfrm>
            <a:prstGeom prst="arc">
              <a:avLst>
                <a:gd name="adj1" fmla="val 15732998"/>
                <a:gd name="adj2" fmla="val 186667"/>
              </a:avLst>
            </a:prstGeom>
            <a:no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Times New Roman"/>
                <a:ea typeface="ＭＳ Ｐゴシック"/>
                <a:cs typeface="+mn-cs"/>
              </a:endParaRPr>
            </a:p>
          </p:txBody>
        </p:sp>
        <p:cxnSp>
          <p:nvCxnSpPr>
            <p:cNvPr id="202" name="直線コネクタ 201"/>
            <p:cNvCxnSpPr/>
            <p:nvPr/>
          </p:nvCxnSpPr>
          <p:spPr>
            <a:xfrm>
              <a:off x="2715688" y="3878315"/>
              <a:ext cx="799304" cy="210263"/>
            </a:xfrm>
            <a:prstGeom prst="line">
              <a:avLst/>
            </a:prstGeom>
            <a:noFill/>
            <a:ln w="6350" cap="flat" cmpd="sng" algn="ctr">
              <a:solidFill>
                <a:sysClr val="windowText" lastClr="000000"/>
              </a:solidFill>
              <a:prstDash val="solid"/>
            </a:ln>
            <a:effectLst/>
          </p:spPr>
        </p:cxnSp>
        <p:cxnSp>
          <p:nvCxnSpPr>
            <p:cNvPr id="203" name="直線コネクタ 202"/>
            <p:cNvCxnSpPr/>
            <p:nvPr/>
          </p:nvCxnSpPr>
          <p:spPr>
            <a:xfrm>
              <a:off x="3477985" y="1835077"/>
              <a:ext cx="72459" cy="19802"/>
            </a:xfrm>
            <a:prstGeom prst="line">
              <a:avLst/>
            </a:prstGeom>
            <a:noFill/>
            <a:ln w="6350" cap="flat" cmpd="sng" algn="ctr">
              <a:solidFill>
                <a:sysClr val="windowText" lastClr="000000"/>
              </a:solidFill>
              <a:prstDash val="solid"/>
            </a:ln>
            <a:effectLst/>
          </p:spPr>
        </p:cxnSp>
        <p:cxnSp>
          <p:nvCxnSpPr>
            <p:cNvPr id="204" name="直線コネクタ 203"/>
            <p:cNvCxnSpPr/>
            <p:nvPr/>
          </p:nvCxnSpPr>
          <p:spPr>
            <a:xfrm>
              <a:off x="2897746" y="1675543"/>
              <a:ext cx="467673" cy="127811"/>
            </a:xfrm>
            <a:prstGeom prst="line">
              <a:avLst/>
            </a:prstGeom>
            <a:noFill/>
            <a:ln w="6350" cap="flat" cmpd="sng" algn="ctr">
              <a:solidFill>
                <a:sysClr val="windowText" lastClr="000000"/>
              </a:solidFill>
              <a:prstDash val="solid"/>
            </a:ln>
            <a:effectLst/>
          </p:spPr>
        </p:cxnSp>
        <p:cxnSp>
          <p:nvCxnSpPr>
            <p:cNvPr id="205" name="直線コネクタ 204"/>
            <p:cNvCxnSpPr/>
            <p:nvPr/>
          </p:nvCxnSpPr>
          <p:spPr>
            <a:xfrm>
              <a:off x="3477985" y="1452737"/>
              <a:ext cx="0" cy="382340"/>
            </a:xfrm>
            <a:prstGeom prst="line">
              <a:avLst/>
            </a:prstGeom>
            <a:noFill/>
            <a:ln w="6350" cap="flat" cmpd="sng" algn="ctr">
              <a:solidFill>
                <a:sysClr val="windowText" lastClr="000000"/>
              </a:solidFill>
              <a:prstDash val="solid"/>
            </a:ln>
            <a:effectLst/>
          </p:spPr>
        </p:cxnSp>
        <p:cxnSp>
          <p:nvCxnSpPr>
            <p:cNvPr id="206" name="直線コネクタ 205"/>
            <p:cNvCxnSpPr/>
            <p:nvPr/>
          </p:nvCxnSpPr>
          <p:spPr>
            <a:xfrm>
              <a:off x="3428283" y="1859937"/>
              <a:ext cx="82787" cy="22625"/>
            </a:xfrm>
            <a:prstGeom prst="line">
              <a:avLst/>
            </a:prstGeom>
            <a:noFill/>
            <a:ln w="6350" cap="flat" cmpd="sng" algn="ctr">
              <a:solidFill>
                <a:sysClr val="windowText" lastClr="000000"/>
              </a:solidFill>
              <a:prstDash val="solid"/>
            </a:ln>
            <a:effectLst/>
          </p:spPr>
        </p:cxnSp>
        <p:cxnSp>
          <p:nvCxnSpPr>
            <p:cNvPr id="207" name="直線コネクタ 206"/>
            <p:cNvCxnSpPr/>
            <p:nvPr/>
          </p:nvCxnSpPr>
          <p:spPr>
            <a:xfrm>
              <a:off x="2715688" y="1665107"/>
              <a:ext cx="66844" cy="18268"/>
            </a:xfrm>
            <a:prstGeom prst="line">
              <a:avLst/>
            </a:prstGeom>
            <a:noFill/>
            <a:ln w="6350" cap="flat" cmpd="sng" algn="ctr">
              <a:solidFill>
                <a:sysClr val="windowText" lastClr="000000"/>
              </a:solidFill>
              <a:prstDash val="solid"/>
            </a:ln>
            <a:effectLst/>
          </p:spPr>
        </p:cxnSp>
        <p:cxnSp>
          <p:nvCxnSpPr>
            <p:cNvPr id="208" name="直線コネクタ 207"/>
            <p:cNvCxnSpPr/>
            <p:nvPr/>
          </p:nvCxnSpPr>
          <p:spPr>
            <a:xfrm flipV="1">
              <a:off x="2788379" y="1298190"/>
              <a:ext cx="0" cy="386355"/>
            </a:xfrm>
            <a:prstGeom prst="line">
              <a:avLst/>
            </a:prstGeom>
            <a:noFill/>
            <a:ln w="6350" cap="flat" cmpd="sng" algn="ctr">
              <a:solidFill>
                <a:sysClr val="windowText" lastClr="000000"/>
              </a:solidFill>
              <a:prstDash val="solid"/>
            </a:ln>
            <a:effectLst/>
          </p:spPr>
        </p:cxnSp>
        <p:cxnSp>
          <p:nvCxnSpPr>
            <p:cNvPr id="209" name="直線コネクタ 208"/>
            <p:cNvCxnSpPr/>
            <p:nvPr/>
          </p:nvCxnSpPr>
          <p:spPr>
            <a:xfrm flipV="1">
              <a:off x="3430453" y="1470712"/>
              <a:ext cx="0" cy="386355"/>
            </a:xfrm>
            <a:prstGeom prst="line">
              <a:avLst/>
            </a:prstGeom>
            <a:noFill/>
            <a:ln w="6350" cap="flat" cmpd="sng" algn="ctr">
              <a:solidFill>
                <a:sysClr val="windowText" lastClr="000000"/>
              </a:solidFill>
              <a:prstDash val="solid"/>
            </a:ln>
            <a:effectLst/>
          </p:spPr>
        </p:cxnSp>
        <p:cxnSp>
          <p:nvCxnSpPr>
            <p:cNvPr id="210" name="直線コネクタ 209"/>
            <p:cNvCxnSpPr/>
            <p:nvPr/>
          </p:nvCxnSpPr>
          <p:spPr>
            <a:xfrm flipH="1">
              <a:off x="3428283" y="1452737"/>
              <a:ext cx="49702" cy="14712"/>
            </a:xfrm>
            <a:prstGeom prst="line">
              <a:avLst/>
            </a:prstGeom>
            <a:noFill/>
            <a:ln w="6350" cap="flat" cmpd="sng" algn="ctr">
              <a:solidFill>
                <a:sysClr val="windowText" lastClr="000000"/>
              </a:solidFill>
              <a:prstDash val="solid"/>
            </a:ln>
            <a:effectLst/>
          </p:spPr>
        </p:cxnSp>
        <p:cxnSp>
          <p:nvCxnSpPr>
            <p:cNvPr id="211" name="直線コネクタ 210"/>
            <p:cNvCxnSpPr/>
            <p:nvPr/>
          </p:nvCxnSpPr>
          <p:spPr>
            <a:xfrm flipV="1">
              <a:off x="2869968" y="1424403"/>
              <a:ext cx="0" cy="279343"/>
            </a:xfrm>
            <a:prstGeom prst="line">
              <a:avLst/>
            </a:prstGeom>
            <a:noFill/>
            <a:ln w="6350" cap="flat" cmpd="sng" algn="ctr">
              <a:solidFill>
                <a:sysClr val="windowText" lastClr="000000"/>
              </a:solidFill>
              <a:prstDash val="solid"/>
            </a:ln>
            <a:effectLst/>
          </p:spPr>
        </p:cxnSp>
        <p:cxnSp>
          <p:nvCxnSpPr>
            <p:cNvPr id="212" name="直線コネクタ 211"/>
            <p:cNvCxnSpPr/>
            <p:nvPr/>
          </p:nvCxnSpPr>
          <p:spPr>
            <a:xfrm flipV="1">
              <a:off x="3365419" y="1558448"/>
              <a:ext cx="0" cy="276629"/>
            </a:xfrm>
            <a:prstGeom prst="line">
              <a:avLst/>
            </a:prstGeom>
            <a:noFill/>
            <a:ln w="6350" cap="flat" cmpd="sng" algn="ctr">
              <a:solidFill>
                <a:sysClr val="windowText" lastClr="000000"/>
              </a:solidFill>
              <a:prstDash val="solid"/>
            </a:ln>
            <a:effectLst/>
          </p:spPr>
        </p:cxnSp>
        <p:cxnSp>
          <p:nvCxnSpPr>
            <p:cNvPr id="213" name="直線コネクタ 212"/>
            <p:cNvCxnSpPr>
              <a:cxnSpLocks/>
            </p:cNvCxnSpPr>
            <p:nvPr/>
          </p:nvCxnSpPr>
          <p:spPr>
            <a:xfrm>
              <a:off x="2868131" y="1424602"/>
              <a:ext cx="497288" cy="131287"/>
            </a:xfrm>
            <a:prstGeom prst="line">
              <a:avLst/>
            </a:prstGeom>
            <a:noFill/>
            <a:ln w="6350" cap="flat" cmpd="sng" algn="ctr">
              <a:solidFill>
                <a:sysClr val="windowText" lastClr="000000"/>
              </a:solidFill>
              <a:prstDash val="solid"/>
            </a:ln>
            <a:effectLst/>
          </p:spPr>
        </p:cxnSp>
        <p:cxnSp>
          <p:nvCxnSpPr>
            <p:cNvPr id="214" name="直線コネクタ 213"/>
            <p:cNvCxnSpPr/>
            <p:nvPr/>
          </p:nvCxnSpPr>
          <p:spPr>
            <a:xfrm flipV="1">
              <a:off x="2898730" y="1432132"/>
              <a:ext cx="0" cy="242109"/>
            </a:xfrm>
            <a:prstGeom prst="line">
              <a:avLst/>
            </a:prstGeom>
            <a:noFill/>
            <a:ln w="6350" cap="flat" cmpd="sng" algn="ctr">
              <a:solidFill>
                <a:sysClr val="windowText" lastClr="000000"/>
              </a:solidFill>
              <a:prstDash val="solid"/>
            </a:ln>
            <a:effectLst/>
          </p:spPr>
        </p:cxnSp>
        <p:cxnSp>
          <p:nvCxnSpPr>
            <p:cNvPr id="215" name="直線コネクタ 214"/>
            <p:cNvCxnSpPr/>
            <p:nvPr/>
          </p:nvCxnSpPr>
          <p:spPr>
            <a:xfrm flipH="1">
              <a:off x="2872057" y="1677895"/>
              <a:ext cx="27715" cy="23235"/>
            </a:xfrm>
            <a:prstGeom prst="line">
              <a:avLst/>
            </a:prstGeom>
            <a:noFill/>
            <a:ln w="6350" cap="flat" cmpd="sng" algn="ctr">
              <a:solidFill>
                <a:sysClr val="windowText" lastClr="000000"/>
              </a:solidFill>
              <a:prstDash val="solid"/>
            </a:ln>
            <a:effectLst/>
          </p:spPr>
        </p:cxnSp>
        <p:cxnSp>
          <p:nvCxnSpPr>
            <p:cNvPr id="216" name="直線コネクタ 215"/>
            <p:cNvCxnSpPr>
              <a:cxnSpLocks/>
            </p:cNvCxnSpPr>
            <p:nvPr/>
          </p:nvCxnSpPr>
          <p:spPr>
            <a:xfrm>
              <a:off x="2791957" y="1302069"/>
              <a:ext cx="242306" cy="63970"/>
            </a:xfrm>
            <a:prstGeom prst="line">
              <a:avLst/>
            </a:prstGeom>
            <a:noFill/>
            <a:ln w="6350" cap="flat" cmpd="sng" algn="ctr">
              <a:solidFill>
                <a:sysClr val="windowText" lastClr="000000"/>
              </a:solidFill>
              <a:prstDash val="solid"/>
            </a:ln>
            <a:effectLst/>
          </p:spPr>
        </p:cxnSp>
        <p:cxnSp>
          <p:nvCxnSpPr>
            <p:cNvPr id="217" name="直線コネクタ 216"/>
            <p:cNvCxnSpPr>
              <a:cxnSpLocks noChangeAspect="1"/>
            </p:cNvCxnSpPr>
            <p:nvPr/>
          </p:nvCxnSpPr>
          <p:spPr>
            <a:xfrm>
              <a:off x="3207487" y="1409979"/>
              <a:ext cx="220795" cy="58291"/>
            </a:xfrm>
            <a:prstGeom prst="line">
              <a:avLst/>
            </a:prstGeom>
            <a:noFill/>
            <a:ln w="6350" cap="flat" cmpd="sng" algn="ctr">
              <a:solidFill>
                <a:sysClr val="windowText" lastClr="000000"/>
              </a:solidFill>
              <a:prstDash val="solid"/>
            </a:ln>
            <a:effectLst/>
          </p:spPr>
        </p:cxnSp>
        <p:cxnSp>
          <p:nvCxnSpPr>
            <p:cNvPr id="218" name="直線コネクタ 217"/>
            <p:cNvCxnSpPr>
              <a:cxnSpLocks noChangeAspect="1"/>
            </p:cNvCxnSpPr>
            <p:nvPr/>
          </p:nvCxnSpPr>
          <p:spPr>
            <a:xfrm>
              <a:off x="3226709" y="1389083"/>
              <a:ext cx="252000" cy="67347"/>
            </a:xfrm>
            <a:prstGeom prst="line">
              <a:avLst/>
            </a:prstGeom>
            <a:noFill/>
            <a:ln w="6350" cap="flat" cmpd="sng" algn="ctr">
              <a:solidFill>
                <a:sysClr val="windowText" lastClr="000000"/>
              </a:solidFill>
              <a:prstDash val="solid"/>
            </a:ln>
            <a:effectLst/>
          </p:spPr>
        </p:cxnSp>
        <p:cxnSp>
          <p:nvCxnSpPr>
            <p:cNvPr id="219" name="直線コネクタ 218"/>
            <p:cNvCxnSpPr>
              <a:cxnSpLocks/>
            </p:cNvCxnSpPr>
            <p:nvPr/>
          </p:nvCxnSpPr>
          <p:spPr>
            <a:xfrm>
              <a:off x="2830521" y="1284763"/>
              <a:ext cx="203742" cy="53789"/>
            </a:xfrm>
            <a:prstGeom prst="line">
              <a:avLst/>
            </a:prstGeom>
            <a:noFill/>
            <a:ln w="6350" cap="flat" cmpd="sng" algn="ctr">
              <a:solidFill>
                <a:sysClr val="windowText" lastClr="000000"/>
              </a:solidFill>
              <a:prstDash val="solid"/>
            </a:ln>
            <a:effectLst/>
          </p:spPr>
        </p:cxnSp>
        <p:cxnSp>
          <p:nvCxnSpPr>
            <p:cNvPr id="220" name="直線コネクタ 219"/>
            <p:cNvCxnSpPr/>
            <p:nvPr/>
          </p:nvCxnSpPr>
          <p:spPr>
            <a:xfrm flipH="1">
              <a:off x="3205988" y="1392023"/>
              <a:ext cx="18146" cy="15336"/>
            </a:xfrm>
            <a:prstGeom prst="line">
              <a:avLst/>
            </a:prstGeom>
            <a:noFill/>
            <a:ln w="6350" cap="flat" cmpd="sng" algn="ctr">
              <a:solidFill>
                <a:sysClr val="windowText" lastClr="000000"/>
              </a:solidFill>
              <a:prstDash val="solid"/>
            </a:ln>
            <a:effectLst/>
          </p:spPr>
        </p:cxnSp>
        <p:cxnSp>
          <p:nvCxnSpPr>
            <p:cNvPr id="221" name="直線コネクタ 220"/>
            <p:cNvCxnSpPr/>
            <p:nvPr/>
          </p:nvCxnSpPr>
          <p:spPr>
            <a:xfrm flipH="1">
              <a:off x="2785814" y="1285382"/>
              <a:ext cx="49702" cy="14712"/>
            </a:xfrm>
            <a:prstGeom prst="line">
              <a:avLst/>
            </a:prstGeom>
            <a:noFill/>
            <a:ln w="6350" cap="flat" cmpd="sng" algn="ctr">
              <a:solidFill>
                <a:sysClr val="windowText" lastClr="000000"/>
              </a:solidFill>
              <a:prstDash val="solid"/>
            </a:ln>
            <a:effectLst/>
          </p:spPr>
        </p:cxnSp>
        <p:cxnSp>
          <p:nvCxnSpPr>
            <p:cNvPr id="222" name="直線コネクタ 221"/>
            <p:cNvCxnSpPr/>
            <p:nvPr/>
          </p:nvCxnSpPr>
          <p:spPr>
            <a:xfrm flipV="1">
              <a:off x="3204911" y="1179705"/>
              <a:ext cx="0" cy="230971"/>
            </a:xfrm>
            <a:prstGeom prst="line">
              <a:avLst/>
            </a:prstGeom>
            <a:noFill/>
            <a:ln w="6350" cap="flat" cmpd="sng" algn="ctr">
              <a:solidFill>
                <a:sysClr val="windowText" lastClr="000000"/>
              </a:solidFill>
              <a:prstDash val="solid"/>
            </a:ln>
            <a:effectLst/>
          </p:spPr>
        </p:cxnSp>
        <p:cxnSp>
          <p:nvCxnSpPr>
            <p:cNvPr id="223" name="直線コネクタ 222"/>
            <p:cNvCxnSpPr/>
            <p:nvPr/>
          </p:nvCxnSpPr>
          <p:spPr>
            <a:xfrm flipV="1">
              <a:off x="3037915" y="1137644"/>
              <a:ext cx="0" cy="230971"/>
            </a:xfrm>
            <a:prstGeom prst="line">
              <a:avLst/>
            </a:prstGeom>
            <a:noFill/>
            <a:ln w="6350" cap="flat" cmpd="sng" algn="ctr">
              <a:solidFill>
                <a:sysClr val="windowText" lastClr="000000"/>
              </a:solidFill>
              <a:prstDash val="solid"/>
            </a:ln>
            <a:effectLst/>
          </p:spPr>
        </p:cxnSp>
        <p:cxnSp>
          <p:nvCxnSpPr>
            <p:cNvPr id="224" name="直線コネクタ 223"/>
            <p:cNvCxnSpPr>
              <a:cxnSpLocks noChangeAspect="1"/>
            </p:cNvCxnSpPr>
            <p:nvPr/>
          </p:nvCxnSpPr>
          <p:spPr>
            <a:xfrm>
              <a:off x="3034263" y="1137380"/>
              <a:ext cx="170648" cy="45052"/>
            </a:xfrm>
            <a:prstGeom prst="line">
              <a:avLst/>
            </a:prstGeom>
            <a:noFill/>
            <a:ln w="6350" cap="flat" cmpd="sng" algn="ctr">
              <a:solidFill>
                <a:sysClr val="windowText" lastClr="000000"/>
              </a:solidFill>
              <a:prstDash val="solid"/>
            </a:ln>
            <a:effectLst/>
          </p:spPr>
        </p:cxnSp>
        <p:cxnSp>
          <p:nvCxnSpPr>
            <p:cNvPr id="225" name="直線コネクタ 224"/>
            <p:cNvCxnSpPr>
              <a:cxnSpLocks/>
            </p:cNvCxnSpPr>
            <p:nvPr/>
          </p:nvCxnSpPr>
          <p:spPr>
            <a:xfrm>
              <a:off x="3224133" y="1173919"/>
              <a:ext cx="1" cy="214787"/>
            </a:xfrm>
            <a:prstGeom prst="line">
              <a:avLst/>
            </a:prstGeom>
            <a:noFill/>
            <a:ln w="6350" cap="flat" cmpd="sng" algn="ctr">
              <a:solidFill>
                <a:sysClr val="windowText" lastClr="000000"/>
              </a:solidFill>
              <a:prstDash val="solid"/>
            </a:ln>
            <a:effectLst/>
          </p:spPr>
        </p:cxnSp>
        <p:cxnSp>
          <p:nvCxnSpPr>
            <p:cNvPr id="226" name="直線コネクタ 225"/>
            <p:cNvCxnSpPr>
              <a:cxnSpLocks/>
            </p:cNvCxnSpPr>
            <p:nvPr/>
          </p:nvCxnSpPr>
          <p:spPr>
            <a:xfrm flipV="1">
              <a:off x="3204703" y="1174369"/>
              <a:ext cx="22006" cy="11272"/>
            </a:xfrm>
            <a:prstGeom prst="line">
              <a:avLst/>
            </a:prstGeom>
            <a:noFill/>
            <a:ln w="6350" cap="flat" cmpd="sng" algn="ctr">
              <a:solidFill>
                <a:sysClr val="windowText" lastClr="000000"/>
              </a:solidFill>
              <a:prstDash val="solid"/>
            </a:ln>
            <a:effectLst/>
          </p:spPr>
        </p:cxnSp>
        <p:cxnSp>
          <p:nvCxnSpPr>
            <p:cNvPr id="227" name="直線コネクタ 226"/>
            <p:cNvCxnSpPr>
              <a:cxnSpLocks/>
            </p:cNvCxnSpPr>
            <p:nvPr/>
          </p:nvCxnSpPr>
          <p:spPr>
            <a:xfrm flipV="1">
              <a:off x="3035129" y="1125854"/>
              <a:ext cx="22006" cy="11272"/>
            </a:xfrm>
            <a:prstGeom prst="line">
              <a:avLst/>
            </a:prstGeom>
            <a:noFill/>
            <a:ln w="6350" cap="flat" cmpd="sng" algn="ctr">
              <a:solidFill>
                <a:sysClr val="windowText" lastClr="000000"/>
              </a:solidFill>
              <a:prstDash val="solid"/>
            </a:ln>
            <a:effectLst/>
          </p:spPr>
        </p:cxnSp>
        <p:cxnSp>
          <p:nvCxnSpPr>
            <p:cNvPr id="228" name="直線コネクタ 227"/>
            <p:cNvCxnSpPr>
              <a:cxnSpLocks noChangeAspect="1"/>
            </p:cNvCxnSpPr>
            <p:nvPr/>
          </p:nvCxnSpPr>
          <p:spPr>
            <a:xfrm>
              <a:off x="3055635" y="1125289"/>
              <a:ext cx="170648" cy="45052"/>
            </a:xfrm>
            <a:prstGeom prst="line">
              <a:avLst/>
            </a:prstGeom>
            <a:noFill/>
            <a:ln w="6350" cap="flat" cmpd="sng" algn="ctr">
              <a:solidFill>
                <a:sysClr val="windowText" lastClr="000000"/>
              </a:solidFill>
              <a:prstDash val="solid"/>
            </a:ln>
            <a:effectLst/>
          </p:spPr>
        </p:cxnSp>
        <p:cxnSp>
          <p:nvCxnSpPr>
            <p:cNvPr id="229" name="直線コネクタ 228"/>
            <p:cNvCxnSpPr>
              <a:cxnSpLocks/>
            </p:cNvCxnSpPr>
            <p:nvPr/>
          </p:nvCxnSpPr>
          <p:spPr>
            <a:xfrm flipV="1">
              <a:off x="3225949" y="1141298"/>
              <a:ext cx="794145" cy="202232"/>
            </a:xfrm>
            <a:prstGeom prst="line">
              <a:avLst/>
            </a:prstGeom>
            <a:noFill/>
            <a:ln w="6350" cap="flat" cmpd="sng" algn="ctr">
              <a:solidFill>
                <a:sysClr val="windowText" lastClr="000000"/>
              </a:solidFill>
              <a:prstDash val="solid"/>
            </a:ln>
            <a:effectLst/>
          </p:spPr>
        </p:cxnSp>
        <p:cxnSp>
          <p:nvCxnSpPr>
            <p:cNvPr id="230" name="直線コネクタ 229"/>
            <p:cNvCxnSpPr>
              <a:cxnSpLocks/>
            </p:cNvCxnSpPr>
            <p:nvPr/>
          </p:nvCxnSpPr>
          <p:spPr>
            <a:xfrm flipV="1">
              <a:off x="3228098" y="985576"/>
              <a:ext cx="762164" cy="194088"/>
            </a:xfrm>
            <a:prstGeom prst="line">
              <a:avLst/>
            </a:prstGeom>
            <a:noFill/>
            <a:ln w="6350" cap="flat" cmpd="sng" algn="ctr">
              <a:solidFill>
                <a:sysClr val="windowText" lastClr="000000"/>
              </a:solidFill>
              <a:prstDash val="solid"/>
            </a:ln>
            <a:effectLst/>
          </p:spPr>
        </p:cxnSp>
        <p:sp>
          <p:nvSpPr>
            <p:cNvPr id="231" name="円弧 230"/>
            <p:cNvSpPr/>
            <p:nvPr/>
          </p:nvSpPr>
          <p:spPr>
            <a:xfrm>
              <a:off x="3931753" y="984437"/>
              <a:ext cx="139697" cy="159032"/>
            </a:xfrm>
            <a:prstGeom prst="arc">
              <a:avLst>
                <a:gd name="adj1" fmla="val 15653330"/>
                <a:gd name="adj2" fmla="val 4317573"/>
              </a:avLst>
            </a:prstGeom>
            <a:no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Times New Roman"/>
                <a:ea typeface="ＭＳ Ｐゴシック"/>
                <a:cs typeface="+mn-cs"/>
              </a:endParaRPr>
            </a:p>
          </p:txBody>
        </p:sp>
        <p:sp>
          <p:nvSpPr>
            <p:cNvPr id="232" name="円弧 231"/>
            <p:cNvSpPr/>
            <p:nvPr/>
          </p:nvSpPr>
          <p:spPr>
            <a:xfrm rot="10451376">
              <a:off x="3931752" y="982120"/>
              <a:ext cx="139697" cy="159032"/>
            </a:xfrm>
            <a:prstGeom prst="arc">
              <a:avLst>
                <a:gd name="adj1" fmla="val 15653330"/>
                <a:gd name="adj2" fmla="val 4683620"/>
              </a:avLst>
            </a:prstGeom>
            <a:noFill/>
            <a:ln w="635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Times New Roman"/>
                <a:ea typeface="ＭＳ Ｐゴシック"/>
                <a:cs typeface="+mn-cs"/>
              </a:endParaRPr>
            </a:p>
          </p:txBody>
        </p:sp>
      </p:grpSp>
      <p:sp>
        <p:nvSpPr>
          <p:cNvPr id="233" name="楕円 232"/>
          <p:cNvSpPr/>
          <p:nvPr/>
        </p:nvSpPr>
        <p:spPr>
          <a:xfrm rot="20686455">
            <a:off x="7964782" y="4203938"/>
            <a:ext cx="179461" cy="255535"/>
          </a:xfrm>
          <a:prstGeom prst="ellipse">
            <a:avLst/>
          </a:prstGeom>
          <a:solidFill>
            <a:srgbClr val="2FA3EE"/>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34" name="楕円 233"/>
          <p:cNvSpPr/>
          <p:nvPr/>
        </p:nvSpPr>
        <p:spPr>
          <a:xfrm rot="20686455">
            <a:off x="7507401" y="4320582"/>
            <a:ext cx="179461" cy="255535"/>
          </a:xfrm>
          <a:prstGeom prst="ellipse">
            <a:avLst/>
          </a:prstGeom>
          <a:solidFill>
            <a:srgbClr val="2FA3EE"/>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35" name="楕円 234"/>
          <p:cNvSpPr>
            <a:spLocks/>
          </p:cNvSpPr>
          <p:nvPr/>
        </p:nvSpPr>
        <p:spPr>
          <a:xfrm>
            <a:off x="7705258" y="4368242"/>
            <a:ext cx="36000" cy="36000"/>
          </a:xfrm>
          <a:prstGeom prst="ellipse">
            <a:avLst/>
          </a:prstGeom>
          <a:solidFill>
            <a:sysClr val="window" lastClr="FFFFFF">
              <a:lumMod val="95000"/>
            </a:sys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36" name="楕円 235"/>
          <p:cNvSpPr>
            <a:spLocks/>
          </p:cNvSpPr>
          <p:nvPr/>
        </p:nvSpPr>
        <p:spPr>
          <a:xfrm>
            <a:off x="7692898" y="4322930"/>
            <a:ext cx="36000" cy="36000"/>
          </a:xfrm>
          <a:prstGeom prst="ellipse">
            <a:avLst/>
          </a:prstGeom>
          <a:solidFill>
            <a:sysClr val="window" lastClr="FFFFFF">
              <a:lumMod val="95000"/>
            </a:sys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37" name="楕円 236"/>
          <p:cNvSpPr>
            <a:spLocks/>
          </p:cNvSpPr>
          <p:nvPr/>
        </p:nvSpPr>
        <p:spPr>
          <a:xfrm>
            <a:off x="7734085" y="4339403"/>
            <a:ext cx="36000" cy="36000"/>
          </a:xfrm>
          <a:prstGeom prst="ellipse">
            <a:avLst/>
          </a:prstGeom>
          <a:solidFill>
            <a:sysClr val="window" lastClr="FFFFFF">
              <a:lumMod val="95000"/>
            </a:sys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grpSp>
        <p:nvGrpSpPr>
          <p:cNvPr id="238" name="グループ化 237"/>
          <p:cNvGrpSpPr/>
          <p:nvPr/>
        </p:nvGrpSpPr>
        <p:grpSpPr>
          <a:xfrm>
            <a:off x="7964953" y="4139814"/>
            <a:ext cx="652453" cy="322106"/>
            <a:chOff x="6559415" y="4383750"/>
            <a:chExt cx="652453" cy="322106"/>
          </a:xfrm>
        </p:grpSpPr>
        <p:sp>
          <p:nvSpPr>
            <p:cNvPr id="239" name="フローチャート: 書類 3"/>
            <p:cNvSpPr/>
            <p:nvPr/>
          </p:nvSpPr>
          <p:spPr>
            <a:xfrm rot="4536413">
              <a:off x="6685613" y="4367973"/>
              <a:ext cx="260040" cy="317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40232"/>
                <a:gd name="connsiteY0" fmla="*/ 0 h 17322"/>
                <a:gd name="connsiteX1" fmla="*/ 21600 w 40232"/>
                <a:gd name="connsiteY1" fmla="*/ 0 h 17322"/>
                <a:gd name="connsiteX2" fmla="*/ 21600 w 40232"/>
                <a:gd name="connsiteY2" fmla="*/ 17322 h 17322"/>
                <a:gd name="connsiteX3" fmla="*/ 38292 w 40232"/>
                <a:gd name="connsiteY3" fmla="*/ 2338 h 17322"/>
                <a:gd name="connsiteX4" fmla="*/ 0 w 40232"/>
                <a:gd name="connsiteY4" fmla="*/ 0 h 17322"/>
                <a:gd name="connsiteX0" fmla="*/ 333 w 21933"/>
                <a:gd name="connsiteY0" fmla="*/ 0 h 20298"/>
                <a:gd name="connsiteX1" fmla="*/ 21933 w 21933"/>
                <a:gd name="connsiteY1" fmla="*/ 0 h 20298"/>
                <a:gd name="connsiteX2" fmla="*/ 21933 w 21933"/>
                <a:gd name="connsiteY2" fmla="*/ 17322 h 20298"/>
                <a:gd name="connsiteX3" fmla="*/ 0 w 21933"/>
                <a:gd name="connsiteY3" fmla="*/ 18973 h 20298"/>
                <a:gd name="connsiteX4" fmla="*/ 333 w 21933"/>
                <a:gd name="connsiteY4" fmla="*/ 0 h 20298"/>
                <a:gd name="connsiteX0" fmla="*/ 333 w 21933"/>
                <a:gd name="connsiteY0" fmla="*/ 0 h 18973"/>
                <a:gd name="connsiteX1" fmla="*/ 21933 w 21933"/>
                <a:gd name="connsiteY1" fmla="*/ 0 h 18973"/>
                <a:gd name="connsiteX2" fmla="*/ 21933 w 21933"/>
                <a:gd name="connsiteY2" fmla="*/ 17322 h 18973"/>
                <a:gd name="connsiteX3" fmla="*/ 0 w 21933"/>
                <a:gd name="connsiteY3" fmla="*/ 18973 h 18973"/>
                <a:gd name="connsiteX4" fmla="*/ 333 w 21933"/>
                <a:gd name="connsiteY4" fmla="*/ 0 h 18973"/>
                <a:gd name="connsiteX0" fmla="*/ 333 w 21933"/>
                <a:gd name="connsiteY0" fmla="*/ 0 h 19249"/>
                <a:gd name="connsiteX1" fmla="*/ 21933 w 21933"/>
                <a:gd name="connsiteY1" fmla="*/ 0 h 19249"/>
                <a:gd name="connsiteX2" fmla="*/ 21661 w 21933"/>
                <a:gd name="connsiteY2" fmla="*/ 19249 h 19249"/>
                <a:gd name="connsiteX3" fmla="*/ 0 w 21933"/>
                <a:gd name="connsiteY3" fmla="*/ 18973 h 19249"/>
                <a:gd name="connsiteX4" fmla="*/ 333 w 21933"/>
                <a:gd name="connsiteY4" fmla="*/ 0 h 19249"/>
                <a:gd name="connsiteX0" fmla="*/ 333 w 21933"/>
                <a:gd name="connsiteY0" fmla="*/ 0 h 19249"/>
                <a:gd name="connsiteX1" fmla="*/ 21933 w 21933"/>
                <a:gd name="connsiteY1" fmla="*/ 0 h 19249"/>
                <a:gd name="connsiteX2" fmla="*/ 21661 w 21933"/>
                <a:gd name="connsiteY2" fmla="*/ 19249 h 19249"/>
                <a:gd name="connsiteX3" fmla="*/ 0 w 21933"/>
                <a:gd name="connsiteY3" fmla="*/ 18973 h 19249"/>
                <a:gd name="connsiteX4" fmla="*/ 333 w 21933"/>
                <a:gd name="connsiteY4" fmla="*/ 0 h 19249"/>
                <a:gd name="connsiteX0" fmla="*/ 333 w 27919"/>
                <a:gd name="connsiteY0" fmla="*/ 0 h 19249"/>
                <a:gd name="connsiteX1" fmla="*/ 21933 w 27919"/>
                <a:gd name="connsiteY1" fmla="*/ 0 h 19249"/>
                <a:gd name="connsiteX2" fmla="*/ 21661 w 27919"/>
                <a:gd name="connsiteY2" fmla="*/ 19249 h 19249"/>
                <a:gd name="connsiteX3" fmla="*/ 0 w 27919"/>
                <a:gd name="connsiteY3" fmla="*/ 18973 h 19249"/>
                <a:gd name="connsiteX4" fmla="*/ 333 w 27919"/>
                <a:gd name="connsiteY4" fmla="*/ 0 h 19249"/>
                <a:gd name="connsiteX0" fmla="*/ 333 w 21933"/>
                <a:gd name="connsiteY0" fmla="*/ 0 h 19249"/>
                <a:gd name="connsiteX1" fmla="*/ 21933 w 21933"/>
                <a:gd name="connsiteY1" fmla="*/ 0 h 19249"/>
                <a:gd name="connsiteX2" fmla="*/ 21661 w 21933"/>
                <a:gd name="connsiteY2" fmla="*/ 19249 h 19249"/>
                <a:gd name="connsiteX3" fmla="*/ 0 w 21933"/>
                <a:gd name="connsiteY3" fmla="*/ 18973 h 19249"/>
                <a:gd name="connsiteX4" fmla="*/ 333 w 21933"/>
                <a:gd name="connsiteY4" fmla="*/ 0 h 19249"/>
                <a:gd name="connsiteX0" fmla="*/ 333 w 21933"/>
                <a:gd name="connsiteY0" fmla="*/ 0 h 19803"/>
                <a:gd name="connsiteX1" fmla="*/ 21933 w 21933"/>
                <a:gd name="connsiteY1" fmla="*/ 0 h 19803"/>
                <a:gd name="connsiteX2" fmla="*/ 21661 w 21933"/>
                <a:gd name="connsiteY2" fmla="*/ 19249 h 19803"/>
                <a:gd name="connsiteX3" fmla="*/ 9087 w 21933"/>
                <a:gd name="connsiteY3" fmla="*/ 14967 h 19803"/>
                <a:gd name="connsiteX4" fmla="*/ 0 w 21933"/>
                <a:gd name="connsiteY4" fmla="*/ 18973 h 19803"/>
                <a:gd name="connsiteX5" fmla="*/ 333 w 21933"/>
                <a:gd name="connsiteY5" fmla="*/ 0 h 19803"/>
                <a:gd name="connsiteX0" fmla="*/ 333 w 21933"/>
                <a:gd name="connsiteY0" fmla="*/ 0 h 19764"/>
                <a:gd name="connsiteX1" fmla="*/ 21933 w 21933"/>
                <a:gd name="connsiteY1" fmla="*/ 0 h 19764"/>
                <a:gd name="connsiteX2" fmla="*/ 21661 w 21933"/>
                <a:gd name="connsiteY2" fmla="*/ 19249 h 19764"/>
                <a:gd name="connsiteX3" fmla="*/ 15849 w 21933"/>
                <a:gd name="connsiteY3" fmla="*/ 14335 h 19764"/>
                <a:gd name="connsiteX4" fmla="*/ 0 w 21933"/>
                <a:gd name="connsiteY4" fmla="*/ 18973 h 19764"/>
                <a:gd name="connsiteX5" fmla="*/ 333 w 21933"/>
                <a:gd name="connsiteY5" fmla="*/ 0 h 19764"/>
                <a:gd name="connsiteX0" fmla="*/ 333 w 21933"/>
                <a:gd name="connsiteY0" fmla="*/ 0 h 19764"/>
                <a:gd name="connsiteX1" fmla="*/ 21933 w 21933"/>
                <a:gd name="connsiteY1" fmla="*/ 0 h 19764"/>
                <a:gd name="connsiteX2" fmla="*/ 21661 w 21933"/>
                <a:gd name="connsiteY2" fmla="*/ 19249 h 19764"/>
                <a:gd name="connsiteX3" fmla="*/ 15849 w 21933"/>
                <a:gd name="connsiteY3" fmla="*/ 14335 h 19764"/>
                <a:gd name="connsiteX4" fmla="*/ 0 w 21933"/>
                <a:gd name="connsiteY4" fmla="*/ 18973 h 19764"/>
                <a:gd name="connsiteX5" fmla="*/ 333 w 21933"/>
                <a:gd name="connsiteY5" fmla="*/ 0 h 19764"/>
                <a:gd name="connsiteX0" fmla="*/ 333 w 21933"/>
                <a:gd name="connsiteY0" fmla="*/ 0 h 19756"/>
                <a:gd name="connsiteX1" fmla="*/ 21933 w 21933"/>
                <a:gd name="connsiteY1" fmla="*/ 0 h 19756"/>
                <a:gd name="connsiteX2" fmla="*/ 21661 w 21933"/>
                <a:gd name="connsiteY2" fmla="*/ 19249 h 19756"/>
                <a:gd name="connsiteX3" fmla="*/ 15849 w 21933"/>
                <a:gd name="connsiteY3" fmla="*/ 14335 h 19756"/>
                <a:gd name="connsiteX4" fmla="*/ 0 w 21933"/>
                <a:gd name="connsiteY4" fmla="*/ 18973 h 19756"/>
                <a:gd name="connsiteX5" fmla="*/ 333 w 21933"/>
                <a:gd name="connsiteY5" fmla="*/ 0 h 19756"/>
                <a:gd name="connsiteX0" fmla="*/ 333 w 21933"/>
                <a:gd name="connsiteY0" fmla="*/ 0 h 19643"/>
                <a:gd name="connsiteX1" fmla="*/ 21933 w 21933"/>
                <a:gd name="connsiteY1" fmla="*/ 0 h 19643"/>
                <a:gd name="connsiteX2" fmla="*/ 21661 w 21933"/>
                <a:gd name="connsiteY2" fmla="*/ 19249 h 19643"/>
                <a:gd name="connsiteX3" fmla="*/ 11626 w 21933"/>
                <a:gd name="connsiteY3" fmla="*/ 11692 h 19643"/>
                <a:gd name="connsiteX4" fmla="*/ 0 w 21933"/>
                <a:gd name="connsiteY4" fmla="*/ 18973 h 19643"/>
                <a:gd name="connsiteX5" fmla="*/ 333 w 21933"/>
                <a:gd name="connsiteY5" fmla="*/ 0 h 19643"/>
                <a:gd name="connsiteX0" fmla="*/ 333 w 21933"/>
                <a:gd name="connsiteY0" fmla="*/ 0 h 19615"/>
                <a:gd name="connsiteX1" fmla="*/ 21933 w 21933"/>
                <a:gd name="connsiteY1" fmla="*/ 0 h 19615"/>
                <a:gd name="connsiteX2" fmla="*/ 21661 w 21933"/>
                <a:gd name="connsiteY2" fmla="*/ 19249 h 19615"/>
                <a:gd name="connsiteX3" fmla="*/ 9838 w 21933"/>
                <a:gd name="connsiteY3" fmla="*/ 10795 h 19615"/>
                <a:gd name="connsiteX4" fmla="*/ 0 w 21933"/>
                <a:gd name="connsiteY4" fmla="*/ 18973 h 19615"/>
                <a:gd name="connsiteX5" fmla="*/ 333 w 21933"/>
                <a:gd name="connsiteY5" fmla="*/ 0 h 19615"/>
                <a:gd name="connsiteX0" fmla="*/ 333 w 21933"/>
                <a:gd name="connsiteY0" fmla="*/ 0 h 21503"/>
                <a:gd name="connsiteX1" fmla="*/ 21933 w 21933"/>
                <a:gd name="connsiteY1" fmla="*/ 0 h 21503"/>
                <a:gd name="connsiteX2" fmla="*/ 21661 w 21933"/>
                <a:gd name="connsiteY2" fmla="*/ 19249 h 21503"/>
                <a:gd name="connsiteX3" fmla="*/ 0 w 21933"/>
                <a:gd name="connsiteY3" fmla="*/ 18973 h 21503"/>
                <a:gd name="connsiteX4" fmla="*/ 333 w 21933"/>
                <a:gd name="connsiteY4" fmla="*/ 0 h 21503"/>
                <a:gd name="connsiteX0" fmla="*/ 333 w 21933"/>
                <a:gd name="connsiteY0" fmla="*/ 0 h 19249"/>
                <a:gd name="connsiteX1" fmla="*/ 21933 w 21933"/>
                <a:gd name="connsiteY1" fmla="*/ 0 h 19249"/>
                <a:gd name="connsiteX2" fmla="*/ 21661 w 21933"/>
                <a:gd name="connsiteY2" fmla="*/ 19249 h 19249"/>
                <a:gd name="connsiteX3" fmla="*/ 0 w 21933"/>
                <a:gd name="connsiteY3" fmla="*/ 18973 h 19249"/>
                <a:gd name="connsiteX4" fmla="*/ 333 w 21933"/>
                <a:gd name="connsiteY4" fmla="*/ 0 h 19249"/>
                <a:gd name="connsiteX0" fmla="*/ 333 w 21933"/>
                <a:gd name="connsiteY0" fmla="*/ 0 h 19249"/>
                <a:gd name="connsiteX1" fmla="*/ 21933 w 21933"/>
                <a:gd name="connsiteY1" fmla="*/ 0 h 19249"/>
                <a:gd name="connsiteX2" fmla="*/ 21661 w 21933"/>
                <a:gd name="connsiteY2" fmla="*/ 19249 h 19249"/>
                <a:gd name="connsiteX3" fmla="*/ 9465 w 21933"/>
                <a:gd name="connsiteY3" fmla="*/ 11317 h 19249"/>
                <a:gd name="connsiteX4" fmla="*/ 0 w 21933"/>
                <a:gd name="connsiteY4" fmla="*/ 18973 h 19249"/>
                <a:gd name="connsiteX5" fmla="*/ 333 w 21933"/>
                <a:gd name="connsiteY5" fmla="*/ 0 h 19249"/>
                <a:gd name="connsiteX0" fmla="*/ 333 w 21933"/>
                <a:gd name="connsiteY0" fmla="*/ 0 h 19249"/>
                <a:gd name="connsiteX1" fmla="*/ 21933 w 21933"/>
                <a:gd name="connsiteY1" fmla="*/ 0 h 19249"/>
                <a:gd name="connsiteX2" fmla="*/ 21661 w 21933"/>
                <a:gd name="connsiteY2" fmla="*/ 19249 h 19249"/>
                <a:gd name="connsiteX3" fmla="*/ 9465 w 21933"/>
                <a:gd name="connsiteY3" fmla="*/ 11317 h 19249"/>
                <a:gd name="connsiteX4" fmla="*/ 0 w 21933"/>
                <a:gd name="connsiteY4" fmla="*/ 18973 h 19249"/>
                <a:gd name="connsiteX5" fmla="*/ 333 w 21933"/>
                <a:gd name="connsiteY5" fmla="*/ 0 h 19249"/>
                <a:gd name="connsiteX0" fmla="*/ 333 w 21933"/>
                <a:gd name="connsiteY0" fmla="*/ 0 h 19249"/>
                <a:gd name="connsiteX1" fmla="*/ 21933 w 21933"/>
                <a:gd name="connsiteY1" fmla="*/ 0 h 19249"/>
                <a:gd name="connsiteX2" fmla="*/ 21661 w 21933"/>
                <a:gd name="connsiteY2" fmla="*/ 19249 h 19249"/>
                <a:gd name="connsiteX3" fmla="*/ 9465 w 21933"/>
                <a:gd name="connsiteY3" fmla="*/ 11317 h 19249"/>
                <a:gd name="connsiteX4" fmla="*/ 0 w 21933"/>
                <a:gd name="connsiteY4" fmla="*/ 18973 h 19249"/>
                <a:gd name="connsiteX5" fmla="*/ 333 w 21933"/>
                <a:gd name="connsiteY5" fmla="*/ 0 h 19249"/>
                <a:gd name="connsiteX0" fmla="*/ 333 w 21933"/>
                <a:gd name="connsiteY0" fmla="*/ 0 h 19249"/>
                <a:gd name="connsiteX1" fmla="*/ 21933 w 21933"/>
                <a:gd name="connsiteY1" fmla="*/ 0 h 19249"/>
                <a:gd name="connsiteX2" fmla="*/ 21661 w 21933"/>
                <a:gd name="connsiteY2" fmla="*/ 19249 h 19249"/>
                <a:gd name="connsiteX3" fmla="*/ 11019 w 21933"/>
                <a:gd name="connsiteY3" fmla="*/ 14327 h 19249"/>
                <a:gd name="connsiteX4" fmla="*/ 0 w 21933"/>
                <a:gd name="connsiteY4" fmla="*/ 18973 h 19249"/>
                <a:gd name="connsiteX5" fmla="*/ 333 w 21933"/>
                <a:gd name="connsiteY5" fmla="*/ 0 h 19249"/>
                <a:gd name="connsiteX0" fmla="*/ 333 w 21933"/>
                <a:gd name="connsiteY0" fmla="*/ 0 h 19249"/>
                <a:gd name="connsiteX1" fmla="*/ 21933 w 21933"/>
                <a:gd name="connsiteY1" fmla="*/ 0 h 19249"/>
                <a:gd name="connsiteX2" fmla="*/ 21661 w 21933"/>
                <a:gd name="connsiteY2" fmla="*/ 19249 h 19249"/>
                <a:gd name="connsiteX3" fmla="*/ 11019 w 21933"/>
                <a:gd name="connsiteY3" fmla="*/ 14327 h 19249"/>
                <a:gd name="connsiteX4" fmla="*/ 0 w 21933"/>
                <a:gd name="connsiteY4" fmla="*/ 18973 h 19249"/>
                <a:gd name="connsiteX5" fmla="*/ 333 w 21933"/>
                <a:gd name="connsiteY5" fmla="*/ 0 h 19249"/>
                <a:gd name="connsiteX0" fmla="*/ 333 w 21933"/>
                <a:gd name="connsiteY0" fmla="*/ 0 h 19249"/>
                <a:gd name="connsiteX1" fmla="*/ 21933 w 21933"/>
                <a:gd name="connsiteY1" fmla="*/ 0 h 19249"/>
                <a:gd name="connsiteX2" fmla="*/ 21661 w 21933"/>
                <a:gd name="connsiteY2" fmla="*/ 19249 h 19249"/>
                <a:gd name="connsiteX3" fmla="*/ 11019 w 21933"/>
                <a:gd name="connsiteY3" fmla="*/ 14327 h 19249"/>
                <a:gd name="connsiteX4" fmla="*/ 0 w 21933"/>
                <a:gd name="connsiteY4" fmla="*/ 18973 h 19249"/>
                <a:gd name="connsiteX5" fmla="*/ 333 w 21933"/>
                <a:gd name="connsiteY5" fmla="*/ 0 h 19249"/>
                <a:gd name="connsiteX0" fmla="*/ 333 w 21933"/>
                <a:gd name="connsiteY0" fmla="*/ 0 h 19292"/>
                <a:gd name="connsiteX1" fmla="*/ 21933 w 21933"/>
                <a:gd name="connsiteY1" fmla="*/ 0 h 19292"/>
                <a:gd name="connsiteX2" fmla="*/ 21876 w 21933"/>
                <a:gd name="connsiteY2" fmla="*/ 19292 h 19292"/>
                <a:gd name="connsiteX3" fmla="*/ 11019 w 21933"/>
                <a:gd name="connsiteY3" fmla="*/ 14327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998 w 21933"/>
                <a:gd name="connsiteY3" fmla="*/ 13949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998 w 21933"/>
                <a:gd name="connsiteY3" fmla="*/ 13949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998 w 21933"/>
                <a:gd name="connsiteY3" fmla="*/ 13949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838 w 21933"/>
                <a:gd name="connsiteY3" fmla="*/ 13741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722 w 21933"/>
                <a:gd name="connsiteY3" fmla="*/ 14776 h 19292"/>
                <a:gd name="connsiteX4" fmla="*/ 0 w 21933"/>
                <a:gd name="connsiteY4" fmla="*/ 18973 h 19292"/>
                <a:gd name="connsiteX5" fmla="*/ 333 w 21933"/>
                <a:gd name="connsiteY5" fmla="*/ 0 h 19292"/>
                <a:gd name="connsiteX0" fmla="*/ 333 w 21933"/>
                <a:gd name="connsiteY0" fmla="*/ 0 h 19292"/>
                <a:gd name="connsiteX1" fmla="*/ 21933 w 21933"/>
                <a:gd name="connsiteY1" fmla="*/ 0 h 19292"/>
                <a:gd name="connsiteX2" fmla="*/ 21876 w 21933"/>
                <a:gd name="connsiteY2" fmla="*/ 19292 h 19292"/>
                <a:gd name="connsiteX3" fmla="*/ 9722 w 21933"/>
                <a:gd name="connsiteY3" fmla="*/ 14776 h 19292"/>
                <a:gd name="connsiteX4" fmla="*/ 0 w 21933"/>
                <a:gd name="connsiteY4" fmla="*/ 18973 h 19292"/>
                <a:gd name="connsiteX5" fmla="*/ 333 w 21933"/>
                <a:gd name="connsiteY5" fmla="*/ 0 h 19292"/>
                <a:gd name="connsiteX0" fmla="*/ 455 w 22055"/>
                <a:gd name="connsiteY0" fmla="*/ 0 h 20712"/>
                <a:gd name="connsiteX1" fmla="*/ 22055 w 22055"/>
                <a:gd name="connsiteY1" fmla="*/ 0 h 20712"/>
                <a:gd name="connsiteX2" fmla="*/ 21998 w 22055"/>
                <a:gd name="connsiteY2" fmla="*/ 19292 h 20712"/>
                <a:gd name="connsiteX3" fmla="*/ 9844 w 22055"/>
                <a:gd name="connsiteY3" fmla="*/ 14776 h 20712"/>
                <a:gd name="connsiteX4" fmla="*/ 0 w 22055"/>
                <a:gd name="connsiteY4" fmla="*/ 20712 h 20712"/>
                <a:gd name="connsiteX5" fmla="*/ 455 w 22055"/>
                <a:gd name="connsiteY5" fmla="*/ 0 h 20712"/>
                <a:gd name="connsiteX0" fmla="*/ 455 w 22055"/>
                <a:gd name="connsiteY0" fmla="*/ 0 h 20712"/>
                <a:gd name="connsiteX1" fmla="*/ 22055 w 22055"/>
                <a:gd name="connsiteY1" fmla="*/ 0 h 20712"/>
                <a:gd name="connsiteX2" fmla="*/ 21998 w 22055"/>
                <a:gd name="connsiteY2" fmla="*/ 19292 h 20712"/>
                <a:gd name="connsiteX3" fmla="*/ 9844 w 22055"/>
                <a:gd name="connsiteY3" fmla="*/ 14776 h 20712"/>
                <a:gd name="connsiteX4" fmla="*/ 0 w 22055"/>
                <a:gd name="connsiteY4" fmla="*/ 20712 h 20712"/>
                <a:gd name="connsiteX5" fmla="*/ 455 w 22055"/>
                <a:gd name="connsiteY5" fmla="*/ 0 h 20712"/>
                <a:gd name="connsiteX0" fmla="*/ 2651 w 24251"/>
                <a:gd name="connsiteY0" fmla="*/ 0 h 20712"/>
                <a:gd name="connsiteX1" fmla="*/ 24251 w 24251"/>
                <a:gd name="connsiteY1" fmla="*/ 0 h 20712"/>
                <a:gd name="connsiteX2" fmla="*/ 24194 w 24251"/>
                <a:gd name="connsiteY2" fmla="*/ 19292 h 20712"/>
                <a:gd name="connsiteX3" fmla="*/ 12040 w 24251"/>
                <a:gd name="connsiteY3" fmla="*/ 14776 h 20712"/>
                <a:gd name="connsiteX4" fmla="*/ 2196 w 24251"/>
                <a:gd name="connsiteY4" fmla="*/ 20712 h 20712"/>
                <a:gd name="connsiteX5" fmla="*/ 2651 w 24251"/>
                <a:gd name="connsiteY5" fmla="*/ 0 h 20712"/>
                <a:gd name="connsiteX0" fmla="*/ 2651 w 24251"/>
                <a:gd name="connsiteY0" fmla="*/ 0 h 20712"/>
                <a:gd name="connsiteX1" fmla="*/ 24251 w 24251"/>
                <a:gd name="connsiteY1" fmla="*/ 0 h 20712"/>
                <a:gd name="connsiteX2" fmla="*/ 24194 w 24251"/>
                <a:gd name="connsiteY2" fmla="*/ 19292 h 20712"/>
                <a:gd name="connsiteX3" fmla="*/ 12040 w 24251"/>
                <a:gd name="connsiteY3" fmla="*/ 14776 h 20712"/>
                <a:gd name="connsiteX4" fmla="*/ 2196 w 24251"/>
                <a:gd name="connsiteY4" fmla="*/ 20712 h 20712"/>
                <a:gd name="connsiteX5" fmla="*/ 2651 w 24251"/>
                <a:gd name="connsiteY5" fmla="*/ 0 h 20712"/>
                <a:gd name="connsiteX0" fmla="*/ 455 w 22055"/>
                <a:gd name="connsiteY0" fmla="*/ 0 h 20712"/>
                <a:gd name="connsiteX1" fmla="*/ 22055 w 22055"/>
                <a:gd name="connsiteY1" fmla="*/ 0 h 20712"/>
                <a:gd name="connsiteX2" fmla="*/ 21998 w 22055"/>
                <a:gd name="connsiteY2" fmla="*/ 19292 h 20712"/>
                <a:gd name="connsiteX3" fmla="*/ 9844 w 22055"/>
                <a:gd name="connsiteY3" fmla="*/ 14776 h 20712"/>
                <a:gd name="connsiteX4" fmla="*/ 0 w 22055"/>
                <a:gd name="connsiteY4" fmla="*/ 20712 h 20712"/>
                <a:gd name="connsiteX5" fmla="*/ 455 w 22055"/>
                <a:gd name="connsiteY5" fmla="*/ 0 h 20712"/>
                <a:gd name="connsiteX0" fmla="*/ 455 w 22055"/>
                <a:gd name="connsiteY0" fmla="*/ 0 h 20712"/>
                <a:gd name="connsiteX1" fmla="*/ 22055 w 22055"/>
                <a:gd name="connsiteY1" fmla="*/ 0 h 20712"/>
                <a:gd name="connsiteX2" fmla="*/ 21998 w 22055"/>
                <a:gd name="connsiteY2" fmla="*/ 19292 h 20712"/>
                <a:gd name="connsiteX3" fmla="*/ 9844 w 22055"/>
                <a:gd name="connsiteY3" fmla="*/ 14776 h 20712"/>
                <a:gd name="connsiteX4" fmla="*/ 0 w 22055"/>
                <a:gd name="connsiteY4" fmla="*/ 20712 h 20712"/>
                <a:gd name="connsiteX5" fmla="*/ 455 w 22055"/>
                <a:gd name="connsiteY5" fmla="*/ 0 h 20712"/>
                <a:gd name="connsiteX0" fmla="*/ 455 w 22055"/>
                <a:gd name="connsiteY0" fmla="*/ 0 h 20712"/>
                <a:gd name="connsiteX1" fmla="*/ 22055 w 22055"/>
                <a:gd name="connsiteY1" fmla="*/ 0 h 20712"/>
                <a:gd name="connsiteX2" fmla="*/ 21998 w 22055"/>
                <a:gd name="connsiteY2" fmla="*/ 19292 h 20712"/>
                <a:gd name="connsiteX3" fmla="*/ 9033 w 22055"/>
                <a:gd name="connsiteY3" fmla="*/ 15145 h 20712"/>
                <a:gd name="connsiteX4" fmla="*/ 0 w 22055"/>
                <a:gd name="connsiteY4" fmla="*/ 20712 h 20712"/>
                <a:gd name="connsiteX5" fmla="*/ 455 w 22055"/>
                <a:gd name="connsiteY5" fmla="*/ 0 h 20712"/>
                <a:gd name="connsiteX0" fmla="*/ 455 w 22055"/>
                <a:gd name="connsiteY0" fmla="*/ 0 h 20712"/>
                <a:gd name="connsiteX1" fmla="*/ 22055 w 22055"/>
                <a:gd name="connsiteY1" fmla="*/ 0 h 20712"/>
                <a:gd name="connsiteX2" fmla="*/ 21998 w 22055"/>
                <a:gd name="connsiteY2" fmla="*/ 19292 h 20712"/>
                <a:gd name="connsiteX3" fmla="*/ 9033 w 22055"/>
                <a:gd name="connsiteY3" fmla="*/ 15145 h 20712"/>
                <a:gd name="connsiteX4" fmla="*/ 0 w 22055"/>
                <a:gd name="connsiteY4" fmla="*/ 20712 h 20712"/>
                <a:gd name="connsiteX5" fmla="*/ 455 w 22055"/>
                <a:gd name="connsiteY5" fmla="*/ 0 h 20712"/>
                <a:gd name="connsiteX0" fmla="*/ 455 w 22055"/>
                <a:gd name="connsiteY0" fmla="*/ 0 h 20712"/>
                <a:gd name="connsiteX1" fmla="*/ 22055 w 22055"/>
                <a:gd name="connsiteY1" fmla="*/ 0 h 20712"/>
                <a:gd name="connsiteX2" fmla="*/ 21998 w 22055"/>
                <a:gd name="connsiteY2" fmla="*/ 19292 h 20712"/>
                <a:gd name="connsiteX3" fmla="*/ 9033 w 22055"/>
                <a:gd name="connsiteY3" fmla="*/ 15145 h 20712"/>
                <a:gd name="connsiteX4" fmla="*/ 0 w 22055"/>
                <a:gd name="connsiteY4" fmla="*/ 20712 h 20712"/>
                <a:gd name="connsiteX5" fmla="*/ 455 w 22055"/>
                <a:gd name="connsiteY5" fmla="*/ 0 h 20712"/>
                <a:gd name="connsiteX0" fmla="*/ 455 w 22055"/>
                <a:gd name="connsiteY0" fmla="*/ 0 h 20712"/>
                <a:gd name="connsiteX1" fmla="*/ 22055 w 22055"/>
                <a:gd name="connsiteY1" fmla="*/ 0 h 20712"/>
                <a:gd name="connsiteX2" fmla="*/ 21998 w 22055"/>
                <a:gd name="connsiteY2" fmla="*/ 19292 h 20712"/>
                <a:gd name="connsiteX3" fmla="*/ 9734 w 22055"/>
                <a:gd name="connsiteY3" fmla="*/ 15107 h 20712"/>
                <a:gd name="connsiteX4" fmla="*/ 0 w 22055"/>
                <a:gd name="connsiteY4" fmla="*/ 20712 h 20712"/>
                <a:gd name="connsiteX5" fmla="*/ 455 w 22055"/>
                <a:gd name="connsiteY5" fmla="*/ 0 h 2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55" h="20712">
                  <a:moveTo>
                    <a:pt x="455" y="0"/>
                  </a:moveTo>
                  <a:lnTo>
                    <a:pt x="22055" y="0"/>
                  </a:lnTo>
                  <a:cubicBezTo>
                    <a:pt x="21964" y="6416"/>
                    <a:pt x="21863" y="9151"/>
                    <a:pt x="21998" y="19292"/>
                  </a:cubicBezTo>
                  <a:cubicBezTo>
                    <a:pt x="18166" y="19215"/>
                    <a:pt x="25620" y="17025"/>
                    <a:pt x="9734" y="15107"/>
                  </a:cubicBezTo>
                  <a:cubicBezTo>
                    <a:pt x="1680" y="17690"/>
                    <a:pt x="5060" y="15890"/>
                    <a:pt x="0" y="20712"/>
                  </a:cubicBezTo>
                  <a:cubicBezTo>
                    <a:pt x="59" y="12026"/>
                    <a:pt x="303" y="6904"/>
                    <a:pt x="455" y="0"/>
                  </a:cubicBezTo>
                  <a:close/>
                </a:path>
              </a:pathLst>
            </a:custGeom>
            <a:solidFill>
              <a:srgbClr val="EBEBEB"/>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40" name="円弧 239"/>
            <p:cNvSpPr/>
            <p:nvPr/>
          </p:nvSpPr>
          <p:spPr>
            <a:xfrm rot="20700000">
              <a:off x="6559415" y="4443032"/>
              <a:ext cx="182334" cy="262824"/>
            </a:xfrm>
            <a:prstGeom prst="arc">
              <a:avLst>
                <a:gd name="adj1" fmla="val 16219108"/>
                <a:gd name="adj2" fmla="val 4922551"/>
              </a:avLst>
            </a:prstGeom>
            <a:no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Times New Roman"/>
                <a:ea typeface="ＭＳ Ｐゴシック"/>
                <a:cs typeface="+mn-cs"/>
              </a:endParaRPr>
            </a:p>
          </p:txBody>
        </p:sp>
        <p:sp>
          <p:nvSpPr>
            <p:cNvPr id="241" name="円弧 240"/>
            <p:cNvSpPr/>
            <p:nvPr/>
          </p:nvSpPr>
          <p:spPr>
            <a:xfrm rot="20700000">
              <a:off x="6559438" y="4442453"/>
              <a:ext cx="182334" cy="262999"/>
            </a:xfrm>
            <a:prstGeom prst="arc">
              <a:avLst>
                <a:gd name="adj1" fmla="val 5037479"/>
                <a:gd name="adj2" fmla="val 16083704"/>
              </a:avLst>
            </a:prstGeom>
            <a:noFill/>
            <a:ln w="635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Times New Roman"/>
                <a:ea typeface="ＭＳ Ｐゴシック"/>
                <a:cs typeface="+mn-cs"/>
              </a:endParaRPr>
            </a:p>
          </p:txBody>
        </p:sp>
        <p:sp>
          <p:nvSpPr>
            <p:cNvPr id="242" name="円弧 241"/>
            <p:cNvSpPr/>
            <p:nvPr/>
          </p:nvSpPr>
          <p:spPr>
            <a:xfrm rot="20700000">
              <a:off x="6636198" y="4422747"/>
              <a:ext cx="182334" cy="262824"/>
            </a:xfrm>
            <a:prstGeom prst="arc">
              <a:avLst>
                <a:gd name="adj1" fmla="val 16219108"/>
                <a:gd name="adj2" fmla="val 4922551"/>
              </a:avLst>
            </a:prstGeom>
            <a:no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Times New Roman"/>
                <a:ea typeface="ＭＳ Ｐゴシック"/>
                <a:cs typeface="+mn-cs"/>
              </a:endParaRPr>
            </a:p>
          </p:txBody>
        </p:sp>
        <p:cxnSp>
          <p:nvCxnSpPr>
            <p:cNvPr id="243" name="直線コネクタ 242"/>
            <p:cNvCxnSpPr/>
            <p:nvPr/>
          </p:nvCxnSpPr>
          <p:spPr>
            <a:xfrm flipH="1">
              <a:off x="6801452" y="4383750"/>
              <a:ext cx="410416" cy="104704"/>
            </a:xfrm>
            <a:prstGeom prst="line">
              <a:avLst/>
            </a:prstGeom>
            <a:noFill/>
            <a:ln w="6350" cap="flat" cmpd="sng" algn="ctr">
              <a:solidFill>
                <a:sysClr val="windowText" lastClr="000000"/>
              </a:solidFill>
              <a:prstDash val="solid"/>
            </a:ln>
            <a:effectLst/>
          </p:spPr>
        </p:cxnSp>
        <p:cxnSp>
          <p:nvCxnSpPr>
            <p:cNvPr id="244" name="直線コネクタ 243"/>
            <p:cNvCxnSpPr/>
            <p:nvPr/>
          </p:nvCxnSpPr>
          <p:spPr>
            <a:xfrm flipH="1">
              <a:off x="6822871" y="4465390"/>
              <a:ext cx="379485" cy="96813"/>
            </a:xfrm>
            <a:prstGeom prst="line">
              <a:avLst/>
            </a:prstGeom>
            <a:noFill/>
            <a:ln w="6350" cap="flat" cmpd="sng" algn="ctr">
              <a:solidFill>
                <a:sysClr val="windowText" lastClr="000000"/>
              </a:solidFill>
              <a:prstDash val="solid"/>
            </a:ln>
            <a:effectLst/>
          </p:spPr>
        </p:cxnSp>
        <p:cxnSp>
          <p:nvCxnSpPr>
            <p:cNvPr id="245" name="直線コネクタ 244"/>
            <p:cNvCxnSpPr>
              <a:stCxn id="242" idx="2"/>
            </p:cNvCxnSpPr>
            <p:nvPr/>
          </p:nvCxnSpPr>
          <p:spPr>
            <a:xfrm flipH="1">
              <a:off x="6692739" y="4673932"/>
              <a:ext cx="85362" cy="24317"/>
            </a:xfrm>
            <a:prstGeom prst="line">
              <a:avLst/>
            </a:prstGeom>
            <a:noFill/>
            <a:ln w="6350" cap="flat" cmpd="sng" algn="ctr">
              <a:solidFill>
                <a:sysClr val="windowText" lastClr="000000"/>
              </a:solidFill>
              <a:prstDash val="solid"/>
            </a:ln>
            <a:effectLst/>
          </p:spPr>
        </p:cxnSp>
        <p:cxnSp>
          <p:nvCxnSpPr>
            <p:cNvPr id="246" name="直線コネクタ 245"/>
            <p:cNvCxnSpPr/>
            <p:nvPr/>
          </p:nvCxnSpPr>
          <p:spPr>
            <a:xfrm flipH="1">
              <a:off x="6617593" y="4422931"/>
              <a:ext cx="85779" cy="21884"/>
            </a:xfrm>
            <a:prstGeom prst="line">
              <a:avLst/>
            </a:prstGeom>
            <a:noFill/>
            <a:ln w="6350" cap="flat" cmpd="sng" algn="ctr">
              <a:solidFill>
                <a:sysClr val="windowText" lastClr="000000"/>
              </a:solidFill>
              <a:prstDash val="solid"/>
            </a:ln>
            <a:effectLst/>
          </p:spPr>
        </p:cxnSp>
      </p:grpSp>
      <p:sp>
        <p:nvSpPr>
          <p:cNvPr id="247" name="正方形/長方形 46"/>
          <p:cNvSpPr/>
          <p:nvPr/>
        </p:nvSpPr>
        <p:spPr>
          <a:xfrm rot="18771913" flipV="1">
            <a:off x="8327499" y="5469493"/>
            <a:ext cx="872536" cy="253647"/>
          </a:xfrm>
          <a:custGeom>
            <a:avLst/>
            <a:gdLst>
              <a:gd name="connsiteX0" fmla="*/ 0 w 2645434"/>
              <a:gd name="connsiteY0" fmla="*/ 0 h 649871"/>
              <a:gd name="connsiteX1" fmla="*/ 2645434 w 2645434"/>
              <a:gd name="connsiteY1" fmla="*/ 0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278961 w 2645434"/>
              <a:gd name="connsiteY3" fmla="*/ 648203 h 649871"/>
              <a:gd name="connsiteX4" fmla="*/ 0 w 2645434"/>
              <a:gd name="connsiteY4" fmla="*/ 0 h 649871"/>
              <a:gd name="connsiteX0" fmla="*/ 0 w 2538010"/>
              <a:gd name="connsiteY0" fmla="*/ 1245 h 649505"/>
              <a:gd name="connsiteX1" fmla="*/ 2377601 w 2538010"/>
              <a:gd name="connsiteY1" fmla="*/ 0 h 649505"/>
              <a:gd name="connsiteX2" fmla="*/ 2538010 w 2538010"/>
              <a:gd name="connsiteY2" fmla="*/ 649505 h 649505"/>
              <a:gd name="connsiteX3" fmla="*/ 171537 w 2538010"/>
              <a:gd name="connsiteY3" fmla="*/ 647837 h 649505"/>
              <a:gd name="connsiteX4" fmla="*/ 0 w 2538010"/>
              <a:gd name="connsiteY4" fmla="*/ 1245 h 649505"/>
              <a:gd name="connsiteX0" fmla="*/ 0 w 2544197"/>
              <a:gd name="connsiteY0" fmla="*/ 1245 h 647910"/>
              <a:gd name="connsiteX1" fmla="*/ 2377601 w 2544197"/>
              <a:gd name="connsiteY1" fmla="*/ 0 h 647910"/>
              <a:gd name="connsiteX2" fmla="*/ 2544197 w 2544197"/>
              <a:gd name="connsiteY2" fmla="*/ 647910 h 647910"/>
              <a:gd name="connsiteX3" fmla="*/ 171537 w 2544197"/>
              <a:gd name="connsiteY3" fmla="*/ 647837 h 647910"/>
              <a:gd name="connsiteX4" fmla="*/ 0 w 2544197"/>
              <a:gd name="connsiteY4" fmla="*/ 1245 h 647910"/>
              <a:gd name="connsiteX0" fmla="*/ 0 w 2544197"/>
              <a:gd name="connsiteY0" fmla="*/ 1245 h 658442"/>
              <a:gd name="connsiteX1" fmla="*/ 2377601 w 2544197"/>
              <a:gd name="connsiteY1" fmla="*/ 0 h 658442"/>
              <a:gd name="connsiteX2" fmla="*/ 2544197 w 2544197"/>
              <a:gd name="connsiteY2" fmla="*/ 647910 h 658442"/>
              <a:gd name="connsiteX3" fmla="*/ 167355 w 2544197"/>
              <a:gd name="connsiteY3" fmla="*/ 658442 h 658442"/>
              <a:gd name="connsiteX4" fmla="*/ 0 w 2544197"/>
              <a:gd name="connsiteY4" fmla="*/ 1245 h 658442"/>
              <a:gd name="connsiteX0" fmla="*/ 0 w 2870164"/>
              <a:gd name="connsiteY0" fmla="*/ 135121 h 658442"/>
              <a:gd name="connsiteX1" fmla="*/ 2703568 w 2870164"/>
              <a:gd name="connsiteY1" fmla="*/ 0 h 658442"/>
              <a:gd name="connsiteX2" fmla="*/ 2870164 w 2870164"/>
              <a:gd name="connsiteY2" fmla="*/ 647910 h 658442"/>
              <a:gd name="connsiteX3" fmla="*/ 493322 w 2870164"/>
              <a:gd name="connsiteY3" fmla="*/ 658442 h 658442"/>
              <a:gd name="connsiteX4" fmla="*/ 0 w 2870164"/>
              <a:gd name="connsiteY4" fmla="*/ 135121 h 658442"/>
              <a:gd name="connsiteX0" fmla="*/ 0 w 2870164"/>
              <a:gd name="connsiteY0" fmla="*/ 8602 h 531923"/>
              <a:gd name="connsiteX1" fmla="*/ 1092355 w 2870164"/>
              <a:gd name="connsiteY1" fmla="*/ 1 h 531923"/>
              <a:gd name="connsiteX2" fmla="*/ 2870164 w 2870164"/>
              <a:gd name="connsiteY2" fmla="*/ 521391 h 531923"/>
              <a:gd name="connsiteX3" fmla="*/ 493322 w 2870164"/>
              <a:gd name="connsiteY3" fmla="*/ 531923 h 531923"/>
              <a:gd name="connsiteX4" fmla="*/ 0 w 2870164"/>
              <a:gd name="connsiteY4" fmla="*/ 8602 h 531923"/>
              <a:gd name="connsiteX0" fmla="*/ 0 w 1589606"/>
              <a:gd name="connsiteY0" fmla="*/ 8601 h 531922"/>
              <a:gd name="connsiteX1" fmla="*/ 1092355 w 1589606"/>
              <a:gd name="connsiteY1" fmla="*/ 0 h 531922"/>
              <a:gd name="connsiteX2" fmla="*/ 1589606 w 1589606"/>
              <a:gd name="connsiteY2" fmla="*/ 519042 h 531922"/>
              <a:gd name="connsiteX3" fmla="*/ 493322 w 1589606"/>
              <a:gd name="connsiteY3" fmla="*/ 531922 h 531922"/>
              <a:gd name="connsiteX4" fmla="*/ 0 w 1589606"/>
              <a:gd name="connsiteY4" fmla="*/ 8601 h 531922"/>
              <a:gd name="connsiteX0" fmla="*/ 0 w 1589606"/>
              <a:gd name="connsiteY0" fmla="*/ 8989 h 532310"/>
              <a:gd name="connsiteX1" fmla="*/ 1101393 w 1589606"/>
              <a:gd name="connsiteY1" fmla="*/ 0 h 532310"/>
              <a:gd name="connsiteX2" fmla="*/ 1589606 w 1589606"/>
              <a:gd name="connsiteY2" fmla="*/ 519430 h 532310"/>
              <a:gd name="connsiteX3" fmla="*/ 493322 w 1589606"/>
              <a:gd name="connsiteY3" fmla="*/ 532310 h 532310"/>
              <a:gd name="connsiteX4" fmla="*/ 0 w 1589606"/>
              <a:gd name="connsiteY4" fmla="*/ 8989 h 53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06" h="532310">
                <a:moveTo>
                  <a:pt x="0" y="8989"/>
                </a:moveTo>
                <a:lnTo>
                  <a:pt x="1101393" y="0"/>
                </a:lnTo>
                <a:lnTo>
                  <a:pt x="1589606" y="519430"/>
                </a:lnTo>
                <a:lnTo>
                  <a:pt x="493322" y="532310"/>
                </a:lnTo>
                <a:lnTo>
                  <a:pt x="0" y="8989"/>
                </a:ln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48" name="正方形/長方形 46"/>
          <p:cNvSpPr/>
          <p:nvPr/>
        </p:nvSpPr>
        <p:spPr>
          <a:xfrm rot="879907">
            <a:off x="7227397" y="5469059"/>
            <a:ext cx="1396512" cy="360934"/>
          </a:xfrm>
          <a:custGeom>
            <a:avLst/>
            <a:gdLst>
              <a:gd name="connsiteX0" fmla="*/ 0 w 2645434"/>
              <a:gd name="connsiteY0" fmla="*/ 0 h 649871"/>
              <a:gd name="connsiteX1" fmla="*/ 2645434 w 2645434"/>
              <a:gd name="connsiteY1" fmla="*/ 0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278961 w 2645434"/>
              <a:gd name="connsiteY3" fmla="*/ 648203 h 649871"/>
              <a:gd name="connsiteX4" fmla="*/ 0 w 2645434"/>
              <a:gd name="connsiteY4" fmla="*/ 0 h 649871"/>
              <a:gd name="connsiteX0" fmla="*/ 0 w 2538010"/>
              <a:gd name="connsiteY0" fmla="*/ 1245 h 649505"/>
              <a:gd name="connsiteX1" fmla="*/ 2377601 w 2538010"/>
              <a:gd name="connsiteY1" fmla="*/ 0 h 649505"/>
              <a:gd name="connsiteX2" fmla="*/ 2538010 w 2538010"/>
              <a:gd name="connsiteY2" fmla="*/ 649505 h 649505"/>
              <a:gd name="connsiteX3" fmla="*/ 171537 w 2538010"/>
              <a:gd name="connsiteY3" fmla="*/ 647837 h 649505"/>
              <a:gd name="connsiteX4" fmla="*/ 0 w 2538010"/>
              <a:gd name="connsiteY4" fmla="*/ 1245 h 649505"/>
              <a:gd name="connsiteX0" fmla="*/ 0 w 2544197"/>
              <a:gd name="connsiteY0" fmla="*/ 1245 h 647910"/>
              <a:gd name="connsiteX1" fmla="*/ 2377601 w 2544197"/>
              <a:gd name="connsiteY1" fmla="*/ 0 h 647910"/>
              <a:gd name="connsiteX2" fmla="*/ 2544197 w 2544197"/>
              <a:gd name="connsiteY2" fmla="*/ 647910 h 647910"/>
              <a:gd name="connsiteX3" fmla="*/ 171537 w 2544197"/>
              <a:gd name="connsiteY3" fmla="*/ 647837 h 647910"/>
              <a:gd name="connsiteX4" fmla="*/ 0 w 2544197"/>
              <a:gd name="connsiteY4" fmla="*/ 1245 h 64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97" h="647910">
                <a:moveTo>
                  <a:pt x="0" y="1245"/>
                </a:moveTo>
                <a:lnTo>
                  <a:pt x="2377601" y="0"/>
                </a:lnTo>
                <a:lnTo>
                  <a:pt x="2544197" y="647910"/>
                </a:lnTo>
                <a:lnTo>
                  <a:pt x="171537" y="647837"/>
                </a:lnTo>
                <a:lnTo>
                  <a:pt x="0" y="1245"/>
                </a:ln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cxnSp>
        <p:nvCxnSpPr>
          <p:cNvPr id="249" name="直線コネクタ 248"/>
          <p:cNvCxnSpPr/>
          <p:nvPr/>
        </p:nvCxnSpPr>
        <p:spPr>
          <a:xfrm>
            <a:off x="7294010" y="5173913"/>
            <a:ext cx="1262679" cy="331454"/>
          </a:xfrm>
          <a:prstGeom prst="line">
            <a:avLst/>
          </a:prstGeom>
          <a:noFill/>
          <a:ln w="6350" cap="flat" cmpd="sng" algn="ctr">
            <a:solidFill>
              <a:sysClr val="windowText" lastClr="000000"/>
            </a:solidFill>
            <a:prstDash val="solid"/>
          </a:ln>
          <a:effectLst/>
        </p:spPr>
      </p:cxnSp>
      <p:cxnSp>
        <p:nvCxnSpPr>
          <p:cNvPr id="250" name="直線コネクタ 249"/>
          <p:cNvCxnSpPr/>
          <p:nvPr/>
        </p:nvCxnSpPr>
        <p:spPr>
          <a:xfrm>
            <a:off x="7709116" y="4735861"/>
            <a:ext cx="1262679" cy="331454"/>
          </a:xfrm>
          <a:prstGeom prst="line">
            <a:avLst/>
          </a:prstGeom>
          <a:noFill/>
          <a:ln w="6350" cap="flat" cmpd="sng" algn="ctr">
            <a:solidFill>
              <a:sysClr val="windowText" lastClr="000000"/>
            </a:solidFill>
            <a:prstDash val="solid"/>
          </a:ln>
          <a:effectLst/>
        </p:spPr>
      </p:cxnSp>
      <p:cxnSp>
        <p:nvCxnSpPr>
          <p:cNvPr id="251" name="直線コネクタ 250"/>
          <p:cNvCxnSpPr/>
          <p:nvPr/>
        </p:nvCxnSpPr>
        <p:spPr>
          <a:xfrm flipV="1">
            <a:off x="7294010" y="4735861"/>
            <a:ext cx="415106" cy="438052"/>
          </a:xfrm>
          <a:prstGeom prst="line">
            <a:avLst/>
          </a:prstGeom>
          <a:noFill/>
          <a:ln w="6350" cap="flat" cmpd="sng" algn="ctr">
            <a:solidFill>
              <a:sysClr val="windowText" lastClr="000000"/>
            </a:solidFill>
            <a:prstDash val="solid"/>
          </a:ln>
          <a:effectLst/>
        </p:spPr>
      </p:cxnSp>
      <p:cxnSp>
        <p:nvCxnSpPr>
          <p:cNvPr id="252" name="直線コネクタ 251"/>
          <p:cNvCxnSpPr/>
          <p:nvPr/>
        </p:nvCxnSpPr>
        <p:spPr>
          <a:xfrm flipV="1">
            <a:off x="8556689" y="5067315"/>
            <a:ext cx="415106" cy="438052"/>
          </a:xfrm>
          <a:prstGeom prst="line">
            <a:avLst/>
          </a:prstGeom>
          <a:noFill/>
          <a:ln w="6350" cap="flat" cmpd="sng" algn="ctr">
            <a:solidFill>
              <a:sysClr val="windowText" lastClr="000000"/>
            </a:solidFill>
            <a:prstDash val="solid"/>
          </a:ln>
          <a:effectLst/>
        </p:spPr>
      </p:cxnSp>
      <p:cxnSp>
        <p:nvCxnSpPr>
          <p:cNvPr id="253" name="直線コネクタ 252"/>
          <p:cNvCxnSpPr/>
          <p:nvPr/>
        </p:nvCxnSpPr>
        <p:spPr>
          <a:xfrm>
            <a:off x="7294010" y="5671094"/>
            <a:ext cx="1262679" cy="331454"/>
          </a:xfrm>
          <a:prstGeom prst="line">
            <a:avLst/>
          </a:prstGeom>
          <a:noFill/>
          <a:ln w="6350" cap="flat" cmpd="sng" algn="ctr">
            <a:solidFill>
              <a:sysClr val="windowText" lastClr="000000"/>
            </a:solidFill>
            <a:prstDash val="solid"/>
          </a:ln>
          <a:effectLst/>
        </p:spPr>
      </p:cxnSp>
      <p:cxnSp>
        <p:nvCxnSpPr>
          <p:cNvPr id="254" name="直線コネクタ 253"/>
          <p:cNvCxnSpPr/>
          <p:nvPr/>
        </p:nvCxnSpPr>
        <p:spPr>
          <a:xfrm flipV="1">
            <a:off x="8556689" y="5564496"/>
            <a:ext cx="415106" cy="438052"/>
          </a:xfrm>
          <a:prstGeom prst="line">
            <a:avLst/>
          </a:prstGeom>
          <a:noFill/>
          <a:ln w="6350" cap="flat" cmpd="sng" algn="ctr">
            <a:solidFill>
              <a:sysClr val="windowText" lastClr="000000"/>
            </a:solidFill>
            <a:prstDash val="solid"/>
          </a:ln>
          <a:effectLst/>
        </p:spPr>
      </p:cxnSp>
      <p:cxnSp>
        <p:nvCxnSpPr>
          <p:cNvPr id="255" name="直線コネクタ 254"/>
          <p:cNvCxnSpPr/>
          <p:nvPr/>
        </p:nvCxnSpPr>
        <p:spPr>
          <a:xfrm flipV="1">
            <a:off x="8973373" y="5067315"/>
            <a:ext cx="0" cy="497180"/>
          </a:xfrm>
          <a:prstGeom prst="line">
            <a:avLst/>
          </a:prstGeom>
          <a:noFill/>
          <a:ln w="6350" cap="flat" cmpd="sng" algn="ctr">
            <a:solidFill>
              <a:sysClr val="windowText" lastClr="000000"/>
            </a:solidFill>
            <a:prstDash val="solid"/>
          </a:ln>
          <a:effectLst/>
        </p:spPr>
      </p:cxnSp>
      <p:cxnSp>
        <p:nvCxnSpPr>
          <p:cNvPr id="256" name="直線コネクタ 255"/>
          <p:cNvCxnSpPr>
            <a:cxnSpLocks noChangeAspect="1"/>
          </p:cNvCxnSpPr>
          <p:nvPr/>
        </p:nvCxnSpPr>
        <p:spPr>
          <a:xfrm flipV="1">
            <a:off x="7382397" y="4852871"/>
            <a:ext cx="325140" cy="343111"/>
          </a:xfrm>
          <a:prstGeom prst="line">
            <a:avLst/>
          </a:prstGeom>
          <a:noFill/>
          <a:ln w="6350" cap="flat" cmpd="sng" algn="ctr">
            <a:solidFill>
              <a:sysClr val="windowText" lastClr="000000"/>
            </a:solidFill>
            <a:prstDash val="solid"/>
          </a:ln>
          <a:effectLst/>
        </p:spPr>
      </p:cxnSp>
      <p:cxnSp>
        <p:nvCxnSpPr>
          <p:cNvPr id="257" name="直線コネクタ 256"/>
          <p:cNvCxnSpPr>
            <a:cxnSpLocks noChangeAspect="1"/>
            <a:endCxn id="247" idx="2"/>
          </p:cNvCxnSpPr>
          <p:nvPr/>
        </p:nvCxnSpPr>
        <p:spPr>
          <a:xfrm>
            <a:off x="7709115" y="4848043"/>
            <a:ext cx="1262977" cy="346408"/>
          </a:xfrm>
          <a:prstGeom prst="line">
            <a:avLst/>
          </a:prstGeom>
          <a:noFill/>
          <a:ln w="6350" cap="flat" cmpd="sng" algn="ctr">
            <a:solidFill>
              <a:sysClr val="windowText" lastClr="000000"/>
            </a:solidFill>
            <a:prstDash val="solid"/>
          </a:ln>
          <a:effectLst/>
        </p:spPr>
      </p:cxnSp>
      <p:cxnSp>
        <p:nvCxnSpPr>
          <p:cNvPr id="258" name="直線コネクタ 257"/>
          <p:cNvCxnSpPr/>
          <p:nvPr/>
        </p:nvCxnSpPr>
        <p:spPr>
          <a:xfrm flipH="1" flipV="1">
            <a:off x="7709117" y="4740689"/>
            <a:ext cx="1" cy="105187"/>
          </a:xfrm>
          <a:prstGeom prst="line">
            <a:avLst/>
          </a:prstGeom>
          <a:noFill/>
          <a:ln w="6350" cap="flat" cmpd="sng" algn="ctr">
            <a:solidFill>
              <a:sysClr val="windowText" lastClr="000000"/>
            </a:solidFill>
            <a:prstDash val="solid"/>
          </a:ln>
          <a:effectLst/>
        </p:spPr>
      </p:cxnSp>
      <p:cxnSp>
        <p:nvCxnSpPr>
          <p:cNvPr id="259" name="直線コネクタ 258"/>
          <p:cNvCxnSpPr>
            <a:cxnSpLocks noChangeAspect="1"/>
          </p:cNvCxnSpPr>
          <p:nvPr/>
        </p:nvCxnSpPr>
        <p:spPr>
          <a:xfrm flipV="1">
            <a:off x="8559845" y="5190605"/>
            <a:ext cx="415106" cy="438050"/>
          </a:xfrm>
          <a:prstGeom prst="line">
            <a:avLst/>
          </a:prstGeom>
          <a:noFill/>
          <a:ln w="6350" cap="flat" cmpd="sng" algn="ctr">
            <a:solidFill>
              <a:sysClr val="windowText" lastClr="000000"/>
            </a:solidFill>
            <a:prstDash val="solid"/>
          </a:ln>
          <a:effectLst/>
        </p:spPr>
      </p:cxnSp>
      <p:sp>
        <p:nvSpPr>
          <p:cNvPr id="260" name="正方形/長方形 46"/>
          <p:cNvSpPr/>
          <p:nvPr/>
        </p:nvSpPr>
        <p:spPr>
          <a:xfrm rot="879907">
            <a:off x="7417165" y="4968537"/>
            <a:ext cx="1428828" cy="417557"/>
          </a:xfrm>
          <a:custGeom>
            <a:avLst/>
            <a:gdLst>
              <a:gd name="connsiteX0" fmla="*/ 0 w 2645434"/>
              <a:gd name="connsiteY0" fmla="*/ 0 h 649871"/>
              <a:gd name="connsiteX1" fmla="*/ 2645434 w 2645434"/>
              <a:gd name="connsiteY1" fmla="*/ 0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278961 w 2645434"/>
              <a:gd name="connsiteY3" fmla="*/ 648203 h 649871"/>
              <a:gd name="connsiteX4" fmla="*/ 0 w 2645434"/>
              <a:gd name="connsiteY4" fmla="*/ 0 h 649871"/>
              <a:gd name="connsiteX0" fmla="*/ 0 w 2538010"/>
              <a:gd name="connsiteY0" fmla="*/ 1245 h 649505"/>
              <a:gd name="connsiteX1" fmla="*/ 2377601 w 2538010"/>
              <a:gd name="connsiteY1" fmla="*/ 0 h 649505"/>
              <a:gd name="connsiteX2" fmla="*/ 2538010 w 2538010"/>
              <a:gd name="connsiteY2" fmla="*/ 649505 h 649505"/>
              <a:gd name="connsiteX3" fmla="*/ 171537 w 2538010"/>
              <a:gd name="connsiteY3" fmla="*/ 647837 h 649505"/>
              <a:gd name="connsiteX4" fmla="*/ 0 w 2538010"/>
              <a:gd name="connsiteY4" fmla="*/ 1245 h 649505"/>
              <a:gd name="connsiteX0" fmla="*/ 0 w 2544197"/>
              <a:gd name="connsiteY0" fmla="*/ 1245 h 647910"/>
              <a:gd name="connsiteX1" fmla="*/ 2377601 w 2544197"/>
              <a:gd name="connsiteY1" fmla="*/ 0 h 647910"/>
              <a:gd name="connsiteX2" fmla="*/ 2544197 w 2544197"/>
              <a:gd name="connsiteY2" fmla="*/ 647910 h 647910"/>
              <a:gd name="connsiteX3" fmla="*/ 171537 w 2544197"/>
              <a:gd name="connsiteY3" fmla="*/ 647837 h 647910"/>
              <a:gd name="connsiteX4" fmla="*/ 0 w 2544197"/>
              <a:gd name="connsiteY4" fmla="*/ 1245 h 647910"/>
              <a:gd name="connsiteX0" fmla="*/ 410535 w 2954732"/>
              <a:gd name="connsiteY0" fmla="*/ 1245 h 745824"/>
              <a:gd name="connsiteX1" fmla="*/ 2788136 w 2954732"/>
              <a:gd name="connsiteY1" fmla="*/ 0 h 745824"/>
              <a:gd name="connsiteX2" fmla="*/ 2954732 w 2954732"/>
              <a:gd name="connsiteY2" fmla="*/ 647910 h 745824"/>
              <a:gd name="connsiteX3" fmla="*/ 0 w 2954732"/>
              <a:gd name="connsiteY3" fmla="*/ 745824 h 745824"/>
              <a:gd name="connsiteX4" fmla="*/ 410535 w 2954732"/>
              <a:gd name="connsiteY4" fmla="*/ 1245 h 745824"/>
              <a:gd name="connsiteX0" fmla="*/ 410535 w 2788136"/>
              <a:gd name="connsiteY0" fmla="*/ 1245 h 750145"/>
              <a:gd name="connsiteX1" fmla="*/ 2788136 w 2788136"/>
              <a:gd name="connsiteY1" fmla="*/ 0 h 750145"/>
              <a:gd name="connsiteX2" fmla="*/ 2192021 w 2788136"/>
              <a:gd name="connsiteY2" fmla="*/ 750145 h 750145"/>
              <a:gd name="connsiteX3" fmla="*/ 0 w 2788136"/>
              <a:gd name="connsiteY3" fmla="*/ 745824 h 750145"/>
              <a:gd name="connsiteX4" fmla="*/ 410535 w 2788136"/>
              <a:gd name="connsiteY4" fmla="*/ 1245 h 750145"/>
              <a:gd name="connsiteX0" fmla="*/ 410535 w 2616774"/>
              <a:gd name="connsiteY0" fmla="*/ 0 h 748900"/>
              <a:gd name="connsiteX1" fmla="*/ 2616774 w 2616774"/>
              <a:gd name="connsiteY1" fmla="*/ 608 h 748900"/>
              <a:gd name="connsiteX2" fmla="*/ 2192021 w 2616774"/>
              <a:gd name="connsiteY2" fmla="*/ 748900 h 748900"/>
              <a:gd name="connsiteX3" fmla="*/ 0 w 2616774"/>
              <a:gd name="connsiteY3" fmla="*/ 744579 h 748900"/>
              <a:gd name="connsiteX4" fmla="*/ 410535 w 2616774"/>
              <a:gd name="connsiteY4" fmla="*/ 0 h 748900"/>
              <a:gd name="connsiteX0" fmla="*/ 410535 w 2616774"/>
              <a:gd name="connsiteY0" fmla="*/ 0 h 746508"/>
              <a:gd name="connsiteX1" fmla="*/ 2616774 w 2616774"/>
              <a:gd name="connsiteY1" fmla="*/ 608 h 746508"/>
              <a:gd name="connsiteX2" fmla="*/ 2201301 w 2616774"/>
              <a:gd name="connsiteY2" fmla="*/ 746508 h 746508"/>
              <a:gd name="connsiteX3" fmla="*/ 0 w 2616774"/>
              <a:gd name="connsiteY3" fmla="*/ 744579 h 746508"/>
              <a:gd name="connsiteX4" fmla="*/ 410535 w 2616774"/>
              <a:gd name="connsiteY4" fmla="*/ 0 h 746508"/>
              <a:gd name="connsiteX0" fmla="*/ 410535 w 2616774"/>
              <a:gd name="connsiteY0" fmla="*/ 0 h 750353"/>
              <a:gd name="connsiteX1" fmla="*/ 2616774 w 2616774"/>
              <a:gd name="connsiteY1" fmla="*/ 608 h 750353"/>
              <a:gd name="connsiteX2" fmla="*/ 2199018 w 2616774"/>
              <a:gd name="connsiteY2" fmla="*/ 750353 h 750353"/>
              <a:gd name="connsiteX3" fmla="*/ 0 w 2616774"/>
              <a:gd name="connsiteY3" fmla="*/ 744579 h 750353"/>
              <a:gd name="connsiteX4" fmla="*/ 410535 w 2616774"/>
              <a:gd name="connsiteY4" fmla="*/ 0 h 750353"/>
              <a:gd name="connsiteX0" fmla="*/ 411344 w 2617583"/>
              <a:gd name="connsiteY0" fmla="*/ 0 h 750353"/>
              <a:gd name="connsiteX1" fmla="*/ 2617583 w 2617583"/>
              <a:gd name="connsiteY1" fmla="*/ 608 h 750353"/>
              <a:gd name="connsiteX2" fmla="*/ 2199827 w 2617583"/>
              <a:gd name="connsiteY2" fmla="*/ 750353 h 750353"/>
              <a:gd name="connsiteX3" fmla="*/ 0 w 2617583"/>
              <a:gd name="connsiteY3" fmla="*/ 741531 h 750353"/>
              <a:gd name="connsiteX4" fmla="*/ 411344 w 2617583"/>
              <a:gd name="connsiteY4" fmla="*/ 0 h 750353"/>
              <a:gd name="connsiteX0" fmla="*/ 410535 w 2616774"/>
              <a:gd name="connsiteY0" fmla="*/ 0 h 750353"/>
              <a:gd name="connsiteX1" fmla="*/ 2616774 w 2616774"/>
              <a:gd name="connsiteY1" fmla="*/ 608 h 750353"/>
              <a:gd name="connsiteX2" fmla="*/ 2199018 w 2616774"/>
              <a:gd name="connsiteY2" fmla="*/ 750353 h 750353"/>
              <a:gd name="connsiteX3" fmla="*/ 0 w 2616774"/>
              <a:gd name="connsiteY3" fmla="*/ 744579 h 750353"/>
              <a:gd name="connsiteX4" fmla="*/ 410535 w 2616774"/>
              <a:gd name="connsiteY4" fmla="*/ 0 h 750353"/>
              <a:gd name="connsiteX0" fmla="*/ 410535 w 2609113"/>
              <a:gd name="connsiteY0" fmla="*/ 0 h 750353"/>
              <a:gd name="connsiteX1" fmla="*/ 2609113 w 2609113"/>
              <a:gd name="connsiteY1" fmla="*/ 9095 h 750353"/>
              <a:gd name="connsiteX2" fmla="*/ 2199018 w 2609113"/>
              <a:gd name="connsiteY2" fmla="*/ 750353 h 750353"/>
              <a:gd name="connsiteX3" fmla="*/ 0 w 2609113"/>
              <a:gd name="connsiteY3" fmla="*/ 744579 h 750353"/>
              <a:gd name="connsiteX4" fmla="*/ 410535 w 2609113"/>
              <a:gd name="connsiteY4" fmla="*/ 0 h 750353"/>
              <a:gd name="connsiteX0" fmla="*/ 410535 w 2609113"/>
              <a:gd name="connsiteY0" fmla="*/ 0 h 750353"/>
              <a:gd name="connsiteX1" fmla="*/ 2609113 w 2609113"/>
              <a:gd name="connsiteY1" fmla="*/ 9095 h 750353"/>
              <a:gd name="connsiteX2" fmla="*/ 2199018 w 2609113"/>
              <a:gd name="connsiteY2" fmla="*/ 750353 h 750353"/>
              <a:gd name="connsiteX3" fmla="*/ 0 w 2609113"/>
              <a:gd name="connsiteY3" fmla="*/ 744579 h 750353"/>
              <a:gd name="connsiteX4" fmla="*/ 410535 w 2609113"/>
              <a:gd name="connsiteY4" fmla="*/ 0 h 750353"/>
              <a:gd name="connsiteX0" fmla="*/ 410535 w 2609113"/>
              <a:gd name="connsiteY0" fmla="*/ 0 h 749556"/>
              <a:gd name="connsiteX1" fmla="*/ 2609113 w 2609113"/>
              <a:gd name="connsiteY1" fmla="*/ 9095 h 749556"/>
              <a:gd name="connsiteX2" fmla="*/ 2202111 w 2609113"/>
              <a:gd name="connsiteY2" fmla="*/ 749556 h 749556"/>
              <a:gd name="connsiteX3" fmla="*/ 0 w 2609113"/>
              <a:gd name="connsiteY3" fmla="*/ 744579 h 749556"/>
              <a:gd name="connsiteX4" fmla="*/ 410535 w 2609113"/>
              <a:gd name="connsiteY4" fmla="*/ 0 h 749556"/>
              <a:gd name="connsiteX0" fmla="*/ 410535 w 2599169"/>
              <a:gd name="connsiteY0" fmla="*/ 0 h 749556"/>
              <a:gd name="connsiteX1" fmla="*/ 2599169 w 2599169"/>
              <a:gd name="connsiteY1" fmla="*/ 21429 h 749556"/>
              <a:gd name="connsiteX2" fmla="*/ 2202111 w 2599169"/>
              <a:gd name="connsiteY2" fmla="*/ 749556 h 749556"/>
              <a:gd name="connsiteX3" fmla="*/ 0 w 2599169"/>
              <a:gd name="connsiteY3" fmla="*/ 744579 h 749556"/>
              <a:gd name="connsiteX4" fmla="*/ 410535 w 2599169"/>
              <a:gd name="connsiteY4" fmla="*/ 0 h 749556"/>
              <a:gd name="connsiteX0" fmla="*/ 410535 w 2593792"/>
              <a:gd name="connsiteY0" fmla="*/ 0 h 749556"/>
              <a:gd name="connsiteX1" fmla="*/ 2593792 w 2593792"/>
              <a:gd name="connsiteY1" fmla="*/ 26071 h 749556"/>
              <a:gd name="connsiteX2" fmla="*/ 2202111 w 2593792"/>
              <a:gd name="connsiteY2" fmla="*/ 749556 h 749556"/>
              <a:gd name="connsiteX3" fmla="*/ 0 w 2593792"/>
              <a:gd name="connsiteY3" fmla="*/ 744579 h 749556"/>
              <a:gd name="connsiteX4" fmla="*/ 410535 w 2593792"/>
              <a:gd name="connsiteY4" fmla="*/ 0 h 749556"/>
              <a:gd name="connsiteX0" fmla="*/ 410535 w 2594601"/>
              <a:gd name="connsiteY0" fmla="*/ 0 h 749556"/>
              <a:gd name="connsiteX1" fmla="*/ 2594601 w 2594601"/>
              <a:gd name="connsiteY1" fmla="*/ 29118 h 749556"/>
              <a:gd name="connsiteX2" fmla="*/ 2202111 w 2594601"/>
              <a:gd name="connsiteY2" fmla="*/ 749556 h 749556"/>
              <a:gd name="connsiteX3" fmla="*/ 0 w 2594601"/>
              <a:gd name="connsiteY3" fmla="*/ 744579 h 749556"/>
              <a:gd name="connsiteX4" fmla="*/ 410535 w 2594601"/>
              <a:gd name="connsiteY4" fmla="*/ 0 h 749556"/>
              <a:gd name="connsiteX0" fmla="*/ 410535 w 2597694"/>
              <a:gd name="connsiteY0" fmla="*/ 0 h 749556"/>
              <a:gd name="connsiteX1" fmla="*/ 2597694 w 2597694"/>
              <a:gd name="connsiteY1" fmla="*/ 28320 h 749556"/>
              <a:gd name="connsiteX2" fmla="*/ 2202111 w 2597694"/>
              <a:gd name="connsiteY2" fmla="*/ 749556 h 749556"/>
              <a:gd name="connsiteX3" fmla="*/ 0 w 2597694"/>
              <a:gd name="connsiteY3" fmla="*/ 744579 h 749556"/>
              <a:gd name="connsiteX4" fmla="*/ 410535 w 2597694"/>
              <a:gd name="connsiteY4" fmla="*/ 0 h 749556"/>
              <a:gd name="connsiteX0" fmla="*/ 410535 w 2603071"/>
              <a:gd name="connsiteY0" fmla="*/ 0 h 749556"/>
              <a:gd name="connsiteX1" fmla="*/ 2603071 w 2603071"/>
              <a:gd name="connsiteY1" fmla="*/ 23677 h 749556"/>
              <a:gd name="connsiteX2" fmla="*/ 2202111 w 2603071"/>
              <a:gd name="connsiteY2" fmla="*/ 749556 h 749556"/>
              <a:gd name="connsiteX3" fmla="*/ 0 w 2603071"/>
              <a:gd name="connsiteY3" fmla="*/ 744579 h 749556"/>
              <a:gd name="connsiteX4" fmla="*/ 410535 w 2603071"/>
              <a:gd name="connsiteY4" fmla="*/ 0 h 74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071" h="749556">
                <a:moveTo>
                  <a:pt x="410535" y="0"/>
                </a:moveTo>
                <a:lnTo>
                  <a:pt x="2603071" y="23677"/>
                </a:lnTo>
                <a:lnTo>
                  <a:pt x="2202111" y="749556"/>
                </a:lnTo>
                <a:lnTo>
                  <a:pt x="0" y="744579"/>
                </a:lnTo>
                <a:lnTo>
                  <a:pt x="410535" y="0"/>
                </a:lnTo>
                <a:close/>
              </a:path>
            </a:pathLst>
          </a:custGeom>
          <a:solidFill>
            <a:srgbClr val="2FA3EE"/>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61" name="正方形/長方形 46"/>
          <p:cNvSpPr/>
          <p:nvPr/>
        </p:nvSpPr>
        <p:spPr>
          <a:xfrm rot="879907">
            <a:off x="7291094" y="5349863"/>
            <a:ext cx="1298744" cy="112170"/>
          </a:xfrm>
          <a:custGeom>
            <a:avLst/>
            <a:gdLst>
              <a:gd name="connsiteX0" fmla="*/ 0 w 2645434"/>
              <a:gd name="connsiteY0" fmla="*/ 0 h 649871"/>
              <a:gd name="connsiteX1" fmla="*/ 2645434 w 2645434"/>
              <a:gd name="connsiteY1" fmla="*/ 0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278961 w 2645434"/>
              <a:gd name="connsiteY3" fmla="*/ 648203 h 649871"/>
              <a:gd name="connsiteX4" fmla="*/ 0 w 2645434"/>
              <a:gd name="connsiteY4" fmla="*/ 0 h 649871"/>
              <a:gd name="connsiteX0" fmla="*/ 0 w 2538010"/>
              <a:gd name="connsiteY0" fmla="*/ 1245 h 649505"/>
              <a:gd name="connsiteX1" fmla="*/ 2377601 w 2538010"/>
              <a:gd name="connsiteY1" fmla="*/ 0 h 649505"/>
              <a:gd name="connsiteX2" fmla="*/ 2538010 w 2538010"/>
              <a:gd name="connsiteY2" fmla="*/ 649505 h 649505"/>
              <a:gd name="connsiteX3" fmla="*/ 171537 w 2538010"/>
              <a:gd name="connsiteY3" fmla="*/ 647837 h 649505"/>
              <a:gd name="connsiteX4" fmla="*/ 0 w 2538010"/>
              <a:gd name="connsiteY4" fmla="*/ 1245 h 649505"/>
              <a:gd name="connsiteX0" fmla="*/ 0 w 2544197"/>
              <a:gd name="connsiteY0" fmla="*/ 1245 h 647910"/>
              <a:gd name="connsiteX1" fmla="*/ 2377601 w 2544197"/>
              <a:gd name="connsiteY1" fmla="*/ 0 h 647910"/>
              <a:gd name="connsiteX2" fmla="*/ 2544197 w 2544197"/>
              <a:gd name="connsiteY2" fmla="*/ 647910 h 647910"/>
              <a:gd name="connsiteX3" fmla="*/ 171537 w 2544197"/>
              <a:gd name="connsiteY3" fmla="*/ 647837 h 647910"/>
              <a:gd name="connsiteX4" fmla="*/ 0 w 2544197"/>
              <a:gd name="connsiteY4" fmla="*/ 1245 h 647910"/>
              <a:gd name="connsiteX0" fmla="*/ 410535 w 2954732"/>
              <a:gd name="connsiteY0" fmla="*/ 1245 h 745824"/>
              <a:gd name="connsiteX1" fmla="*/ 2788136 w 2954732"/>
              <a:gd name="connsiteY1" fmla="*/ 0 h 745824"/>
              <a:gd name="connsiteX2" fmla="*/ 2954732 w 2954732"/>
              <a:gd name="connsiteY2" fmla="*/ 647910 h 745824"/>
              <a:gd name="connsiteX3" fmla="*/ 0 w 2954732"/>
              <a:gd name="connsiteY3" fmla="*/ 745824 h 745824"/>
              <a:gd name="connsiteX4" fmla="*/ 410535 w 2954732"/>
              <a:gd name="connsiteY4" fmla="*/ 1245 h 745824"/>
              <a:gd name="connsiteX0" fmla="*/ 410535 w 2788136"/>
              <a:gd name="connsiteY0" fmla="*/ 1245 h 750145"/>
              <a:gd name="connsiteX1" fmla="*/ 2788136 w 2788136"/>
              <a:gd name="connsiteY1" fmla="*/ 0 h 750145"/>
              <a:gd name="connsiteX2" fmla="*/ 2192021 w 2788136"/>
              <a:gd name="connsiteY2" fmla="*/ 750145 h 750145"/>
              <a:gd name="connsiteX3" fmla="*/ 0 w 2788136"/>
              <a:gd name="connsiteY3" fmla="*/ 745824 h 750145"/>
              <a:gd name="connsiteX4" fmla="*/ 410535 w 2788136"/>
              <a:gd name="connsiteY4" fmla="*/ 1245 h 750145"/>
              <a:gd name="connsiteX0" fmla="*/ 410535 w 2616774"/>
              <a:gd name="connsiteY0" fmla="*/ 0 h 748900"/>
              <a:gd name="connsiteX1" fmla="*/ 2616774 w 2616774"/>
              <a:gd name="connsiteY1" fmla="*/ 608 h 748900"/>
              <a:gd name="connsiteX2" fmla="*/ 2192021 w 2616774"/>
              <a:gd name="connsiteY2" fmla="*/ 748900 h 748900"/>
              <a:gd name="connsiteX3" fmla="*/ 0 w 2616774"/>
              <a:gd name="connsiteY3" fmla="*/ 744579 h 748900"/>
              <a:gd name="connsiteX4" fmla="*/ 410535 w 2616774"/>
              <a:gd name="connsiteY4" fmla="*/ 0 h 748900"/>
              <a:gd name="connsiteX0" fmla="*/ 410535 w 2616774"/>
              <a:gd name="connsiteY0" fmla="*/ 0 h 746508"/>
              <a:gd name="connsiteX1" fmla="*/ 2616774 w 2616774"/>
              <a:gd name="connsiteY1" fmla="*/ 608 h 746508"/>
              <a:gd name="connsiteX2" fmla="*/ 2201301 w 2616774"/>
              <a:gd name="connsiteY2" fmla="*/ 746508 h 746508"/>
              <a:gd name="connsiteX3" fmla="*/ 0 w 2616774"/>
              <a:gd name="connsiteY3" fmla="*/ 744579 h 746508"/>
              <a:gd name="connsiteX4" fmla="*/ 410535 w 2616774"/>
              <a:gd name="connsiteY4" fmla="*/ 0 h 746508"/>
              <a:gd name="connsiteX0" fmla="*/ 410535 w 2616774"/>
              <a:gd name="connsiteY0" fmla="*/ 0 h 750353"/>
              <a:gd name="connsiteX1" fmla="*/ 2616774 w 2616774"/>
              <a:gd name="connsiteY1" fmla="*/ 608 h 750353"/>
              <a:gd name="connsiteX2" fmla="*/ 2199018 w 2616774"/>
              <a:gd name="connsiteY2" fmla="*/ 750353 h 750353"/>
              <a:gd name="connsiteX3" fmla="*/ 0 w 2616774"/>
              <a:gd name="connsiteY3" fmla="*/ 744579 h 750353"/>
              <a:gd name="connsiteX4" fmla="*/ 410535 w 2616774"/>
              <a:gd name="connsiteY4" fmla="*/ 0 h 750353"/>
              <a:gd name="connsiteX0" fmla="*/ 411344 w 2617583"/>
              <a:gd name="connsiteY0" fmla="*/ 0 h 750353"/>
              <a:gd name="connsiteX1" fmla="*/ 2617583 w 2617583"/>
              <a:gd name="connsiteY1" fmla="*/ 608 h 750353"/>
              <a:gd name="connsiteX2" fmla="*/ 2199827 w 2617583"/>
              <a:gd name="connsiteY2" fmla="*/ 750353 h 750353"/>
              <a:gd name="connsiteX3" fmla="*/ 0 w 2617583"/>
              <a:gd name="connsiteY3" fmla="*/ 741531 h 750353"/>
              <a:gd name="connsiteX4" fmla="*/ 411344 w 2617583"/>
              <a:gd name="connsiteY4" fmla="*/ 0 h 750353"/>
              <a:gd name="connsiteX0" fmla="*/ 410535 w 2616774"/>
              <a:gd name="connsiteY0" fmla="*/ 0 h 750353"/>
              <a:gd name="connsiteX1" fmla="*/ 2616774 w 2616774"/>
              <a:gd name="connsiteY1" fmla="*/ 608 h 750353"/>
              <a:gd name="connsiteX2" fmla="*/ 2199018 w 2616774"/>
              <a:gd name="connsiteY2" fmla="*/ 750353 h 750353"/>
              <a:gd name="connsiteX3" fmla="*/ 0 w 2616774"/>
              <a:gd name="connsiteY3" fmla="*/ 744579 h 750353"/>
              <a:gd name="connsiteX4" fmla="*/ 410535 w 2616774"/>
              <a:gd name="connsiteY4" fmla="*/ 0 h 750353"/>
              <a:gd name="connsiteX0" fmla="*/ 410535 w 2616774"/>
              <a:gd name="connsiteY0" fmla="*/ 0 h 745452"/>
              <a:gd name="connsiteX1" fmla="*/ 2616774 w 2616774"/>
              <a:gd name="connsiteY1" fmla="*/ 608 h 745452"/>
              <a:gd name="connsiteX2" fmla="*/ 2369569 w 2616774"/>
              <a:gd name="connsiteY2" fmla="*/ 745452 h 745452"/>
              <a:gd name="connsiteX3" fmla="*/ 0 w 2616774"/>
              <a:gd name="connsiteY3" fmla="*/ 744579 h 745452"/>
              <a:gd name="connsiteX4" fmla="*/ 410535 w 2616774"/>
              <a:gd name="connsiteY4" fmla="*/ 0 h 745452"/>
              <a:gd name="connsiteX0" fmla="*/ 410535 w 2369569"/>
              <a:gd name="connsiteY0" fmla="*/ 0 h 745452"/>
              <a:gd name="connsiteX1" fmla="*/ 2270850 w 2369569"/>
              <a:gd name="connsiteY1" fmla="*/ 552213 h 745452"/>
              <a:gd name="connsiteX2" fmla="*/ 2369569 w 2369569"/>
              <a:gd name="connsiteY2" fmla="*/ 745452 h 745452"/>
              <a:gd name="connsiteX3" fmla="*/ 0 w 2369569"/>
              <a:gd name="connsiteY3" fmla="*/ 744579 h 745452"/>
              <a:gd name="connsiteX4" fmla="*/ 410535 w 2369569"/>
              <a:gd name="connsiteY4" fmla="*/ 0 h 745452"/>
              <a:gd name="connsiteX0" fmla="*/ 115718 w 2369569"/>
              <a:gd name="connsiteY0" fmla="*/ 0 h 200512"/>
              <a:gd name="connsiteX1" fmla="*/ 2270850 w 2369569"/>
              <a:gd name="connsiteY1" fmla="*/ 7273 h 200512"/>
              <a:gd name="connsiteX2" fmla="*/ 2369569 w 2369569"/>
              <a:gd name="connsiteY2" fmla="*/ 200512 h 200512"/>
              <a:gd name="connsiteX3" fmla="*/ 0 w 2369569"/>
              <a:gd name="connsiteY3" fmla="*/ 199639 h 200512"/>
              <a:gd name="connsiteX4" fmla="*/ 115718 w 2369569"/>
              <a:gd name="connsiteY4" fmla="*/ 0 h 200512"/>
              <a:gd name="connsiteX0" fmla="*/ 115718 w 2369569"/>
              <a:gd name="connsiteY0" fmla="*/ 0 h 200512"/>
              <a:gd name="connsiteX1" fmla="*/ 2319674 w 2369569"/>
              <a:gd name="connsiteY1" fmla="*/ 4452 h 200512"/>
              <a:gd name="connsiteX2" fmla="*/ 2369569 w 2369569"/>
              <a:gd name="connsiteY2" fmla="*/ 200512 h 200512"/>
              <a:gd name="connsiteX3" fmla="*/ 0 w 2369569"/>
              <a:gd name="connsiteY3" fmla="*/ 199639 h 200512"/>
              <a:gd name="connsiteX4" fmla="*/ 115718 w 2369569"/>
              <a:gd name="connsiteY4" fmla="*/ 0 h 200512"/>
              <a:gd name="connsiteX0" fmla="*/ 115718 w 2369569"/>
              <a:gd name="connsiteY0" fmla="*/ 845 h 201357"/>
              <a:gd name="connsiteX1" fmla="*/ 2314962 w 2369569"/>
              <a:gd name="connsiteY1" fmla="*/ 0 h 201357"/>
              <a:gd name="connsiteX2" fmla="*/ 2369569 w 2369569"/>
              <a:gd name="connsiteY2" fmla="*/ 201357 h 201357"/>
              <a:gd name="connsiteX3" fmla="*/ 0 w 2369569"/>
              <a:gd name="connsiteY3" fmla="*/ 200484 h 201357"/>
              <a:gd name="connsiteX4" fmla="*/ 115718 w 2369569"/>
              <a:gd name="connsiteY4" fmla="*/ 845 h 201357"/>
              <a:gd name="connsiteX0" fmla="*/ 118811 w 2369569"/>
              <a:gd name="connsiteY0" fmla="*/ 48 h 201357"/>
              <a:gd name="connsiteX1" fmla="*/ 2314962 w 2369569"/>
              <a:gd name="connsiteY1" fmla="*/ 0 h 201357"/>
              <a:gd name="connsiteX2" fmla="*/ 2369569 w 2369569"/>
              <a:gd name="connsiteY2" fmla="*/ 201357 h 201357"/>
              <a:gd name="connsiteX3" fmla="*/ 0 w 2369569"/>
              <a:gd name="connsiteY3" fmla="*/ 200484 h 201357"/>
              <a:gd name="connsiteX4" fmla="*/ 118811 w 2369569"/>
              <a:gd name="connsiteY4" fmla="*/ 48 h 201357"/>
              <a:gd name="connsiteX0" fmla="*/ 112625 w 2363383"/>
              <a:gd name="connsiteY0" fmla="*/ 48 h 201357"/>
              <a:gd name="connsiteX1" fmla="*/ 2308776 w 2363383"/>
              <a:gd name="connsiteY1" fmla="*/ 0 h 201357"/>
              <a:gd name="connsiteX2" fmla="*/ 2363383 w 2363383"/>
              <a:gd name="connsiteY2" fmla="*/ 201357 h 201357"/>
              <a:gd name="connsiteX3" fmla="*/ 0 w 2363383"/>
              <a:gd name="connsiteY3" fmla="*/ 198889 h 201357"/>
              <a:gd name="connsiteX4" fmla="*/ 112625 w 2363383"/>
              <a:gd name="connsiteY4" fmla="*/ 48 h 201357"/>
              <a:gd name="connsiteX0" fmla="*/ 99443 w 2363383"/>
              <a:gd name="connsiteY0" fmla="*/ 190 h 201357"/>
              <a:gd name="connsiteX1" fmla="*/ 2308776 w 2363383"/>
              <a:gd name="connsiteY1" fmla="*/ 0 h 201357"/>
              <a:gd name="connsiteX2" fmla="*/ 2363383 w 2363383"/>
              <a:gd name="connsiteY2" fmla="*/ 201357 h 201357"/>
              <a:gd name="connsiteX3" fmla="*/ 0 w 2363383"/>
              <a:gd name="connsiteY3" fmla="*/ 198889 h 201357"/>
              <a:gd name="connsiteX4" fmla="*/ 99443 w 2363383"/>
              <a:gd name="connsiteY4" fmla="*/ 190 h 201357"/>
              <a:gd name="connsiteX0" fmla="*/ 103346 w 2367286"/>
              <a:gd name="connsiteY0" fmla="*/ 190 h 201357"/>
              <a:gd name="connsiteX1" fmla="*/ 2312679 w 2367286"/>
              <a:gd name="connsiteY1" fmla="*/ 0 h 201357"/>
              <a:gd name="connsiteX2" fmla="*/ 2367286 w 2367286"/>
              <a:gd name="connsiteY2" fmla="*/ 201357 h 201357"/>
              <a:gd name="connsiteX3" fmla="*/ 0 w 2367286"/>
              <a:gd name="connsiteY3" fmla="*/ 196639 h 201357"/>
              <a:gd name="connsiteX4" fmla="*/ 103346 w 2367286"/>
              <a:gd name="connsiteY4" fmla="*/ 190 h 201357"/>
              <a:gd name="connsiteX0" fmla="*/ 102141 w 2366081"/>
              <a:gd name="connsiteY0" fmla="*/ 190 h 201357"/>
              <a:gd name="connsiteX1" fmla="*/ 2311474 w 2366081"/>
              <a:gd name="connsiteY1" fmla="*/ 0 h 201357"/>
              <a:gd name="connsiteX2" fmla="*/ 2366081 w 2366081"/>
              <a:gd name="connsiteY2" fmla="*/ 201357 h 201357"/>
              <a:gd name="connsiteX3" fmla="*/ 0 w 2366081"/>
              <a:gd name="connsiteY3" fmla="*/ 201179 h 201357"/>
              <a:gd name="connsiteX4" fmla="*/ 102141 w 2366081"/>
              <a:gd name="connsiteY4" fmla="*/ 190 h 20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81" h="201357">
                <a:moveTo>
                  <a:pt x="102141" y="190"/>
                </a:moveTo>
                <a:lnTo>
                  <a:pt x="2311474" y="0"/>
                </a:lnTo>
                <a:lnTo>
                  <a:pt x="2366081" y="201357"/>
                </a:lnTo>
                <a:lnTo>
                  <a:pt x="0" y="201179"/>
                </a:lnTo>
                <a:lnTo>
                  <a:pt x="102141" y="190"/>
                </a:lnTo>
                <a:close/>
              </a:path>
            </a:pathLst>
          </a:custGeom>
          <a:solidFill>
            <a:srgbClr val="2FA3EE">
              <a:alpha val="9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cxnSp>
        <p:nvCxnSpPr>
          <p:cNvPr id="262" name="直線コネクタ 261"/>
          <p:cNvCxnSpPr/>
          <p:nvPr/>
        </p:nvCxnSpPr>
        <p:spPr>
          <a:xfrm flipV="1">
            <a:off x="7707536" y="4852871"/>
            <a:ext cx="3157" cy="382601"/>
          </a:xfrm>
          <a:prstGeom prst="line">
            <a:avLst/>
          </a:prstGeom>
          <a:noFill/>
          <a:ln w="6350" cap="flat" cmpd="sng" algn="ctr">
            <a:solidFill>
              <a:sysClr val="windowText" lastClr="000000"/>
            </a:solidFill>
            <a:prstDash val="dash"/>
          </a:ln>
          <a:effectLst/>
        </p:spPr>
      </p:cxnSp>
      <p:cxnSp>
        <p:nvCxnSpPr>
          <p:cNvPr id="263" name="直線コネクタ 262"/>
          <p:cNvCxnSpPr>
            <a:cxnSpLocks noChangeAspect="1"/>
          </p:cNvCxnSpPr>
          <p:nvPr/>
        </p:nvCxnSpPr>
        <p:spPr>
          <a:xfrm>
            <a:off x="7709116" y="5235471"/>
            <a:ext cx="1262678" cy="331454"/>
          </a:xfrm>
          <a:prstGeom prst="line">
            <a:avLst/>
          </a:prstGeom>
          <a:noFill/>
          <a:ln w="6350" cap="flat" cmpd="sng" algn="ctr">
            <a:solidFill>
              <a:sysClr val="windowText" lastClr="000000"/>
            </a:solidFill>
            <a:prstDash val="dash"/>
          </a:ln>
          <a:effectLst/>
        </p:spPr>
      </p:cxnSp>
      <p:cxnSp>
        <p:nvCxnSpPr>
          <p:cNvPr id="264" name="直線コネクタ 263"/>
          <p:cNvCxnSpPr>
            <a:cxnSpLocks noChangeAspect="1"/>
          </p:cNvCxnSpPr>
          <p:nvPr/>
        </p:nvCxnSpPr>
        <p:spPr>
          <a:xfrm flipV="1">
            <a:off x="7302692" y="5233042"/>
            <a:ext cx="406424" cy="428890"/>
          </a:xfrm>
          <a:prstGeom prst="line">
            <a:avLst/>
          </a:prstGeom>
          <a:noFill/>
          <a:ln w="6350" cap="flat" cmpd="sng" algn="ctr">
            <a:solidFill>
              <a:sysClr val="windowText" lastClr="000000"/>
            </a:solidFill>
            <a:prstDash val="dash"/>
          </a:ln>
          <a:effectLst/>
        </p:spPr>
      </p:cxnSp>
      <p:sp>
        <p:nvSpPr>
          <p:cNvPr id="265" name="正方形/長方形 46"/>
          <p:cNvSpPr/>
          <p:nvPr/>
        </p:nvSpPr>
        <p:spPr>
          <a:xfrm rot="18771913" flipV="1">
            <a:off x="8435962" y="5340849"/>
            <a:ext cx="593428" cy="87640"/>
          </a:xfrm>
          <a:custGeom>
            <a:avLst/>
            <a:gdLst>
              <a:gd name="connsiteX0" fmla="*/ 0 w 2645434"/>
              <a:gd name="connsiteY0" fmla="*/ 0 h 649871"/>
              <a:gd name="connsiteX1" fmla="*/ 2645434 w 2645434"/>
              <a:gd name="connsiteY1" fmla="*/ 0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0 w 2645434"/>
              <a:gd name="connsiteY3" fmla="*/ 649871 h 649871"/>
              <a:gd name="connsiteX4" fmla="*/ 0 w 2645434"/>
              <a:gd name="connsiteY4" fmla="*/ 0 h 649871"/>
              <a:gd name="connsiteX0" fmla="*/ 0 w 2645434"/>
              <a:gd name="connsiteY0" fmla="*/ 0 h 649871"/>
              <a:gd name="connsiteX1" fmla="*/ 2485025 w 2645434"/>
              <a:gd name="connsiteY1" fmla="*/ 366 h 649871"/>
              <a:gd name="connsiteX2" fmla="*/ 2645434 w 2645434"/>
              <a:gd name="connsiteY2" fmla="*/ 649871 h 649871"/>
              <a:gd name="connsiteX3" fmla="*/ 278961 w 2645434"/>
              <a:gd name="connsiteY3" fmla="*/ 648203 h 649871"/>
              <a:gd name="connsiteX4" fmla="*/ 0 w 2645434"/>
              <a:gd name="connsiteY4" fmla="*/ 0 h 649871"/>
              <a:gd name="connsiteX0" fmla="*/ 0 w 2538010"/>
              <a:gd name="connsiteY0" fmla="*/ 1245 h 649505"/>
              <a:gd name="connsiteX1" fmla="*/ 2377601 w 2538010"/>
              <a:gd name="connsiteY1" fmla="*/ 0 h 649505"/>
              <a:gd name="connsiteX2" fmla="*/ 2538010 w 2538010"/>
              <a:gd name="connsiteY2" fmla="*/ 649505 h 649505"/>
              <a:gd name="connsiteX3" fmla="*/ 171537 w 2538010"/>
              <a:gd name="connsiteY3" fmla="*/ 647837 h 649505"/>
              <a:gd name="connsiteX4" fmla="*/ 0 w 2538010"/>
              <a:gd name="connsiteY4" fmla="*/ 1245 h 649505"/>
              <a:gd name="connsiteX0" fmla="*/ 0 w 2544197"/>
              <a:gd name="connsiteY0" fmla="*/ 1245 h 647910"/>
              <a:gd name="connsiteX1" fmla="*/ 2377601 w 2544197"/>
              <a:gd name="connsiteY1" fmla="*/ 0 h 647910"/>
              <a:gd name="connsiteX2" fmla="*/ 2544197 w 2544197"/>
              <a:gd name="connsiteY2" fmla="*/ 647910 h 647910"/>
              <a:gd name="connsiteX3" fmla="*/ 171537 w 2544197"/>
              <a:gd name="connsiteY3" fmla="*/ 647837 h 647910"/>
              <a:gd name="connsiteX4" fmla="*/ 0 w 2544197"/>
              <a:gd name="connsiteY4" fmla="*/ 1245 h 647910"/>
              <a:gd name="connsiteX0" fmla="*/ 0 w 2544197"/>
              <a:gd name="connsiteY0" fmla="*/ 1245 h 658442"/>
              <a:gd name="connsiteX1" fmla="*/ 2377601 w 2544197"/>
              <a:gd name="connsiteY1" fmla="*/ 0 h 658442"/>
              <a:gd name="connsiteX2" fmla="*/ 2544197 w 2544197"/>
              <a:gd name="connsiteY2" fmla="*/ 647910 h 658442"/>
              <a:gd name="connsiteX3" fmla="*/ 167355 w 2544197"/>
              <a:gd name="connsiteY3" fmla="*/ 658442 h 658442"/>
              <a:gd name="connsiteX4" fmla="*/ 0 w 2544197"/>
              <a:gd name="connsiteY4" fmla="*/ 1245 h 658442"/>
              <a:gd name="connsiteX0" fmla="*/ 0 w 2870164"/>
              <a:gd name="connsiteY0" fmla="*/ 135121 h 658442"/>
              <a:gd name="connsiteX1" fmla="*/ 2703568 w 2870164"/>
              <a:gd name="connsiteY1" fmla="*/ 0 h 658442"/>
              <a:gd name="connsiteX2" fmla="*/ 2870164 w 2870164"/>
              <a:gd name="connsiteY2" fmla="*/ 647910 h 658442"/>
              <a:gd name="connsiteX3" fmla="*/ 493322 w 2870164"/>
              <a:gd name="connsiteY3" fmla="*/ 658442 h 658442"/>
              <a:gd name="connsiteX4" fmla="*/ 0 w 2870164"/>
              <a:gd name="connsiteY4" fmla="*/ 135121 h 658442"/>
              <a:gd name="connsiteX0" fmla="*/ 0 w 2870164"/>
              <a:gd name="connsiteY0" fmla="*/ 8602 h 531923"/>
              <a:gd name="connsiteX1" fmla="*/ 1092355 w 2870164"/>
              <a:gd name="connsiteY1" fmla="*/ 1 h 531923"/>
              <a:gd name="connsiteX2" fmla="*/ 2870164 w 2870164"/>
              <a:gd name="connsiteY2" fmla="*/ 521391 h 531923"/>
              <a:gd name="connsiteX3" fmla="*/ 493322 w 2870164"/>
              <a:gd name="connsiteY3" fmla="*/ 531923 h 531923"/>
              <a:gd name="connsiteX4" fmla="*/ 0 w 2870164"/>
              <a:gd name="connsiteY4" fmla="*/ 8602 h 531923"/>
              <a:gd name="connsiteX0" fmla="*/ 0 w 1589606"/>
              <a:gd name="connsiteY0" fmla="*/ 8601 h 531922"/>
              <a:gd name="connsiteX1" fmla="*/ 1092355 w 1589606"/>
              <a:gd name="connsiteY1" fmla="*/ 0 h 531922"/>
              <a:gd name="connsiteX2" fmla="*/ 1589606 w 1589606"/>
              <a:gd name="connsiteY2" fmla="*/ 519042 h 531922"/>
              <a:gd name="connsiteX3" fmla="*/ 493322 w 1589606"/>
              <a:gd name="connsiteY3" fmla="*/ 531922 h 531922"/>
              <a:gd name="connsiteX4" fmla="*/ 0 w 1589606"/>
              <a:gd name="connsiteY4" fmla="*/ 8601 h 531922"/>
              <a:gd name="connsiteX0" fmla="*/ 0 w 1589606"/>
              <a:gd name="connsiteY0" fmla="*/ 8989 h 532310"/>
              <a:gd name="connsiteX1" fmla="*/ 1101393 w 1589606"/>
              <a:gd name="connsiteY1" fmla="*/ 0 h 532310"/>
              <a:gd name="connsiteX2" fmla="*/ 1589606 w 1589606"/>
              <a:gd name="connsiteY2" fmla="*/ 519430 h 532310"/>
              <a:gd name="connsiteX3" fmla="*/ 493322 w 1589606"/>
              <a:gd name="connsiteY3" fmla="*/ 532310 h 532310"/>
              <a:gd name="connsiteX4" fmla="*/ 0 w 1589606"/>
              <a:gd name="connsiteY4" fmla="*/ 8989 h 532310"/>
              <a:gd name="connsiteX0" fmla="*/ 0 w 1242949"/>
              <a:gd name="connsiteY0" fmla="*/ 374588 h 532310"/>
              <a:gd name="connsiteX1" fmla="*/ 754736 w 1242949"/>
              <a:gd name="connsiteY1" fmla="*/ 0 h 532310"/>
              <a:gd name="connsiteX2" fmla="*/ 1242949 w 1242949"/>
              <a:gd name="connsiteY2" fmla="*/ 519430 h 532310"/>
              <a:gd name="connsiteX3" fmla="*/ 146665 w 1242949"/>
              <a:gd name="connsiteY3" fmla="*/ 532310 h 532310"/>
              <a:gd name="connsiteX4" fmla="*/ 0 w 1242949"/>
              <a:gd name="connsiteY4" fmla="*/ 374588 h 532310"/>
              <a:gd name="connsiteX0" fmla="*/ 0 w 1243286"/>
              <a:gd name="connsiteY0" fmla="*/ 364176 h 532310"/>
              <a:gd name="connsiteX1" fmla="*/ 755073 w 1243286"/>
              <a:gd name="connsiteY1" fmla="*/ 0 h 532310"/>
              <a:gd name="connsiteX2" fmla="*/ 1243286 w 1243286"/>
              <a:gd name="connsiteY2" fmla="*/ 519430 h 532310"/>
              <a:gd name="connsiteX3" fmla="*/ 147002 w 1243286"/>
              <a:gd name="connsiteY3" fmla="*/ 532310 h 532310"/>
              <a:gd name="connsiteX4" fmla="*/ 0 w 1243286"/>
              <a:gd name="connsiteY4" fmla="*/ 364176 h 532310"/>
              <a:gd name="connsiteX0" fmla="*/ 0 w 1243286"/>
              <a:gd name="connsiteY0" fmla="*/ 24600 h 192734"/>
              <a:gd name="connsiteX1" fmla="*/ 1100887 w 1243286"/>
              <a:gd name="connsiteY1" fmla="*/ 0 h 192734"/>
              <a:gd name="connsiteX2" fmla="*/ 1243286 w 1243286"/>
              <a:gd name="connsiteY2" fmla="*/ 179854 h 192734"/>
              <a:gd name="connsiteX3" fmla="*/ 147002 w 1243286"/>
              <a:gd name="connsiteY3" fmla="*/ 192734 h 192734"/>
              <a:gd name="connsiteX4" fmla="*/ 0 w 1243286"/>
              <a:gd name="connsiteY4" fmla="*/ 24600 h 192734"/>
              <a:gd name="connsiteX0" fmla="*/ 0 w 1243286"/>
              <a:gd name="connsiteY0" fmla="*/ 0 h 168134"/>
              <a:gd name="connsiteX1" fmla="*/ 1127169 w 1243286"/>
              <a:gd name="connsiteY1" fmla="*/ 18574 h 168134"/>
              <a:gd name="connsiteX2" fmla="*/ 1243286 w 1243286"/>
              <a:gd name="connsiteY2" fmla="*/ 155254 h 168134"/>
              <a:gd name="connsiteX3" fmla="*/ 147002 w 1243286"/>
              <a:gd name="connsiteY3" fmla="*/ 168134 h 168134"/>
              <a:gd name="connsiteX4" fmla="*/ 0 w 1243286"/>
              <a:gd name="connsiteY4" fmla="*/ 0 h 168134"/>
              <a:gd name="connsiteX0" fmla="*/ 0 w 1243286"/>
              <a:gd name="connsiteY0" fmla="*/ 11102 h 179236"/>
              <a:gd name="connsiteX1" fmla="*/ 1090012 w 1243286"/>
              <a:gd name="connsiteY1" fmla="*/ 0 h 179236"/>
              <a:gd name="connsiteX2" fmla="*/ 1243286 w 1243286"/>
              <a:gd name="connsiteY2" fmla="*/ 166356 h 179236"/>
              <a:gd name="connsiteX3" fmla="*/ 147002 w 1243286"/>
              <a:gd name="connsiteY3" fmla="*/ 179236 h 179236"/>
              <a:gd name="connsiteX4" fmla="*/ 0 w 1243286"/>
              <a:gd name="connsiteY4" fmla="*/ 11102 h 179236"/>
              <a:gd name="connsiteX0" fmla="*/ 0 w 1243286"/>
              <a:gd name="connsiteY0" fmla="*/ 16112 h 184246"/>
              <a:gd name="connsiteX1" fmla="*/ 1085325 w 1243286"/>
              <a:gd name="connsiteY1" fmla="*/ 0 h 184246"/>
              <a:gd name="connsiteX2" fmla="*/ 1243286 w 1243286"/>
              <a:gd name="connsiteY2" fmla="*/ 171366 h 184246"/>
              <a:gd name="connsiteX3" fmla="*/ 147002 w 1243286"/>
              <a:gd name="connsiteY3" fmla="*/ 184246 h 184246"/>
              <a:gd name="connsiteX4" fmla="*/ 0 w 1243286"/>
              <a:gd name="connsiteY4" fmla="*/ 16112 h 184246"/>
              <a:gd name="connsiteX0" fmla="*/ 0 w 1247806"/>
              <a:gd name="connsiteY0" fmla="*/ 16305 h 184246"/>
              <a:gd name="connsiteX1" fmla="*/ 1089845 w 1247806"/>
              <a:gd name="connsiteY1" fmla="*/ 0 h 184246"/>
              <a:gd name="connsiteX2" fmla="*/ 1247806 w 1247806"/>
              <a:gd name="connsiteY2" fmla="*/ 171366 h 184246"/>
              <a:gd name="connsiteX3" fmla="*/ 151522 w 1247806"/>
              <a:gd name="connsiteY3" fmla="*/ 184246 h 184246"/>
              <a:gd name="connsiteX4" fmla="*/ 0 w 1247806"/>
              <a:gd name="connsiteY4" fmla="*/ 16305 h 184246"/>
              <a:gd name="connsiteX0" fmla="*/ 0 w 1245631"/>
              <a:gd name="connsiteY0" fmla="*/ 13606 h 184246"/>
              <a:gd name="connsiteX1" fmla="*/ 1087670 w 1245631"/>
              <a:gd name="connsiteY1" fmla="*/ 0 h 184246"/>
              <a:gd name="connsiteX2" fmla="*/ 1245631 w 1245631"/>
              <a:gd name="connsiteY2" fmla="*/ 171366 h 184246"/>
              <a:gd name="connsiteX3" fmla="*/ 149347 w 1245631"/>
              <a:gd name="connsiteY3" fmla="*/ 184246 h 184246"/>
              <a:gd name="connsiteX4" fmla="*/ 0 w 1245631"/>
              <a:gd name="connsiteY4" fmla="*/ 13606 h 184246"/>
              <a:gd name="connsiteX0" fmla="*/ 0 w 1245631"/>
              <a:gd name="connsiteY0" fmla="*/ 13606 h 178847"/>
              <a:gd name="connsiteX1" fmla="*/ 1087670 w 1245631"/>
              <a:gd name="connsiteY1" fmla="*/ 0 h 178847"/>
              <a:gd name="connsiteX2" fmla="*/ 1245631 w 1245631"/>
              <a:gd name="connsiteY2" fmla="*/ 171366 h 178847"/>
              <a:gd name="connsiteX3" fmla="*/ 153697 w 1245631"/>
              <a:gd name="connsiteY3" fmla="*/ 178847 h 178847"/>
              <a:gd name="connsiteX4" fmla="*/ 0 w 1245631"/>
              <a:gd name="connsiteY4" fmla="*/ 13606 h 178847"/>
              <a:gd name="connsiteX0" fmla="*/ 0 w 1087670"/>
              <a:gd name="connsiteY0" fmla="*/ 13606 h 178847"/>
              <a:gd name="connsiteX1" fmla="*/ 1087670 w 1087670"/>
              <a:gd name="connsiteY1" fmla="*/ 0 h 178847"/>
              <a:gd name="connsiteX2" fmla="*/ 1035105 w 1087670"/>
              <a:gd name="connsiteY2" fmla="*/ 167376 h 178847"/>
              <a:gd name="connsiteX3" fmla="*/ 153697 w 1087670"/>
              <a:gd name="connsiteY3" fmla="*/ 178847 h 178847"/>
              <a:gd name="connsiteX4" fmla="*/ 0 w 1087670"/>
              <a:gd name="connsiteY4" fmla="*/ 13606 h 178847"/>
              <a:gd name="connsiteX0" fmla="*/ 0 w 1108256"/>
              <a:gd name="connsiteY0" fmla="*/ 6673 h 171914"/>
              <a:gd name="connsiteX1" fmla="*/ 1108256 w 1108256"/>
              <a:gd name="connsiteY1" fmla="*/ 0 h 171914"/>
              <a:gd name="connsiteX2" fmla="*/ 1035105 w 1108256"/>
              <a:gd name="connsiteY2" fmla="*/ 160443 h 171914"/>
              <a:gd name="connsiteX3" fmla="*/ 153697 w 1108256"/>
              <a:gd name="connsiteY3" fmla="*/ 171914 h 171914"/>
              <a:gd name="connsiteX4" fmla="*/ 0 w 1108256"/>
              <a:gd name="connsiteY4" fmla="*/ 6673 h 171914"/>
              <a:gd name="connsiteX0" fmla="*/ 0 w 1108089"/>
              <a:gd name="connsiteY0" fmla="*/ 11877 h 177118"/>
              <a:gd name="connsiteX1" fmla="*/ 1108089 w 1108089"/>
              <a:gd name="connsiteY1" fmla="*/ -1 h 177118"/>
              <a:gd name="connsiteX2" fmla="*/ 1035105 w 1108089"/>
              <a:gd name="connsiteY2" fmla="*/ 165647 h 177118"/>
              <a:gd name="connsiteX3" fmla="*/ 153697 w 1108089"/>
              <a:gd name="connsiteY3" fmla="*/ 177118 h 177118"/>
              <a:gd name="connsiteX4" fmla="*/ 0 w 1108089"/>
              <a:gd name="connsiteY4" fmla="*/ 11877 h 177118"/>
              <a:gd name="connsiteX0" fmla="*/ 0 w 1101228"/>
              <a:gd name="connsiteY0" fmla="*/ 14191 h 179432"/>
              <a:gd name="connsiteX1" fmla="*/ 1101228 w 1101228"/>
              <a:gd name="connsiteY1" fmla="*/ 0 h 179432"/>
              <a:gd name="connsiteX2" fmla="*/ 1035105 w 1101228"/>
              <a:gd name="connsiteY2" fmla="*/ 167961 h 179432"/>
              <a:gd name="connsiteX3" fmla="*/ 153697 w 1101228"/>
              <a:gd name="connsiteY3" fmla="*/ 179432 h 179432"/>
              <a:gd name="connsiteX4" fmla="*/ 0 w 1101228"/>
              <a:gd name="connsiteY4" fmla="*/ 14191 h 179432"/>
              <a:gd name="connsiteX0" fmla="*/ 0 w 1101228"/>
              <a:gd name="connsiteY0" fmla="*/ 14191 h 179432"/>
              <a:gd name="connsiteX1" fmla="*/ 1101228 w 1101228"/>
              <a:gd name="connsiteY1" fmla="*/ 0 h 179432"/>
              <a:gd name="connsiteX2" fmla="*/ 1028411 w 1101228"/>
              <a:gd name="connsiteY2" fmla="*/ 170854 h 179432"/>
              <a:gd name="connsiteX3" fmla="*/ 153697 w 1101228"/>
              <a:gd name="connsiteY3" fmla="*/ 179432 h 179432"/>
              <a:gd name="connsiteX4" fmla="*/ 0 w 1101228"/>
              <a:gd name="connsiteY4" fmla="*/ 14191 h 179432"/>
              <a:gd name="connsiteX0" fmla="*/ 0 w 1105914"/>
              <a:gd name="connsiteY0" fmla="*/ 9180 h 179432"/>
              <a:gd name="connsiteX1" fmla="*/ 1105914 w 1105914"/>
              <a:gd name="connsiteY1" fmla="*/ 0 h 179432"/>
              <a:gd name="connsiteX2" fmla="*/ 1033097 w 1105914"/>
              <a:gd name="connsiteY2" fmla="*/ 170854 h 179432"/>
              <a:gd name="connsiteX3" fmla="*/ 158383 w 1105914"/>
              <a:gd name="connsiteY3" fmla="*/ 179432 h 179432"/>
              <a:gd name="connsiteX4" fmla="*/ 0 w 1105914"/>
              <a:gd name="connsiteY4" fmla="*/ 9180 h 179432"/>
              <a:gd name="connsiteX0" fmla="*/ 0 w 1105914"/>
              <a:gd name="connsiteY0" fmla="*/ 9180 h 179432"/>
              <a:gd name="connsiteX1" fmla="*/ 1105914 w 1105914"/>
              <a:gd name="connsiteY1" fmla="*/ 0 h 179432"/>
              <a:gd name="connsiteX2" fmla="*/ 1019526 w 1105914"/>
              <a:gd name="connsiteY2" fmla="*/ 171436 h 179432"/>
              <a:gd name="connsiteX3" fmla="*/ 158383 w 1105914"/>
              <a:gd name="connsiteY3" fmla="*/ 179432 h 179432"/>
              <a:gd name="connsiteX4" fmla="*/ 0 w 1105914"/>
              <a:gd name="connsiteY4" fmla="*/ 9180 h 179432"/>
              <a:gd name="connsiteX0" fmla="*/ 0 w 1094521"/>
              <a:gd name="connsiteY0" fmla="*/ 11296 h 181548"/>
              <a:gd name="connsiteX1" fmla="*/ 1094521 w 1094521"/>
              <a:gd name="connsiteY1" fmla="*/ 0 h 181548"/>
              <a:gd name="connsiteX2" fmla="*/ 1019526 w 1094521"/>
              <a:gd name="connsiteY2" fmla="*/ 173552 h 181548"/>
              <a:gd name="connsiteX3" fmla="*/ 158383 w 1094521"/>
              <a:gd name="connsiteY3" fmla="*/ 181548 h 181548"/>
              <a:gd name="connsiteX4" fmla="*/ 0 w 1094521"/>
              <a:gd name="connsiteY4" fmla="*/ 11296 h 181548"/>
              <a:gd name="connsiteX0" fmla="*/ 0 w 1094521"/>
              <a:gd name="connsiteY0" fmla="*/ 11296 h 181548"/>
              <a:gd name="connsiteX1" fmla="*/ 1094521 w 1094521"/>
              <a:gd name="connsiteY1" fmla="*/ 0 h 181548"/>
              <a:gd name="connsiteX2" fmla="*/ 1030752 w 1094521"/>
              <a:gd name="connsiteY2" fmla="*/ 170464 h 181548"/>
              <a:gd name="connsiteX3" fmla="*/ 158383 w 1094521"/>
              <a:gd name="connsiteY3" fmla="*/ 181548 h 181548"/>
              <a:gd name="connsiteX4" fmla="*/ 0 w 1094521"/>
              <a:gd name="connsiteY4" fmla="*/ 11296 h 181548"/>
              <a:gd name="connsiteX0" fmla="*/ 0 w 1094521"/>
              <a:gd name="connsiteY0" fmla="*/ 11296 h 181548"/>
              <a:gd name="connsiteX1" fmla="*/ 1094521 w 1094521"/>
              <a:gd name="connsiteY1" fmla="*/ 0 h 181548"/>
              <a:gd name="connsiteX2" fmla="*/ 1017181 w 1094521"/>
              <a:gd name="connsiteY2" fmla="*/ 171046 h 181548"/>
              <a:gd name="connsiteX3" fmla="*/ 158383 w 1094521"/>
              <a:gd name="connsiteY3" fmla="*/ 181548 h 181548"/>
              <a:gd name="connsiteX4" fmla="*/ 0 w 1094521"/>
              <a:gd name="connsiteY4" fmla="*/ 11296 h 181548"/>
              <a:gd name="connsiteX0" fmla="*/ 0 w 1094521"/>
              <a:gd name="connsiteY0" fmla="*/ 11296 h 178849"/>
              <a:gd name="connsiteX1" fmla="*/ 1094521 w 1094521"/>
              <a:gd name="connsiteY1" fmla="*/ 0 h 178849"/>
              <a:gd name="connsiteX2" fmla="*/ 1017181 w 1094521"/>
              <a:gd name="connsiteY2" fmla="*/ 171046 h 178849"/>
              <a:gd name="connsiteX3" fmla="*/ 160771 w 1094521"/>
              <a:gd name="connsiteY3" fmla="*/ 178849 h 178849"/>
              <a:gd name="connsiteX4" fmla="*/ 0 w 1094521"/>
              <a:gd name="connsiteY4" fmla="*/ 11296 h 178849"/>
              <a:gd name="connsiteX0" fmla="*/ 0 w 1094521"/>
              <a:gd name="connsiteY0" fmla="*/ 11296 h 171046"/>
              <a:gd name="connsiteX1" fmla="*/ 1094521 w 1094521"/>
              <a:gd name="connsiteY1" fmla="*/ 0 h 171046"/>
              <a:gd name="connsiteX2" fmla="*/ 1017181 w 1094521"/>
              <a:gd name="connsiteY2" fmla="*/ 171046 h 171046"/>
              <a:gd name="connsiteX3" fmla="*/ 162974 w 1094521"/>
              <a:gd name="connsiteY3" fmla="*/ 170946 h 171046"/>
              <a:gd name="connsiteX4" fmla="*/ 0 w 1094521"/>
              <a:gd name="connsiteY4" fmla="*/ 11296 h 171046"/>
              <a:gd name="connsiteX0" fmla="*/ 0 w 1094521"/>
              <a:gd name="connsiteY0" fmla="*/ 11296 h 171046"/>
              <a:gd name="connsiteX1" fmla="*/ 1094521 w 1094521"/>
              <a:gd name="connsiteY1" fmla="*/ 0 h 171046"/>
              <a:gd name="connsiteX2" fmla="*/ 1017181 w 1094521"/>
              <a:gd name="connsiteY2" fmla="*/ 171046 h 171046"/>
              <a:gd name="connsiteX3" fmla="*/ 165362 w 1094521"/>
              <a:gd name="connsiteY3" fmla="*/ 168337 h 171046"/>
              <a:gd name="connsiteX4" fmla="*/ 0 w 1094521"/>
              <a:gd name="connsiteY4" fmla="*/ 11296 h 171046"/>
              <a:gd name="connsiteX0" fmla="*/ 0 w 1096372"/>
              <a:gd name="connsiteY0" fmla="*/ 11296 h 168337"/>
              <a:gd name="connsiteX1" fmla="*/ 1094521 w 1096372"/>
              <a:gd name="connsiteY1" fmla="*/ 0 h 168337"/>
              <a:gd name="connsiteX2" fmla="*/ 1096372 w 1096372"/>
              <a:gd name="connsiteY2" fmla="*/ 163145 h 168337"/>
              <a:gd name="connsiteX3" fmla="*/ 165362 w 1096372"/>
              <a:gd name="connsiteY3" fmla="*/ 168337 h 168337"/>
              <a:gd name="connsiteX4" fmla="*/ 0 w 1096372"/>
              <a:gd name="connsiteY4" fmla="*/ 11296 h 168337"/>
              <a:gd name="connsiteX0" fmla="*/ 0 w 1179044"/>
              <a:gd name="connsiteY0" fmla="*/ 9482 h 166523"/>
              <a:gd name="connsiteX1" fmla="*/ 1179044 w 1179044"/>
              <a:gd name="connsiteY1" fmla="*/ 0 h 166523"/>
              <a:gd name="connsiteX2" fmla="*/ 1096372 w 1179044"/>
              <a:gd name="connsiteY2" fmla="*/ 161331 h 166523"/>
              <a:gd name="connsiteX3" fmla="*/ 165362 w 1179044"/>
              <a:gd name="connsiteY3" fmla="*/ 166523 h 166523"/>
              <a:gd name="connsiteX4" fmla="*/ 0 w 1179044"/>
              <a:gd name="connsiteY4" fmla="*/ 9482 h 166523"/>
              <a:gd name="connsiteX0" fmla="*/ 0 w 1181432"/>
              <a:gd name="connsiteY0" fmla="*/ 12050 h 169091"/>
              <a:gd name="connsiteX1" fmla="*/ 1181432 w 1181432"/>
              <a:gd name="connsiteY1" fmla="*/ 0 h 169091"/>
              <a:gd name="connsiteX2" fmla="*/ 1096372 w 1181432"/>
              <a:gd name="connsiteY2" fmla="*/ 163899 h 169091"/>
              <a:gd name="connsiteX3" fmla="*/ 165362 w 1181432"/>
              <a:gd name="connsiteY3" fmla="*/ 169091 h 169091"/>
              <a:gd name="connsiteX4" fmla="*/ 0 w 1181432"/>
              <a:gd name="connsiteY4" fmla="*/ 12050 h 169091"/>
              <a:gd name="connsiteX0" fmla="*/ 0 w 1181432"/>
              <a:gd name="connsiteY0" fmla="*/ 12050 h 170555"/>
              <a:gd name="connsiteX1" fmla="*/ 1181432 w 1181432"/>
              <a:gd name="connsiteY1" fmla="*/ 0 h 170555"/>
              <a:gd name="connsiteX2" fmla="*/ 1096372 w 1181432"/>
              <a:gd name="connsiteY2" fmla="*/ 163899 h 170555"/>
              <a:gd name="connsiteX3" fmla="*/ 174668 w 1181432"/>
              <a:gd name="connsiteY3" fmla="*/ 170555 h 170555"/>
              <a:gd name="connsiteX4" fmla="*/ 0 w 1181432"/>
              <a:gd name="connsiteY4" fmla="*/ 12050 h 170555"/>
              <a:gd name="connsiteX0" fmla="*/ 0 w 1185264"/>
              <a:gd name="connsiteY0" fmla="*/ 8586 h 167091"/>
              <a:gd name="connsiteX1" fmla="*/ 1185264 w 1185264"/>
              <a:gd name="connsiteY1" fmla="*/ 0 h 167091"/>
              <a:gd name="connsiteX2" fmla="*/ 1096372 w 1185264"/>
              <a:gd name="connsiteY2" fmla="*/ 160435 h 167091"/>
              <a:gd name="connsiteX3" fmla="*/ 174668 w 1185264"/>
              <a:gd name="connsiteY3" fmla="*/ 167091 h 167091"/>
              <a:gd name="connsiteX4" fmla="*/ 0 w 1185264"/>
              <a:gd name="connsiteY4" fmla="*/ 8586 h 167091"/>
              <a:gd name="connsiteX0" fmla="*/ 0 w 1185264"/>
              <a:gd name="connsiteY0" fmla="*/ 8586 h 167091"/>
              <a:gd name="connsiteX1" fmla="*/ 1185264 w 1185264"/>
              <a:gd name="connsiteY1" fmla="*/ 0 h 167091"/>
              <a:gd name="connsiteX2" fmla="*/ 1103761 w 1185264"/>
              <a:gd name="connsiteY2" fmla="*/ 160167 h 167091"/>
              <a:gd name="connsiteX3" fmla="*/ 174668 w 1185264"/>
              <a:gd name="connsiteY3" fmla="*/ 167091 h 167091"/>
              <a:gd name="connsiteX4" fmla="*/ 0 w 1185264"/>
              <a:gd name="connsiteY4" fmla="*/ 8586 h 167091"/>
              <a:gd name="connsiteX0" fmla="*/ 0 w 1187043"/>
              <a:gd name="connsiteY0" fmla="*/ 10451 h 168956"/>
              <a:gd name="connsiteX1" fmla="*/ 1187043 w 1187043"/>
              <a:gd name="connsiteY1" fmla="*/ -1 h 168956"/>
              <a:gd name="connsiteX2" fmla="*/ 1103761 w 1187043"/>
              <a:gd name="connsiteY2" fmla="*/ 162032 h 168956"/>
              <a:gd name="connsiteX3" fmla="*/ 174668 w 1187043"/>
              <a:gd name="connsiteY3" fmla="*/ 168956 h 168956"/>
              <a:gd name="connsiteX4" fmla="*/ 0 w 1187043"/>
              <a:gd name="connsiteY4" fmla="*/ 10451 h 168956"/>
              <a:gd name="connsiteX0" fmla="*/ 0 w 1187043"/>
              <a:gd name="connsiteY0" fmla="*/ 10452 h 170689"/>
              <a:gd name="connsiteX1" fmla="*/ 1187043 w 1187043"/>
              <a:gd name="connsiteY1" fmla="*/ 0 h 170689"/>
              <a:gd name="connsiteX2" fmla="*/ 1103761 w 1187043"/>
              <a:gd name="connsiteY2" fmla="*/ 162033 h 170689"/>
              <a:gd name="connsiteX3" fmla="*/ 176584 w 1187043"/>
              <a:gd name="connsiteY3" fmla="*/ 170689 h 170689"/>
              <a:gd name="connsiteX4" fmla="*/ 0 w 1187043"/>
              <a:gd name="connsiteY4" fmla="*/ 10452 h 17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043" h="170689">
                <a:moveTo>
                  <a:pt x="0" y="10452"/>
                </a:moveTo>
                <a:lnTo>
                  <a:pt x="1187043" y="0"/>
                </a:lnTo>
                <a:lnTo>
                  <a:pt x="1103761" y="162033"/>
                </a:lnTo>
                <a:lnTo>
                  <a:pt x="176584" y="170689"/>
                </a:lnTo>
                <a:lnTo>
                  <a:pt x="0" y="10452"/>
                </a:lnTo>
                <a:close/>
              </a:path>
            </a:pathLst>
          </a:custGeom>
          <a:solidFill>
            <a:srgbClr val="2FA3EE">
              <a:alpha val="9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cxnSp>
        <p:nvCxnSpPr>
          <p:cNvPr id="266" name="直線コネクタ 265"/>
          <p:cNvCxnSpPr>
            <a:stCxn id="261" idx="3"/>
            <a:endCxn id="261" idx="0"/>
          </p:cNvCxnSpPr>
          <p:nvPr/>
        </p:nvCxnSpPr>
        <p:spPr>
          <a:xfrm flipV="1">
            <a:off x="7298075" y="5201585"/>
            <a:ext cx="82585" cy="94124"/>
          </a:xfrm>
          <a:prstGeom prst="line">
            <a:avLst/>
          </a:prstGeom>
          <a:noFill/>
          <a:ln w="6350" cap="flat" cmpd="sng" algn="ctr">
            <a:solidFill>
              <a:sysClr val="windowText" lastClr="000000"/>
            </a:solidFill>
            <a:prstDash val="solid"/>
          </a:ln>
          <a:effectLst/>
        </p:spPr>
      </p:cxnSp>
      <p:cxnSp>
        <p:nvCxnSpPr>
          <p:cNvPr id="267" name="直線コネクタ 266"/>
          <p:cNvCxnSpPr/>
          <p:nvPr/>
        </p:nvCxnSpPr>
        <p:spPr>
          <a:xfrm flipV="1">
            <a:off x="7294010" y="5173913"/>
            <a:ext cx="0" cy="497180"/>
          </a:xfrm>
          <a:prstGeom prst="line">
            <a:avLst/>
          </a:prstGeom>
          <a:noFill/>
          <a:ln w="6350" cap="flat" cmpd="sng" algn="ctr">
            <a:solidFill>
              <a:sysClr val="windowText" lastClr="000000"/>
            </a:solidFill>
            <a:prstDash val="solid"/>
          </a:ln>
          <a:effectLst/>
        </p:spPr>
      </p:cxnSp>
      <p:cxnSp>
        <p:nvCxnSpPr>
          <p:cNvPr id="268" name="直線コネクタ 267"/>
          <p:cNvCxnSpPr/>
          <p:nvPr/>
        </p:nvCxnSpPr>
        <p:spPr>
          <a:xfrm>
            <a:off x="7292431" y="5295296"/>
            <a:ext cx="1262679" cy="331454"/>
          </a:xfrm>
          <a:prstGeom prst="line">
            <a:avLst/>
          </a:prstGeom>
          <a:noFill/>
          <a:ln w="6350" cap="flat" cmpd="sng" algn="ctr">
            <a:solidFill>
              <a:sysClr val="windowText" lastClr="000000"/>
            </a:solidFill>
            <a:prstDash val="solid"/>
          </a:ln>
          <a:effectLst/>
        </p:spPr>
      </p:cxnSp>
      <p:cxnSp>
        <p:nvCxnSpPr>
          <p:cNvPr id="269" name="直線コネクタ 268"/>
          <p:cNvCxnSpPr/>
          <p:nvPr/>
        </p:nvCxnSpPr>
        <p:spPr>
          <a:xfrm flipV="1">
            <a:off x="8556689" y="5505367"/>
            <a:ext cx="0" cy="497180"/>
          </a:xfrm>
          <a:prstGeom prst="line">
            <a:avLst/>
          </a:prstGeom>
          <a:noFill/>
          <a:ln w="6350" cap="flat" cmpd="sng" algn="ctr">
            <a:solidFill>
              <a:sysClr val="windowText" lastClr="000000"/>
            </a:solidFill>
            <a:prstDash val="solid"/>
          </a:ln>
          <a:effectLst/>
        </p:spPr>
      </p:cxnSp>
      <p:sp>
        <p:nvSpPr>
          <p:cNvPr id="270" name="楕円 269"/>
          <p:cNvSpPr>
            <a:spLocks/>
          </p:cNvSpPr>
          <p:nvPr/>
        </p:nvSpPr>
        <p:spPr>
          <a:xfrm>
            <a:off x="8639970" y="5666980"/>
            <a:ext cx="36000" cy="36000"/>
          </a:xfrm>
          <a:prstGeom prst="ellipse">
            <a:avLst/>
          </a:prstGeom>
          <a:solidFill>
            <a:sysClr val="window" lastClr="FFFFFF">
              <a:lumMod val="95000"/>
            </a:sys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71" name="楕円 270"/>
          <p:cNvSpPr>
            <a:spLocks/>
          </p:cNvSpPr>
          <p:nvPr/>
        </p:nvSpPr>
        <p:spPr>
          <a:xfrm>
            <a:off x="8636030" y="5748314"/>
            <a:ext cx="36000" cy="36000"/>
          </a:xfrm>
          <a:prstGeom prst="ellipse">
            <a:avLst/>
          </a:prstGeom>
          <a:solidFill>
            <a:sysClr val="window" lastClr="FFFFFF">
              <a:lumMod val="95000"/>
            </a:sys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72" name="楕円 271"/>
          <p:cNvSpPr>
            <a:spLocks/>
          </p:cNvSpPr>
          <p:nvPr/>
        </p:nvSpPr>
        <p:spPr>
          <a:xfrm>
            <a:off x="8665530" y="5709648"/>
            <a:ext cx="36000" cy="36000"/>
          </a:xfrm>
          <a:prstGeom prst="ellipse">
            <a:avLst/>
          </a:prstGeom>
          <a:solidFill>
            <a:sysClr val="window" lastClr="FFFFFF">
              <a:lumMod val="95000"/>
            </a:sys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73" name="楕円 272"/>
          <p:cNvSpPr>
            <a:spLocks/>
          </p:cNvSpPr>
          <p:nvPr/>
        </p:nvSpPr>
        <p:spPr>
          <a:xfrm>
            <a:off x="8564008" y="5723625"/>
            <a:ext cx="36000" cy="36000"/>
          </a:xfrm>
          <a:prstGeom prst="ellipse">
            <a:avLst/>
          </a:prstGeom>
          <a:solidFill>
            <a:sysClr val="window" lastClr="FFFFFF">
              <a:lumMod val="95000"/>
            </a:sys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74" name="楕円 273"/>
          <p:cNvSpPr>
            <a:spLocks/>
          </p:cNvSpPr>
          <p:nvPr/>
        </p:nvSpPr>
        <p:spPr>
          <a:xfrm>
            <a:off x="8581199" y="5668248"/>
            <a:ext cx="36000" cy="36000"/>
          </a:xfrm>
          <a:prstGeom prst="ellipse">
            <a:avLst/>
          </a:prstGeom>
          <a:solidFill>
            <a:sysClr val="window" lastClr="FFFFFF">
              <a:lumMod val="95000"/>
            </a:sys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grpSp>
        <p:nvGrpSpPr>
          <p:cNvPr id="275" name="グループ化 274"/>
          <p:cNvGrpSpPr>
            <a:grpSpLocks noChangeAspect="1"/>
          </p:cNvGrpSpPr>
          <p:nvPr/>
        </p:nvGrpSpPr>
        <p:grpSpPr>
          <a:xfrm>
            <a:off x="6881210" y="4999037"/>
            <a:ext cx="2565842" cy="829704"/>
            <a:chOff x="2942318" y="2856207"/>
            <a:chExt cx="3372358" cy="1090503"/>
          </a:xfrm>
        </p:grpSpPr>
        <p:sp>
          <p:nvSpPr>
            <p:cNvPr id="276" name="下矢印 275"/>
            <p:cNvSpPr/>
            <p:nvPr/>
          </p:nvSpPr>
          <p:spPr>
            <a:xfrm rot="6285895">
              <a:off x="3228167" y="3013762"/>
              <a:ext cx="116561" cy="482467"/>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77" name="下矢印 276"/>
            <p:cNvSpPr/>
            <p:nvPr/>
          </p:nvSpPr>
          <p:spPr>
            <a:xfrm rot="6285895">
              <a:off x="3339712" y="2904452"/>
              <a:ext cx="116561" cy="482467"/>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78" name="下矢印 277"/>
            <p:cNvSpPr/>
            <p:nvPr/>
          </p:nvSpPr>
          <p:spPr>
            <a:xfrm rot="6285895">
              <a:off x="3125271" y="3124489"/>
              <a:ext cx="116561" cy="482467"/>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79" name="下矢印 278"/>
            <p:cNvSpPr/>
            <p:nvPr/>
          </p:nvSpPr>
          <p:spPr>
            <a:xfrm rot="6285895">
              <a:off x="3445407" y="2789327"/>
              <a:ext cx="116561" cy="482467"/>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80" name="下矢印 279"/>
            <p:cNvSpPr/>
            <p:nvPr/>
          </p:nvSpPr>
          <p:spPr>
            <a:xfrm rot="6285895">
              <a:off x="3551103" y="2673254"/>
              <a:ext cx="116561" cy="482467"/>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81" name="下矢印 280"/>
            <p:cNvSpPr/>
            <p:nvPr/>
          </p:nvSpPr>
          <p:spPr>
            <a:xfrm rot="6285895">
              <a:off x="5701779" y="3546023"/>
              <a:ext cx="116561" cy="463360"/>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82" name="下矢印 281"/>
            <p:cNvSpPr/>
            <p:nvPr/>
          </p:nvSpPr>
          <p:spPr>
            <a:xfrm rot="6285895">
              <a:off x="5813324" y="3436713"/>
              <a:ext cx="116561" cy="463360"/>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83" name="下矢印 282"/>
            <p:cNvSpPr/>
            <p:nvPr/>
          </p:nvSpPr>
          <p:spPr>
            <a:xfrm rot="6285895">
              <a:off x="5598883" y="3656750"/>
              <a:ext cx="116561" cy="463360"/>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84" name="下矢印 283"/>
            <p:cNvSpPr/>
            <p:nvPr/>
          </p:nvSpPr>
          <p:spPr>
            <a:xfrm rot="6285895">
              <a:off x="5919019" y="3321588"/>
              <a:ext cx="116561" cy="463360"/>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85" name="下矢印 284"/>
            <p:cNvSpPr/>
            <p:nvPr/>
          </p:nvSpPr>
          <p:spPr>
            <a:xfrm rot="6285895">
              <a:off x="6024715" y="3205515"/>
              <a:ext cx="116561" cy="463360"/>
            </a:xfrm>
            <a:prstGeom prst="downArrow">
              <a:avLst>
                <a:gd name="adj1" fmla="val 35209"/>
                <a:gd name="adj2" fmla="val 55273"/>
              </a:avLst>
            </a:prstGeom>
            <a:solidFill>
              <a:srgbClr val="2FA3EE">
                <a:lumMod val="20000"/>
                <a:lumOff val="80000"/>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grpSp>
    </p:spTree>
    <p:extLst>
      <p:ext uri="{BB962C8B-B14F-4D97-AF65-F5344CB8AC3E}">
        <p14:creationId xmlns:p14="http://schemas.microsoft.com/office/powerpoint/2010/main" val="42408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par>
                                <p:cTn id="11" presetID="10" presetClass="entr" presetSubtype="0" fill="hold" nodeType="withEffect">
                                  <p:stCondLst>
                                    <p:cond delay="0"/>
                                  </p:stCondLst>
                                  <p:childTnLst>
                                    <p:set>
                                      <p:cBhvr>
                                        <p:cTn id="12" dur="1" fill="hold">
                                          <p:stCondLst>
                                            <p:cond delay="0"/>
                                          </p:stCondLst>
                                        </p:cTn>
                                        <p:tgtEl>
                                          <p:spTgt spid="238"/>
                                        </p:tgtEl>
                                        <p:attrNameLst>
                                          <p:attrName>style.visibility</p:attrName>
                                        </p:attrNameLst>
                                      </p:cBhvr>
                                      <p:to>
                                        <p:strVal val="visible"/>
                                      </p:to>
                                    </p:set>
                                    <p:animEffect transition="in" filter="fade">
                                      <p:cBhvr>
                                        <p:cTn id="13" dur="500"/>
                                        <p:tgtEl>
                                          <p:spTgt spid="238"/>
                                        </p:tgtEl>
                                      </p:cBhvr>
                                    </p:animEffect>
                                  </p:childTnLst>
                                </p:cTn>
                              </p:par>
                              <p:par>
                                <p:cTn id="14" presetID="10" presetClass="entr" presetSubtype="0" fill="hold" nodeType="withEffect">
                                  <p:stCondLst>
                                    <p:cond delay="0"/>
                                  </p:stCondLst>
                                  <p:childTnLst>
                                    <p:set>
                                      <p:cBhvr>
                                        <p:cTn id="15" dur="1" fill="hold">
                                          <p:stCondLst>
                                            <p:cond delay="0"/>
                                          </p:stCondLst>
                                        </p:cTn>
                                        <p:tgtEl>
                                          <p:spTgt spid="174"/>
                                        </p:tgtEl>
                                        <p:attrNameLst>
                                          <p:attrName>style.visibility</p:attrName>
                                        </p:attrNameLst>
                                      </p:cBhvr>
                                      <p:to>
                                        <p:strVal val="visible"/>
                                      </p:to>
                                    </p:set>
                                    <p:animEffect transition="in" filter="fade">
                                      <p:cBhvr>
                                        <p:cTn id="16" dur="500"/>
                                        <p:tgtEl>
                                          <p:spTgt spid="17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36"/>
                                        </p:tgtEl>
                                        <p:attrNameLst>
                                          <p:attrName>style.visibility</p:attrName>
                                        </p:attrNameLst>
                                      </p:cBhvr>
                                      <p:to>
                                        <p:strVal val="visible"/>
                                      </p:to>
                                    </p:set>
                                    <p:animEffect transition="in" filter="fade">
                                      <p:cBhvr>
                                        <p:cTn id="19" dur="500"/>
                                        <p:tgtEl>
                                          <p:spTgt spid="23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35"/>
                                        </p:tgtEl>
                                        <p:attrNameLst>
                                          <p:attrName>style.visibility</p:attrName>
                                        </p:attrNameLst>
                                      </p:cBhvr>
                                      <p:to>
                                        <p:strVal val="visible"/>
                                      </p:to>
                                    </p:set>
                                    <p:animEffect transition="in" filter="fade">
                                      <p:cBhvr>
                                        <p:cTn id="25" dur="500"/>
                                        <p:tgtEl>
                                          <p:spTgt spid="2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4"/>
                                        </p:tgtEl>
                                        <p:attrNameLst>
                                          <p:attrName>style.visibility</p:attrName>
                                        </p:attrNameLst>
                                      </p:cBhvr>
                                      <p:to>
                                        <p:strVal val="visible"/>
                                      </p:to>
                                    </p:set>
                                    <p:animEffect transition="in" filter="fade">
                                      <p:cBhvr>
                                        <p:cTn id="28" dur="500"/>
                                        <p:tgtEl>
                                          <p:spTgt spid="184"/>
                                        </p:tgtEl>
                                      </p:cBhvr>
                                    </p:animEffect>
                                  </p:childTnLst>
                                </p:cTn>
                              </p:par>
                              <p:par>
                                <p:cTn id="29" presetID="10" presetClass="entr" presetSubtype="0" fill="hold" nodeType="withEffect">
                                  <p:stCondLst>
                                    <p:cond delay="0"/>
                                  </p:stCondLst>
                                  <p:childTnLst>
                                    <p:set>
                                      <p:cBhvr>
                                        <p:cTn id="30" dur="1" fill="hold">
                                          <p:stCondLst>
                                            <p:cond delay="0"/>
                                          </p:stCondLst>
                                        </p:cTn>
                                        <p:tgtEl>
                                          <p:spTgt spid="185"/>
                                        </p:tgtEl>
                                        <p:attrNameLst>
                                          <p:attrName>style.visibility</p:attrName>
                                        </p:attrNameLst>
                                      </p:cBhvr>
                                      <p:to>
                                        <p:strVal val="visible"/>
                                      </p:to>
                                    </p:set>
                                    <p:animEffect transition="in" filter="fade">
                                      <p:cBhvr>
                                        <p:cTn id="31" dur="500"/>
                                        <p:tgtEl>
                                          <p:spTgt spid="18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3"/>
                                        </p:tgtEl>
                                        <p:attrNameLst>
                                          <p:attrName>style.visibility</p:attrName>
                                        </p:attrNameLst>
                                      </p:cBhvr>
                                      <p:to>
                                        <p:strVal val="visible"/>
                                      </p:to>
                                    </p:set>
                                    <p:animEffect transition="in" filter="fade">
                                      <p:cBhvr>
                                        <p:cTn id="34" dur="500"/>
                                        <p:tgtEl>
                                          <p:spTgt spid="2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4"/>
                                        </p:tgtEl>
                                        <p:attrNameLst>
                                          <p:attrName>style.visibility</p:attrName>
                                        </p:attrNameLst>
                                      </p:cBhvr>
                                      <p:to>
                                        <p:strVal val="visible"/>
                                      </p:to>
                                    </p:set>
                                    <p:animEffect transition="in" filter="fade">
                                      <p:cBhvr>
                                        <p:cTn id="37" dur="500"/>
                                        <p:tgtEl>
                                          <p:spTgt spid="234"/>
                                        </p:tgtEl>
                                      </p:cBhvr>
                                    </p:animEffect>
                                  </p:childTnLst>
                                </p:cTn>
                              </p:par>
                              <p:par>
                                <p:cTn id="38" presetID="42" presetClass="path" presetSubtype="0" repeatCount="indefinite" accel="50000" decel="50000" fill="hold" nodeType="withEffect">
                                  <p:stCondLst>
                                    <p:cond delay="0"/>
                                  </p:stCondLst>
                                  <p:childTnLst>
                                    <p:animMotion origin="layout" path="M 2.77778E-6 -4.07407E-6 L -0.01841 0.00695 " pathEditMode="relative" rAng="0" ptsTypes="AA">
                                      <p:cBhvr>
                                        <p:cTn id="39" dur="3000" fill="hold"/>
                                        <p:tgtEl>
                                          <p:spTgt spid="238"/>
                                        </p:tgtEl>
                                        <p:attrNameLst>
                                          <p:attrName>ppt_x</p:attrName>
                                          <p:attrName>ppt_y</p:attrName>
                                        </p:attrNameLst>
                                      </p:cBhvr>
                                      <p:rCtr x="-920" y="347"/>
                                    </p:animMotion>
                                  </p:childTnLst>
                                </p:cTn>
                              </p:par>
                              <p:par>
                                <p:cTn id="40" presetID="22" presetClass="entr" presetSubtype="4" repeatCount="indefinite" fill="remove" nodeType="withEffect">
                                  <p:stCondLst>
                                    <p:cond delay="0"/>
                                  </p:stCondLst>
                                  <p:childTnLst>
                                    <p:set>
                                      <p:cBhvr>
                                        <p:cTn id="41" dur="1" fill="hold">
                                          <p:stCondLst>
                                            <p:cond delay="0"/>
                                          </p:stCondLst>
                                        </p:cTn>
                                        <p:tgtEl>
                                          <p:spTgt spid="174"/>
                                        </p:tgtEl>
                                        <p:attrNameLst>
                                          <p:attrName>style.visibility</p:attrName>
                                        </p:attrNameLst>
                                      </p:cBhvr>
                                      <p:to>
                                        <p:strVal val="visible"/>
                                      </p:to>
                                    </p:set>
                                    <p:animEffect transition="in" filter="wipe(down)">
                                      <p:cBhvr>
                                        <p:cTn id="42" dur="3000"/>
                                        <p:tgtEl>
                                          <p:spTgt spid="174"/>
                                        </p:tgtEl>
                                      </p:cBhvr>
                                    </p:animEffect>
                                  </p:childTnLst>
                                </p:cTn>
                              </p:par>
                              <p:par>
                                <p:cTn id="43" presetID="0" presetClass="path" presetSubtype="0" repeatCount="indefinite" accel="50000" decel="50000" fill="remove" grpId="0" nodeType="withEffect">
                                  <p:stCondLst>
                                    <p:cond delay="0"/>
                                  </p:stCondLst>
                                  <p:childTnLst>
                                    <p:animMotion origin="layout" path="M 8.33333E-7 -0.00023 L 8.33333E-7 0.00023 C 0.00017 -0.00486 0.00017 -0.00926 0.00052 -0.01365 C 0.00052 -0.01481 0.00104 -0.0162 0.00139 -0.01736 C 0.00191 -0.01967 0.00156 -0.01852 0.00278 -0.02106 C 0.0033 -0.02569 0.00382 -0.02685 0.00278 -0.0324 C 0.00243 -0.03403 0.00156 -0.03495 0.00087 -0.03611 L 8.33333E-7 -0.0375 C -0.00035 -0.03865 -0.0007 -0.03889 -0.00087 -0.03981 L -0.00139 -0.0412 C -0.00122 -0.0449 -0.00122 -0.04861 -0.00087 -0.05231 C -0.00087 -0.05301 -0.00017 -0.05347 8.33333E-7 -0.05393 C 0.00035 -0.05509 0.00052 -0.05671 0.00087 -0.05787 C 0.00121 -0.05833 0.00156 -0.05903 0.00174 -0.05995 C 0.00226 -0.06157 0.00295 -0.06412 0.00312 -0.0662 C 0.00417 -0.07338 0.00295 -0.06643 0.00399 -0.07199 C 0.00399 -0.07222 0.00382 -0.08148 0.00312 -0.08426 C 0.00295 -0.08495 0.0026 -0.08541 0.00226 -0.08565 C 0.00139 -0.08935 0.00243 -0.08611 0.00052 -0.08981 C -0.00017 -0.09051 -0.0007 -0.09166 -0.00139 -0.09328 C -0.00156 -0.09375 -0.00208 -0.09421 -0.00226 -0.0949 C -0.00243 -0.09537 -0.0026 -0.09606 -0.0026 -0.09699 C -0.0026 -0.09861 -0.00278 -0.10324 -0.00174 -0.10578 C -0.00156 -0.10648 -0.00122 -0.10694 -0.00087 -0.10764 C -0.0007 -0.1081 -0.0007 -0.10856 -0.00052 -0.10926 C 8.33333E-7 -0.11041 0.00052 -0.11088 0.00087 -0.1118 C 0.00121 -0.1125 0.00139 -0.11296 0.00174 -0.11319 C 0.00503 -0.11875 0.00121 -0.11157 0.00451 -0.11759 C 0.00486 -0.11805 0.00521 -0.11875 0.00538 -0.11967 C 0.00608 -0.12129 0.00712 -0.12453 0.00712 -0.12407 C 0.00712 -0.12708 0.00712 -0.12986 0.00677 -0.13287 C 0.00642 -0.13634 0.0059 -0.13565 0.00486 -0.13819 C 0.00469 -0.13912 0.00434 -0.13958 0.00399 -0.14028 C 0.00382 -0.1412 0.00347 -0.14166 0.00312 -0.14259 C 0.00295 -0.14282 0.00295 -0.14375 0.00278 -0.14398 C 0.00243 -0.1449 0.00208 -0.14514 0.00174 -0.14629 C 8.33333E-7 -0.15115 0.00295 -0.14421 0.00052 -0.14953 C 0.00035 -0.15092 0.00017 -0.15231 8.33333E-7 -0.15324 C -0.00017 -0.1537 -0.00052 -0.15463 -0.00052 -0.15578 C -0.00052 -0.15717 8.33333E-7 -0.16435 0.00052 -0.16666 C 0.00069 -0.16805 0.00104 -0.16944 0.00139 -0.1706 C 0.00174 -0.17222 0.00208 -0.175 0.00278 -0.17639 C 0.00382 -0.17986 0.0033 -0.17847 0.00399 -0.18078 C 0.0033 -0.1919 0.00417 -0.18356 0.00312 -0.18865 C 0.00278 -0.19028 0.00226 -0.19328 0.00226 -0.19305 C 0.00191 -0.20231 0.00139 -0.20625 0.00226 -0.21528 C 0.0026 -0.21805 0.00365 -0.21967 0.00486 -0.22199 C 0.00521 -0.22291 0.00573 -0.22361 0.0059 -0.22407 C 0.00642 -0.22639 0.00608 -0.22523 0.00712 -0.22778 C 0.00746 -0.22893 0.00851 -0.23403 0.0099 -0.23472 L 0.01128 -0.23518 C 0.01146 -0.23611 0.01128 -0.23703 0.01163 -0.23727 C 0.0125 -0.23819 0.01441 -0.23958 0.01441 -0.23935 C 0.01528 -0.24166 0.01528 -0.2412 0.0158 -0.24328 C 0.01667 -0.24791 0.01562 -0.24444 0.01667 -0.24838 C 0.01667 -0.24907 0.01684 -0.25023 0.01701 -0.25046 C 0.01736 -0.25139 0.01771 -0.25162 0.01805 -0.25231 C 0.01788 -0.25278 0.01753 -0.25393 0.01753 -0.25486 C 0.01736 -0.25625 0.01753 -0.25856 0.01701 -0.26018 C 0.01684 -0.26088 0.01615 -0.26088 0.0158 -0.26111 C 0.01371 -0.26504 0.01615 -0.26111 0.01354 -0.26365 C 0.01302 -0.26435 0.01267 -0.26504 0.01215 -0.26551 C 0.0099 -0.26805 0.01007 -0.26759 0.00816 -0.26852 C 0.0066 -0.26967 0.00521 -0.2706 0.00399 -0.27291 C 0.0033 -0.27407 0.00226 -0.27662 0.00226 -0.27592 L 0.00139 -0.27986 C 0.01163 -0.28264 -0.00868 -0.29074 0.02882 -0.29629 " pathEditMode="relative" rAng="0" ptsTypes="AAAAAAAAAAAAAAAAAAAAAAAAAAAAAAAAAAAAAAAAAAAAAAAAAAAAAAAAAAAAAAAAAAA">
                                      <p:cBhvr>
                                        <p:cTn id="44" dur="3000" fill="hold"/>
                                        <p:tgtEl>
                                          <p:spTgt spid="236"/>
                                        </p:tgtEl>
                                        <p:attrNameLst>
                                          <p:attrName>ppt_x</p:attrName>
                                          <p:attrName>ppt_y</p:attrName>
                                        </p:attrNameLst>
                                      </p:cBhvr>
                                      <p:rCtr x="1302" y="-14792"/>
                                    </p:animMotion>
                                  </p:childTnLst>
                                </p:cTn>
                              </p:par>
                              <p:par>
                                <p:cTn id="45" presetID="0" presetClass="path" presetSubtype="0" repeatCount="indefinite" accel="50000" decel="50000" fill="remove" grpId="0" nodeType="withEffect">
                                  <p:stCondLst>
                                    <p:cond delay="0"/>
                                  </p:stCondLst>
                                  <p:childTnLst>
                                    <p:animMotion origin="layout" path="M -3.05556E-6 -0.00023 L -3.05556E-6 0.00023 C 0.00018 -0.00556 0.00018 -0.01111 0.00035 -0.01597 C 0.00035 -0.01667 0.00087 -0.01736 0.00087 -0.0176 C 0.00087 -0.0206 -0.00034 -0.0206 -0.00225 -0.02246 L -0.00364 -0.02385 C -0.00399 -0.02431 -0.00416 -0.02477 -0.00451 -0.02523 C -0.00503 -0.02616 -0.00555 -0.02616 -0.0059 -0.02685 C -0.00625 -0.02755 -0.00625 -0.02824 -0.00642 -0.02847 C -0.00625 -0.03033 -0.00625 -0.03403 -0.00555 -0.03565 C -0.00521 -0.03635 -0.00486 -0.03704 -0.00451 -0.03727 C -0.00382 -0.03935 -0.00451 -0.03935 -0.0033 -0.04097 C -0.00277 -0.04167 -0.00225 -0.04167 -0.00191 -0.04236 C -0.00173 -0.04283 -0.00156 -0.04352 -0.00139 -0.04398 C -0.00086 -0.0456 0.00035 -0.04792 0.00035 -0.04769 C 0.00052 -0.04861 0.00087 -0.04908 0.00087 -0.04954 C 0.00087 -0.05347 0.00018 -0.05347 -0.00139 -0.05672 L -0.00416 -0.06204 L -0.0059 -0.06597 L -0.00677 -0.0676 C -0.00694 -0.06852 -0.00729 -0.06922 -0.00729 -0.07014 C -0.00729 -0.07176 -0.00711 -0.07454 -0.0059 -0.0757 C -0.00503 -0.07685 -0.00416 -0.07732 -0.0033 -0.07847 L -0.00191 -0.0794 L -0.00052 -0.08079 C -0.00017 -0.08172 -3.05556E-6 -0.08241 0.00035 -0.08264 C 0.0007 -0.0831 0.00139 -0.0831 0.00174 -0.08334 C 0.00695 -0.09028 0.00104 -0.08472 0.00486 -0.08797 C 0.00521 -0.08912 0.00591 -0.09028 0.00573 -0.09144 C 0.00556 -0.09329 0.00521 -0.09722 0.00452 -0.09885 C 0.00382 -0.1 0.00348 -0.10162 0.00261 -0.10278 L 0.00122 -0.10371 C 0.00104 -0.1044 0.0007 -0.1051 0.00035 -0.10556 C 0.00018 -0.10602 0.00018 -0.10672 -3.05556E-6 -0.10695 C -0.00034 -0.10764 -0.00104 -0.10787 -0.00139 -0.10834 C -0.00156 -0.10903 -0.00173 -0.10996 -0.00191 -0.11065 C -0.00208 -0.11181 -0.00208 -0.11297 -0.00225 -0.11459 C -0.00277 -0.1169 -0.00295 -0.11574 -0.00364 -0.11875 C -0.00382 -0.11945 -0.00399 -0.12037 -0.00416 -0.12107 C -0.00434 -0.12246 -0.00503 -0.12477 -0.00503 -0.12431 C -0.00399 -0.14121 -0.00503 -0.12153 -0.00503 -0.15093 C -0.00503 -0.16111 -0.00538 -0.15903 -0.00416 -0.16412 C -0.00434 -0.17732 -0.00416 -0.19074 -0.00451 -0.20371 C -0.00451 -0.20417 -0.0059 -0.21158 -0.00642 -0.21227 C -0.00659 -0.21273 -0.00711 -0.21343 -0.00729 -0.21389 C -0.00902 -0.21852 -0.00573 -0.21227 -0.00902 -0.21829 C -0.0092 -0.21829 -0.01041 -0.22338 -0.01041 -0.22431 C -0.01041 -0.22732 -0.01007 -0.22986 -0.01007 -0.23264 C -0.01041 -0.24352 -0.00972 -0.23912 -0.01128 -0.24607 L -0.0118 -0.24769 C -0.01215 -0.24908 -0.01232 -0.25 -0.01319 -0.25116 C -0.01354 -0.25162 -0.01406 -0.25209 -0.01458 -0.25232 C -0.01475 -0.25301 -0.0151 -0.25371 -0.01545 -0.25417 C -0.0158 -0.25463 -0.01649 -0.25486 -0.01684 -0.25533 C -0.01701 -0.25602 -0.01701 -0.25672 -0.01718 -0.25718 C -0.01788 -0.26343 -0.01805 -0.26389 -0.01718 -0.27176 C -0.01718 -0.27246 -0.01649 -0.27292 -0.01632 -0.27338 C -0.01493 -0.27685 -0.01701 -0.27361 -0.01458 -0.27709 C -0.01441 -0.27755 -0.01458 -0.27871 -0.01406 -0.27894 C -0.01232 -0.27963 -0.01041 -0.27917 -0.00868 -0.2794 L -0.00503 -0.28033 C -0.00208 -0.28148 -0.00243 -0.28033 -0.00191 -0.2831 C -0.00173 -0.2838 -0.00173 -0.28496 -0.00139 -0.28542 C -0.00104 -0.28611 0.00139 -0.28843 0.00261 -0.28843 C 0.00452 -0.28866 0.00591 -0.29329 0.00782 -0.29329 C 0.00782 -0.29306 0.03108 -0.30023 0.03108 -0.3 " pathEditMode="relative" rAng="0" ptsTypes="AAAAAAAAAAAAAAAAAAAAAAAAAAAAAAAAAAAAAAAAAAAAAAAAAAAAAAAAAAAAAAAAAA">
                                      <p:cBhvr>
                                        <p:cTn id="46" dur="3000" fill="hold"/>
                                        <p:tgtEl>
                                          <p:spTgt spid="237"/>
                                        </p:tgtEl>
                                        <p:attrNameLst>
                                          <p:attrName>ppt_x</p:attrName>
                                          <p:attrName>ppt_y</p:attrName>
                                        </p:attrNameLst>
                                      </p:cBhvr>
                                      <p:rCtr x="660" y="-14977"/>
                                    </p:animMotion>
                                  </p:childTnLst>
                                </p:cTn>
                              </p:par>
                              <p:par>
                                <p:cTn id="47" presetID="0" presetClass="path" presetSubtype="0" repeatCount="indefinite" accel="50000" decel="50000" fill="remove" grpId="0" nodeType="withEffect">
                                  <p:stCondLst>
                                    <p:cond delay="0"/>
                                  </p:stCondLst>
                                  <p:childTnLst>
                                    <p:animMotion origin="layout" path="M -0.00035 -0.00023 L -0.00035 0.00024 L -0.00261 -0.00648 C -0.00261 -0.00694 -0.00313 -0.00763 -0.00313 -0.0081 C -0.00313 -0.00972 -0.00261 -0.01203 -0.00261 -0.0162 C -0.00261 -0.01782 -0.00139 -0.01898 -0.00018 -0.02013 L 0.00087 -0.02176 C 0.00104 -0.02476 0.00156 -0.02638 0.00156 -0.02754 C 0.00104 -0.03148 0.00104 -0.03101 0.00087 -0.03611 C 0.00035 -0.03703 0.00035 -0.03726 0.00035 -0.03773 C -0.00018 -0.03888 -0.00035 -0.04004 -0.00035 -0.04051 C -0.0007 -0.04282 -0.00139 -0.04398 -0.00139 -0.04467 C -0.00139 -0.04745 -0.00139 -0.05185 -0.00035 -0.05416 C -0.00035 -0.05532 -0.00018 -0.0581 0.00035 -0.06041 C -0.00018 -0.07986 -0.00018 -0.09907 -0.00018 -0.11736 C -0.00018 -0.11805 -0.00035 -0.11851 -0.00035 -0.11967 C -0.00139 -0.12708 -0.0007 -0.13564 -0.00139 -0.14282 C -0.00139 -0.14351 -0.00191 -0.14398 -0.00191 -0.14421 L -0.00486 -0.15092 C -0.00486 -0.15208 -0.00486 -0.15324 -0.00504 -0.15324 C -0.00538 -0.15439 -0.00538 -0.15648 -0.00538 -0.15625 C -0.00486 -0.15763 -0.00486 -0.1574 -0.00365 -0.16064 C -0.00365 -0.16111 -0.00365 -0.1618 -0.0033 -0.16226 L -0.00139 -0.16458 C -0.00018 -0.17129 -0.00139 -0.16805 -0.00139 -0.17986 L -0.00191 -0.18217 C -0.00313 -0.19236 -0.00191 -0.18101 -0.00313 -0.19004 C -0.00313 -0.19861 -0.00313 -0.20787 -0.0033 -0.21574 C -0.00365 -0.22546 -0.00538 -0.21574 -0.0033 -0.23217 C -0.00313 -0.23287 -0.00261 -0.23333 -0.00191 -0.23402 C -0.00191 -0.23449 -0.00139 -0.23449 -0.00139 -0.23426 C -0.0007 -0.23518 0.00156 -0.23564 0.00156 -0.23541 L 0.00746 -0.24421 L 0.0092 -0.24976 C 0.00972 -0.25092 0.00972 -0.25208 0.01041 -0.25277 C 0.01094 -0.2537 0.01458 -0.25486 0.0151 -0.25555 C 0.0151 -0.26064 0.01562 -0.2618 0.0151 -0.26689 C 0.01441 -0.26759 0.01441 -0.27083 0.01389 -0.27152 C 0.01094 -0.2743 0.01736 -0.27824 0.01441 -0.27939 C 0.01389 -0.28009 0.01215 -0.28217 0.01041 -0.28125 C 0.0092 -0.28055 0.00625 -0.28217 0.00625 -0.2824 C 0.00573 -0.28518 0.00382 -0.28472 0.0033 -0.28634 C 0.0033 -0.28611 0.00035 -0.28611 0.00035 -0.2875 C 0.00052 -0.28958 0.00278 -0.29305 0.0033 -0.29583 C 0.00399 -0.29699 0.01389 -0.29814 0.01389 -0.29791 L 0.03212 -0.30463 " pathEditMode="relative" rAng="0" ptsTypes="AAAAAAAAAAAAAAAAAAAAAAAAAAAAAAAAAAAAAAAAAAAAAA">
                                      <p:cBhvr>
                                        <p:cTn id="48" dur="3000" fill="hold"/>
                                        <p:tgtEl>
                                          <p:spTgt spid="235"/>
                                        </p:tgtEl>
                                        <p:attrNameLst>
                                          <p:attrName>ppt_x</p:attrName>
                                          <p:attrName>ppt_y</p:attrName>
                                        </p:attrNameLst>
                                      </p:cBhvr>
                                      <p:rCtr x="1372" y="-15208"/>
                                    </p:animMotion>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500"/>
                                        <p:tgtEl>
                                          <p:spTgt spid="15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1"/>
                                        </p:tgtEl>
                                        <p:attrNameLst>
                                          <p:attrName>style.visibility</p:attrName>
                                        </p:attrNameLst>
                                      </p:cBhvr>
                                      <p:to>
                                        <p:strVal val="visible"/>
                                      </p:to>
                                    </p:set>
                                    <p:animEffect transition="in" filter="fade">
                                      <p:cBhvr>
                                        <p:cTn id="56" dur="500"/>
                                        <p:tgtEl>
                                          <p:spTgt spid="161"/>
                                        </p:tgtEl>
                                      </p:cBhvr>
                                    </p:animEffect>
                                  </p:childTnLst>
                                </p:cTn>
                              </p:par>
                              <p:par>
                                <p:cTn id="57" presetID="10" presetClass="entr" presetSubtype="0" fill="hold" nodeType="withEffect">
                                  <p:stCondLst>
                                    <p:cond delay="0"/>
                                  </p:stCondLst>
                                  <p:childTnLst>
                                    <p:set>
                                      <p:cBhvr>
                                        <p:cTn id="58" dur="1" fill="hold">
                                          <p:stCondLst>
                                            <p:cond delay="0"/>
                                          </p:stCondLst>
                                        </p:cTn>
                                        <p:tgtEl>
                                          <p:spTgt spid="269"/>
                                        </p:tgtEl>
                                        <p:attrNameLst>
                                          <p:attrName>style.visibility</p:attrName>
                                        </p:attrNameLst>
                                      </p:cBhvr>
                                      <p:to>
                                        <p:strVal val="visible"/>
                                      </p:to>
                                    </p:set>
                                    <p:animEffect transition="in" filter="fade">
                                      <p:cBhvr>
                                        <p:cTn id="59" dur="500"/>
                                        <p:tgtEl>
                                          <p:spTgt spid="269"/>
                                        </p:tgtEl>
                                      </p:cBhvr>
                                    </p:animEffect>
                                  </p:childTnLst>
                                </p:cTn>
                              </p:par>
                              <p:par>
                                <p:cTn id="60" presetID="10" presetClass="entr" presetSubtype="0" fill="hold" nodeType="withEffect">
                                  <p:stCondLst>
                                    <p:cond delay="0"/>
                                  </p:stCondLst>
                                  <p:childTnLst>
                                    <p:set>
                                      <p:cBhvr>
                                        <p:cTn id="61" dur="1" fill="hold">
                                          <p:stCondLst>
                                            <p:cond delay="0"/>
                                          </p:stCondLst>
                                        </p:cTn>
                                        <p:tgtEl>
                                          <p:spTgt spid="268"/>
                                        </p:tgtEl>
                                        <p:attrNameLst>
                                          <p:attrName>style.visibility</p:attrName>
                                        </p:attrNameLst>
                                      </p:cBhvr>
                                      <p:to>
                                        <p:strVal val="visible"/>
                                      </p:to>
                                    </p:set>
                                    <p:animEffect transition="in" filter="fade">
                                      <p:cBhvr>
                                        <p:cTn id="62" dur="500"/>
                                        <p:tgtEl>
                                          <p:spTgt spid="268"/>
                                        </p:tgtEl>
                                      </p:cBhvr>
                                    </p:animEffect>
                                  </p:childTnLst>
                                </p:cTn>
                              </p:par>
                              <p:par>
                                <p:cTn id="63" presetID="10" presetClass="entr" presetSubtype="0" fill="hold" nodeType="withEffect">
                                  <p:stCondLst>
                                    <p:cond delay="0"/>
                                  </p:stCondLst>
                                  <p:childTnLst>
                                    <p:set>
                                      <p:cBhvr>
                                        <p:cTn id="64" dur="1" fill="hold">
                                          <p:stCondLst>
                                            <p:cond delay="0"/>
                                          </p:stCondLst>
                                        </p:cTn>
                                        <p:tgtEl>
                                          <p:spTgt spid="267"/>
                                        </p:tgtEl>
                                        <p:attrNameLst>
                                          <p:attrName>style.visibility</p:attrName>
                                        </p:attrNameLst>
                                      </p:cBhvr>
                                      <p:to>
                                        <p:strVal val="visible"/>
                                      </p:to>
                                    </p:set>
                                    <p:animEffect transition="in" filter="fade">
                                      <p:cBhvr>
                                        <p:cTn id="65" dur="500"/>
                                        <p:tgtEl>
                                          <p:spTgt spid="26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5"/>
                                        </p:tgtEl>
                                        <p:attrNameLst>
                                          <p:attrName>style.visibility</p:attrName>
                                        </p:attrNameLst>
                                      </p:cBhvr>
                                      <p:to>
                                        <p:strVal val="visible"/>
                                      </p:to>
                                    </p:set>
                                    <p:animEffect transition="in" filter="fade">
                                      <p:cBhvr>
                                        <p:cTn id="68" dur="500"/>
                                        <p:tgtEl>
                                          <p:spTgt spid="265"/>
                                        </p:tgtEl>
                                      </p:cBhvr>
                                    </p:animEffect>
                                  </p:childTnLst>
                                </p:cTn>
                              </p:par>
                              <p:par>
                                <p:cTn id="69" presetID="10" presetClass="entr" presetSubtype="0" fill="hold" nodeType="withEffect">
                                  <p:stCondLst>
                                    <p:cond delay="0"/>
                                  </p:stCondLst>
                                  <p:childTnLst>
                                    <p:set>
                                      <p:cBhvr>
                                        <p:cTn id="70" dur="1" fill="hold">
                                          <p:stCondLst>
                                            <p:cond delay="0"/>
                                          </p:stCondLst>
                                        </p:cTn>
                                        <p:tgtEl>
                                          <p:spTgt spid="266"/>
                                        </p:tgtEl>
                                        <p:attrNameLst>
                                          <p:attrName>style.visibility</p:attrName>
                                        </p:attrNameLst>
                                      </p:cBhvr>
                                      <p:to>
                                        <p:strVal val="visible"/>
                                      </p:to>
                                    </p:set>
                                    <p:animEffect transition="in" filter="fade">
                                      <p:cBhvr>
                                        <p:cTn id="71" dur="500"/>
                                        <p:tgtEl>
                                          <p:spTgt spid="266"/>
                                        </p:tgtEl>
                                      </p:cBhvr>
                                    </p:animEffect>
                                  </p:childTnLst>
                                </p:cTn>
                              </p:par>
                              <p:par>
                                <p:cTn id="72" presetID="10" presetClass="entr" presetSubtype="0" fill="hold" nodeType="withEffect">
                                  <p:stCondLst>
                                    <p:cond delay="0"/>
                                  </p:stCondLst>
                                  <p:childTnLst>
                                    <p:set>
                                      <p:cBhvr>
                                        <p:cTn id="73" dur="1" fill="hold">
                                          <p:stCondLst>
                                            <p:cond delay="0"/>
                                          </p:stCondLst>
                                        </p:cTn>
                                        <p:tgtEl>
                                          <p:spTgt spid="263"/>
                                        </p:tgtEl>
                                        <p:attrNameLst>
                                          <p:attrName>style.visibility</p:attrName>
                                        </p:attrNameLst>
                                      </p:cBhvr>
                                      <p:to>
                                        <p:strVal val="visible"/>
                                      </p:to>
                                    </p:set>
                                    <p:animEffect transition="in" filter="fade">
                                      <p:cBhvr>
                                        <p:cTn id="74" dur="500"/>
                                        <p:tgtEl>
                                          <p:spTgt spid="263"/>
                                        </p:tgtEl>
                                      </p:cBhvr>
                                    </p:animEffect>
                                  </p:childTnLst>
                                </p:cTn>
                              </p:par>
                              <p:par>
                                <p:cTn id="75" presetID="10" presetClass="entr" presetSubtype="0" fill="hold" nodeType="withEffect">
                                  <p:stCondLst>
                                    <p:cond delay="0"/>
                                  </p:stCondLst>
                                  <p:childTnLst>
                                    <p:set>
                                      <p:cBhvr>
                                        <p:cTn id="76" dur="1" fill="hold">
                                          <p:stCondLst>
                                            <p:cond delay="0"/>
                                          </p:stCondLst>
                                        </p:cTn>
                                        <p:tgtEl>
                                          <p:spTgt spid="264"/>
                                        </p:tgtEl>
                                        <p:attrNameLst>
                                          <p:attrName>style.visibility</p:attrName>
                                        </p:attrNameLst>
                                      </p:cBhvr>
                                      <p:to>
                                        <p:strVal val="visible"/>
                                      </p:to>
                                    </p:set>
                                    <p:animEffect transition="in" filter="fade">
                                      <p:cBhvr>
                                        <p:cTn id="77" dur="500"/>
                                        <p:tgtEl>
                                          <p:spTgt spid="264"/>
                                        </p:tgtEl>
                                      </p:cBhvr>
                                    </p:animEffect>
                                  </p:childTnLst>
                                </p:cTn>
                              </p:par>
                              <p:par>
                                <p:cTn id="78" presetID="10" presetClass="entr" presetSubtype="0" fill="hold" nodeType="withEffect">
                                  <p:stCondLst>
                                    <p:cond delay="0"/>
                                  </p:stCondLst>
                                  <p:childTnLst>
                                    <p:set>
                                      <p:cBhvr>
                                        <p:cTn id="79" dur="1" fill="hold">
                                          <p:stCondLst>
                                            <p:cond delay="0"/>
                                          </p:stCondLst>
                                        </p:cTn>
                                        <p:tgtEl>
                                          <p:spTgt spid="262"/>
                                        </p:tgtEl>
                                        <p:attrNameLst>
                                          <p:attrName>style.visibility</p:attrName>
                                        </p:attrNameLst>
                                      </p:cBhvr>
                                      <p:to>
                                        <p:strVal val="visible"/>
                                      </p:to>
                                    </p:set>
                                    <p:animEffect transition="in" filter="fade">
                                      <p:cBhvr>
                                        <p:cTn id="80" dur="500"/>
                                        <p:tgtEl>
                                          <p:spTgt spid="26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1"/>
                                        </p:tgtEl>
                                        <p:attrNameLst>
                                          <p:attrName>style.visibility</p:attrName>
                                        </p:attrNameLst>
                                      </p:cBhvr>
                                      <p:to>
                                        <p:strVal val="visible"/>
                                      </p:to>
                                    </p:set>
                                    <p:animEffect transition="in" filter="fade">
                                      <p:cBhvr>
                                        <p:cTn id="83" dur="500"/>
                                        <p:tgtEl>
                                          <p:spTgt spid="26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60"/>
                                        </p:tgtEl>
                                        <p:attrNameLst>
                                          <p:attrName>style.visibility</p:attrName>
                                        </p:attrNameLst>
                                      </p:cBhvr>
                                      <p:to>
                                        <p:strVal val="visible"/>
                                      </p:to>
                                    </p:set>
                                    <p:animEffect transition="in" filter="fade">
                                      <p:cBhvr>
                                        <p:cTn id="86" dur="500"/>
                                        <p:tgtEl>
                                          <p:spTgt spid="260"/>
                                        </p:tgtEl>
                                      </p:cBhvr>
                                    </p:animEffect>
                                  </p:childTnLst>
                                </p:cTn>
                              </p:par>
                              <p:par>
                                <p:cTn id="87" presetID="10" presetClass="entr" presetSubtype="0" fill="hold" nodeType="withEffect">
                                  <p:stCondLst>
                                    <p:cond delay="0"/>
                                  </p:stCondLst>
                                  <p:childTnLst>
                                    <p:set>
                                      <p:cBhvr>
                                        <p:cTn id="88" dur="1" fill="hold">
                                          <p:stCondLst>
                                            <p:cond delay="0"/>
                                          </p:stCondLst>
                                        </p:cTn>
                                        <p:tgtEl>
                                          <p:spTgt spid="259"/>
                                        </p:tgtEl>
                                        <p:attrNameLst>
                                          <p:attrName>style.visibility</p:attrName>
                                        </p:attrNameLst>
                                      </p:cBhvr>
                                      <p:to>
                                        <p:strVal val="visible"/>
                                      </p:to>
                                    </p:set>
                                    <p:animEffect transition="in" filter="fade">
                                      <p:cBhvr>
                                        <p:cTn id="89" dur="500"/>
                                        <p:tgtEl>
                                          <p:spTgt spid="259"/>
                                        </p:tgtEl>
                                      </p:cBhvr>
                                    </p:animEffect>
                                  </p:childTnLst>
                                </p:cTn>
                              </p:par>
                              <p:par>
                                <p:cTn id="90" presetID="10" presetClass="entr" presetSubtype="0" fill="hold" nodeType="withEffect">
                                  <p:stCondLst>
                                    <p:cond delay="0"/>
                                  </p:stCondLst>
                                  <p:childTnLst>
                                    <p:set>
                                      <p:cBhvr>
                                        <p:cTn id="91" dur="1" fill="hold">
                                          <p:stCondLst>
                                            <p:cond delay="0"/>
                                          </p:stCondLst>
                                        </p:cTn>
                                        <p:tgtEl>
                                          <p:spTgt spid="258"/>
                                        </p:tgtEl>
                                        <p:attrNameLst>
                                          <p:attrName>style.visibility</p:attrName>
                                        </p:attrNameLst>
                                      </p:cBhvr>
                                      <p:to>
                                        <p:strVal val="visible"/>
                                      </p:to>
                                    </p:set>
                                    <p:animEffect transition="in" filter="fade">
                                      <p:cBhvr>
                                        <p:cTn id="92" dur="500"/>
                                        <p:tgtEl>
                                          <p:spTgt spid="258"/>
                                        </p:tgtEl>
                                      </p:cBhvr>
                                    </p:animEffect>
                                  </p:childTnLst>
                                </p:cTn>
                              </p:par>
                              <p:par>
                                <p:cTn id="93" presetID="10" presetClass="entr" presetSubtype="0" fill="hold" nodeType="withEffect">
                                  <p:stCondLst>
                                    <p:cond delay="0"/>
                                  </p:stCondLst>
                                  <p:childTnLst>
                                    <p:set>
                                      <p:cBhvr>
                                        <p:cTn id="94" dur="1" fill="hold">
                                          <p:stCondLst>
                                            <p:cond delay="0"/>
                                          </p:stCondLst>
                                        </p:cTn>
                                        <p:tgtEl>
                                          <p:spTgt spid="257"/>
                                        </p:tgtEl>
                                        <p:attrNameLst>
                                          <p:attrName>style.visibility</p:attrName>
                                        </p:attrNameLst>
                                      </p:cBhvr>
                                      <p:to>
                                        <p:strVal val="visible"/>
                                      </p:to>
                                    </p:set>
                                    <p:animEffect transition="in" filter="fade">
                                      <p:cBhvr>
                                        <p:cTn id="95" dur="500"/>
                                        <p:tgtEl>
                                          <p:spTgt spid="257"/>
                                        </p:tgtEl>
                                      </p:cBhvr>
                                    </p:animEffect>
                                  </p:childTnLst>
                                </p:cTn>
                              </p:par>
                              <p:par>
                                <p:cTn id="96" presetID="10" presetClass="entr" presetSubtype="0" fill="hold" nodeType="withEffect">
                                  <p:stCondLst>
                                    <p:cond delay="0"/>
                                  </p:stCondLst>
                                  <p:childTnLst>
                                    <p:set>
                                      <p:cBhvr>
                                        <p:cTn id="97" dur="1" fill="hold">
                                          <p:stCondLst>
                                            <p:cond delay="0"/>
                                          </p:stCondLst>
                                        </p:cTn>
                                        <p:tgtEl>
                                          <p:spTgt spid="256"/>
                                        </p:tgtEl>
                                        <p:attrNameLst>
                                          <p:attrName>style.visibility</p:attrName>
                                        </p:attrNameLst>
                                      </p:cBhvr>
                                      <p:to>
                                        <p:strVal val="visible"/>
                                      </p:to>
                                    </p:set>
                                    <p:animEffect transition="in" filter="fade">
                                      <p:cBhvr>
                                        <p:cTn id="98" dur="500"/>
                                        <p:tgtEl>
                                          <p:spTgt spid="256"/>
                                        </p:tgtEl>
                                      </p:cBhvr>
                                    </p:animEffect>
                                  </p:childTnLst>
                                </p:cTn>
                              </p:par>
                              <p:par>
                                <p:cTn id="99" presetID="10" presetClass="entr" presetSubtype="0" fill="hold" nodeType="withEffect">
                                  <p:stCondLst>
                                    <p:cond delay="0"/>
                                  </p:stCondLst>
                                  <p:childTnLst>
                                    <p:set>
                                      <p:cBhvr>
                                        <p:cTn id="100" dur="1" fill="hold">
                                          <p:stCondLst>
                                            <p:cond delay="0"/>
                                          </p:stCondLst>
                                        </p:cTn>
                                        <p:tgtEl>
                                          <p:spTgt spid="255"/>
                                        </p:tgtEl>
                                        <p:attrNameLst>
                                          <p:attrName>style.visibility</p:attrName>
                                        </p:attrNameLst>
                                      </p:cBhvr>
                                      <p:to>
                                        <p:strVal val="visible"/>
                                      </p:to>
                                    </p:set>
                                    <p:animEffect transition="in" filter="fade">
                                      <p:cBhvr>
                                        <p:cTn id="101" dur="500"/>
                                        <p:tgtEl>
                                          <p:spTgt spid="255"/>
                                        </p:tgtEl>
                                      </p:cBhvr>
                                    </p:animEffect>
                                  </p:childTnLst>
                                </p:cTn>
                              </p:par>
                              <p:par>
                                <p:cTn id="102" presetID="10" presetClass="entr" presetSubtype="0" fill="hold" nodeType="withEffect">
                                  <p:stCondLst>
                                    <p:cond delay="0"/>
                                  </p:stCondLst>
                                  <p:childTnLst>
                                    <p:set>
                                      <p:cBhvr>
                                        <p:cTn id="103" dur="1" fill="hold">
                                          <p:stCondLst>
                                            <p:cond delay="0"/>
                                          </p:stCondLst>
                                        </p:cTn>
                                        <p:tgtEl>
                                          <p:spTgt spid="254"/>
                                        </p:tgtEl>
                                        <p:attrNameLst>
                                          <p:attrName>style.visibility</p:attrName>
                                        </p:attrNameLst>
                                      </p:cBhvr>
                                      <p:to>
                                        <p:strVal val="visible"/>
                                      </p:to>
                                    </p:set>
                                    <p:animEffect transition="in" filter="fade">
                                      <p:cBhvr>
                                        <p:cTn id="104" dur="500"/>
                                        <p:tgtEl>
                                          <p:spTgt spid="254"/>
                                        </p:tgtEl>
                                      </p:cBhvr>
                                    </p:animEffect>
                                  </p:childTnLst>
                                </p:cTn>
                              </p:par>
                              <p:par>
                                <p:cTn id="105" presetID="10" presetClass="entr" presetSubtype="0" fill="hold" nodeType="withEffect">
                                  <p:stCondLst>
                                    <p:cond delay="0"/>
                                  </p:stCondLst>
                                  <p:childTnLst>
                                    <p:set>
                                      <p:cBhvr>
                                        <p:cTn id="106" dur="1" fill="hold">
                                          <p:stCondLst>
                                            <p:cond delay="0"/>
                                          </p:stCondLst>
                                        </p:cTn>
                                        <p:tgtEl>
                                          <p:spTgt spid="253"/>
                                        </p:tgtEl>
                                        <p:attrNameLst>
                                          <p:attrName>style.visibility</p:attrName>
                                        </p:attrNameLst>
                                      </p:cBhvr>
                                      <p:to>
                                        <p:strVal val="visible"/>
                                      </p:to>
                                    </p:set>
                                    <p:animEffect transition="in" filter="fade">
                                      <p:cBhvr>
                                        <p:cTn id="107" dur="500"/>
                                        <p:tgtEl>
                                          <p:spTgt spid="253"/>
                                        </p:tgtEl>
                                      </p:cBhvr>
                                    </p:animEffect>
                                  </p:childTnLst>
                                </p:cTn>
                              </p:par>
                              <p:par>
                                <p:cTn id="108" presetID="10" presetClass="entr" presetSubtype="0" fill="hold" nodeType="withEffect">
                                  <p:stCondLst>
                                    <p:cond delay="0"/>
                                  </p:stCondLst>
                                  <p:childTnLst>
                                    <p:set>
                                      <p:cBhvr>
                                        <p:cTn id="109" dur="1" fill="hold">
                                          <p:stCondLst>
                                            <p:cond delay="0"/>
                                          </p:stCondLst>
                                        </p:cTn>
                                        <p:tgtEl>
                                          <p:spTgt spid="252"/>
                                        </p:tgtEl>
                                        <p:attrNameLst>
                                          <p:attrName>style.visibility</p:attrName>
                                        </p:attrNameLst>
                                      </p:cBhvr>
                                      <p:to>
                                        <p:strVal val="visible"/>
                                      </p:to>
                                    </p:set>
                                    <p:animEffect transition="in" filter="fade">
                                      <p:cBhvr>
                                        <p:cTn id="110" dur="500"/>
                                        <p:tgtEl>
                                          <p:spTgt spid="252"/>
                                        </p:tgtEl>
                                      </p:cBhvr>
                                    </p:animEffect>
                                  </p:childTnLst>
                                </p:cTn>
                              </p:par>
                              <p:par>
                                <p:cTn id="111" presetID="10" presetClass="entr" presetSubtype="0" fill="hold" nodeType="withEffect">
                                  <p:stCondLst>
                                    <p:cond delay="0"/>
                                  </p:stCondLst>
                                  <p:childTnLst>
                                    <p:set>
                                      <p:cBhvr>
                                        <p:cTn id="112" dur="1" fill="hold">
                                          <p:stCondLst>
                                            <p:cond delay="0"/>
                                          </p:stCondLst>
                                        </p:cTn>
                                        <p:tgtEl>
                                          <p:spTgt spid="251"/>
                                        </p:tgtEl>
                                        <p:attrNameLst>
                                          <p:attrName>style.visibility</p:attrName>
                                        </p:attrNameLst>
                                      </p:cBhvr>
                                      <p:to>
                                        <p:strVal val="visible"/>
                                      </p:to>
                                    </p:set>
                                    <p:animEffect transition="in" filter="fade">
                                      <p:cBhvr>
                                        <p:cTn id="113" dur="500"/>
                                        <p:tgtEl>
                                          <p:spTgt spid="251"/>
                                        </p:tgtEl>
                                      </p:cBhvr>
                                    </p:animEffect>
                                  </p:childTnLst>
                                </p:cTn>
                              </p:par>
                              <p:par>
                                <p:cTn id="114" presetID="10" presetClass="entr" presetSubtype="0" fill="hold" nodeType="withEffect">
                                  <p:stCondLst>
                                    <p:cond delay="0"/>
                                  </p:stCondLst>
                                  <p:childTnLst>
                                    <p:set>
                                      <p:cBhvr>
                                        <p:cTn id="115" dur="1" fill="hold">
                                          <p:stCondLst>
                                            <p:cond delay="0"/>
                                          </p:stCondLst>
                                        </p:cTn>
                                        <p:tgtEl>
                                          <p:spTgt spid="250"/>
                                        </p:tgtEl>
                                        <p:attrNameLst>
                                          <p:attrName>style.visibility</p:attrName>
                                        </p:attrNameLst>
                                      </p:cBhvr>
                                      <p:to>
                                        <p:strVal val="visible"/>
                                      </p:to>
                                    </p:set>
                                    <p:animEffect transition="in" filter="fade">
                                      <p:cBhvr>
                                        <p:cTn id="116" dur="500"/>
                                        <p:tgtEl>
                                          <p:spTgt spid="250"/>
                                        </p:tgtEl>
                                      </p:cBhvr>
                                    </p:animEffect>
                                  </p:childTnLst>
                                </p:cTn>
                              </p:par>
                              <p:par>
                                <p:cTn id="117" presetID="10" presetClass="entr" presetSubtype="0" fill="hold" nodeType="withEffect">
                                  <p:stCondLst>
                                    <p:cond delay="0"/>
                                  </p:stCondLst>
                                  <p:childTnLst>
                                    <p:set>
                                      <p:cBhvr>
                                        <p:cTn id="118" dur="1" fill="hold">
                                          <p:stCondLst>
                                            <p:cond delay="0"/>
                                          </p:stCondLst>
                                        </p:cTn>
                                        <p:tgtEl>
                                          <p:spTgt spid="249"/>
                                        </p:tgtEl>
                                        <p:attrNameLst>
                                          <p:attrName>style.visibility</p:attrName>
                                        </p:attrNameLst>
                                      </p:cBhvr>
                                      <p:to>
                                        <p:strVal val="visible"/>
                                      </p:to>
                                    </p:set>
                                    <p:animEffect transition="in" filter="fade">
                                      <p:cBhvr>
                                        <p:cTn id="119" dur="500"/>
                                        <p:tgtEl>
                                          <p:spTgt spid="24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48"/>
                                        </p:tgtEl>
                                        <p:attrNameLst>
                                          <p:attrName>style.visibility</p:attrName>
                                        </p:attrNameLst>
                                      </p:cBhvr>
                                      <p:to>
                                        <p:strVal val="visible"/>
                                      </p:to>
                                    </p:set>
                                    <p:animEffect transition="in" filter="fade">
                                      <p:cBhvr>
                                        <p:cTn id="122" dur="500"/>
                                        <p:tgtEl>
                                          <p:spTgt spid="24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47"/>
                                        </p:tgtEl>
                                        <p:attrNameLst>
                                          <p:attrName>style.visibility</p:attrName>
                                        </p:attrNameLst>
                                      </p:cBhvr>
                                      <p:to>
                                        <p:strVal val="visible"/>
                                      </p:to>
                                    </p:set>
                                    <p:animEffect transition="in" filter="fade">
                                      <p:cBhvr>
                                        <p:cTn id="125" dur="500"/>
                                        <p:tgtEl>
                                          <p:spTgt spid="247"/>
                                        </p:tgtEl>
                                      </p:cBhvr>
                                    </p:animEffect>
                                  </p:childTnLst>
                                </p:cTn>
                              </p:par>
                              <p:par>
                                <p:cTn id="126" presetID="10" presetClass="entr" presetSubtype="0" fill="hold" nodeType="withEffect">
                                  <p:stCondLst>
                                    <p:cond delay="0"/>
                                  </p:stCondLst>
                                  <p:childTnLst>
                                    <p:set>
                                      <p:cBhvr>
                                        <p:cTn id="127" dur="1" fill="hold">
                                          <p:stCondLst>
                                            <p:cond delay="0"/>
                                          </p:stCondLst>
                                        </p:cTn>
                                        <p:tgtEl>
                                          <p:spTgt spid="275"/>
                                        </p:tgtEl>
                                        <p:attrNameLst>
                                          <p:attrName>style.visibility</p:attrName>
                                        </p:attrNameLst>
                                      </p:cBhvr>
                                      <p:to>
                                        <p:strVal val="visible"/>
                                      </p:to>
                                    </p:set>
                                    <p:animEffect transition="in" filter="fade">
                                      <p:cBhvr>
                                        <p:cTn id="128" dur="500"/>
                                        <p:tgtEl>
                                          <p:spTgt spid="275"/>
                                        </p:tgtEl>
                                      </p:cBhvr>
                                    </p:animEffect>
                                  </p:childTnLst>
                                </p:cTn>
                              </p:par>
                              <p:par>
                                <p:cTn id="129" presetID="1" presetClass="entr" presetSubtype="0" fill="hold" grpId="0" nodeType="withEffect">
                                  <p:stCondLst>
                                    <p:cond delay="0"/>
                                  </p:stCondLst>
                                  <p:childTnLst>
                                    <p:set>
                                      <p:cBhvr>
                                        <p:cTn id="130" dur="1" fill="hold">
                                          <p:stCondLst>
                                            <p:cond delay="0"/>
                                          </p:stCondLst>
                                        </p:cTn>
                                        <p:tgtEl>
                                          <p:spTgt spid="27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7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7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7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70"/>
                                        </p:tgtEl>
                                        <p:attrNameLst>
                                          <p:attrName>style.visibility</p:attrName>
                                        </p:attrNameLst>
                                      </p:cBhvr>
                                      <p:to>
                                        <p:strVal val="visible"/>
                                      </p:to>
                                    </p:set>
                                  </p:childTnLst>
                                </p:cTn>
                              </p:par>
                              <p:par>
                                <p:cTn id="139" presetID="42" presetClass="path" presetSubtype="0" repeatCount="indefinite" accel="50000" decel="50000" fill="hold" nodeType="withEffect">
                                  <p:stCondLst>
                                    <p:cond delay="0"/>
                                  </p:stCondLst>
                                  <p:childTnLst>
                                    <p:animMotion origin="layout" path="M -1.94444E-6 -0.00069 L -0.03524 -0.01226 " pathEditMode="relative" rAng="0" ptsTypes="AA">
                                      <p:cBhvr>
                                        <p:cTn id="140" dur="2000" fill="hold"/>
                                        <p:tgtEl>
                                          <p:spTgt spid="275"/>
                                        </p:tgtEl>
                                        <p:attrNameLst>
                                          <p:attrName>ppt_x</p:attrName>
                                          <p:attrName>ppt_y</p:attrName>
                                        </p:attrNameLst>
                                      </p:cBhvr>
                                      <p:rCtr x="-1771" y="-579"/>
                                    </p:animMotion>
                                  </p:childTnLst>
                                </p:cTn>
                              </p:par>
                              <p:par>
                                <p:cTn id="141" presetID="0" presetClass="path" presetSubtype="0" repeatCount="indefinite" fill="hold" grpId="1" nodeType="withEffect">
                                  <p:stCondLst>
                                    <p:cond delay="100"/>
                                  </p:stCondLst>
                                  <p:childTnLst>
                                    <p:animMotion origin="layout" path="M 2.22222E-6 2.59259E-6 L 2.22222E-6 0.00023 C -0.00156 -0.00023 -0.00295 -0.00023 -0.00452 -0.00047 C -0.00504 -0.0007 -0.00556 -0.00116 -0.00625 -0.00139 C -0.0066 -0.00139 -0.00781 -0.00185 -0.00816 -0.00209 C -0.00851 -0.00232 -0.00886 -0.00255 -0.00903 -0.00278 C -0.00972 -0.00324 -0.01111 -0.00347 -0.01181 -0.00371 C -0.01268 -0.00371 -0.01354 -0.00394 -0.01441 -0.00394 C -0.01736 -0.00533 -0.01406 -0.00394 -0.0217 -0.00486 C -0.02188 -0.00486 -0.02222 -0.00486 -0.02257 -0.0051 L -0.02518 -0.00741 C -0.029 -0.01088 -0.02327 -0.00602 -0.02691 -0.00857 C -0.02743 -0.00903 -0.02795 -0.00996 -0.02865 -0.01019 C -0.029 -0.01042 -0.02917 -0.01042 -0.02952 -0.01065 C -0.03004 -0.01111 -0.03125 -0.01227 -0.03125 -0.01204 C -0.03143 -0.0125 -0.0316 -0.01297 -0.03177 -0.01343 C -0.03212 -0.01366 -0.03247 -0.01343 -0.03264 -0.01366 C -0.03334 -0.01412 -0.03386 -0.01482 -0.03438 -0.01528 C -0.03438 -0.01505 -0.03611 -0.0169 -0.03611 -0.01667 C -0.03663 -0.01713 -0.03698 -0.01736 -0.03733 -0.0176 C -0.0382 -0.01829 -0.0382 -0.01852 -0.03906 -0.01875 C -0.04011 -0.01898 -0.04132 -0.01898 -0.04236 -0.01922 C -0.04531 -0.0206 -0.0434 -0.01991 -0.04809 -0.02037 C -0.05018 -0.0213 -0.04931 -0.0206 -0.0507 -0.02199 C -0.05226 -0.025 -0.05035 -0.0213 -0.05226 -0.02385 C -0.05243 -0.02408 -0.05261 -0.02477 -0.05278 -0.025 C -0.05295 -0.02523 -0.05347 -0.02523 -0.05365 -0.02547 C -0.054 -0.0257 -0.05417 -0.02593 -0.05452 -0.02616 C -0.05469 -0.02662 -0.05469 -0.02709 -0.05486 -0.02732 C -0.05538 -0.02801 -0.0566 -0.02894 -0.0566 -0.02871 C -0.05695 -0.02963 -0.05712 -0.03102 -0.05781 -0.03125 C -0.05816 -0.03148 -0.0592 -0.03172 -0.05972 -0.03195 C -0.06059 -0.03241 -0.06129 -0.0331 -0.06215 -0.03357 C -0.06268 -0.0338 -0.06337 -0.0338 -0.06389 -0.03426 C -0.06493 -0.03542 -0.06441 -0.03496 -0.06563 -0.03542 C -0.06597 -0.03565 -0.06615 -0.03588 -0.0665 -0.03635 C -0.06684 -0.03658 -0.06702 -0.03704 -0.06736 -0.0375 C -0.06754 -0.03773 -0.06788 -0.03773 -0.06823 -0.03773 C -0.06858 -0.03797 -0.06893 -0.03843 -0.06945 -0.03866 C -0.06962 -0.03889 -0.06997 -0.03935 -0.07031 -0.03982 C -0.07049 -0.04005 -0.07084 -0.04005 -0.07118 -0.04005 C -0.07153 -0.04028 -0.07188 -0.04074 -0.07222 -0.04097 C -0.07292 -0.04121 -0.07413 -0.04167 -0.07413 -0.04144 L -0.07674 -0.04398 L -0.07761 -0.04491 C -0.07761 -0.04514 -0.07761 -0.0456 -0.07778 -0.04607 C -0.07813 -0.04653 -0.0783 -0.04676 -0.07865 -0.04722 C -0.08143 -0.04954 -0.07778 -0.04514 -0.08038 -0.04838 C -0.08264 -0.0507 -0.08004 -0.04838 -0.08229 -0.05023 C -0.08247 -0.0507 -0.08247 -0.05116 -0.08281 -0.05139 C -0.08334 -0.05209 -0.08472 -0.05301 -0.08542 -0.05371 C -0.08577 -0.05417 -0.08611 -0.05463 -0.08663 -0.05486 C -0.08715 -0.05533 -0.08854 -0.05556 -0.08889 -0.05579 C -0.08924 -0.05579 -0.08941 -0.05602 -0.08976 -0.05602 C -0.09011 -0.05625 -0.09045 -0.05648 -0.09063 -0.05695 C -0.0908 -0.05718 -0.0908 -0.05764 -0.09097 -0.0581 C -0.09115 -0.05834 -0.09132 -0.0588 -0.0915 -0.05926 C -0.09219 -0.06042 -0.09236 -0.06042 -0.09323 -0.06111 C -0.09393 -0.06412 -0.09288 -0.06065 -0.09445 -0.06297 C -0.09462 -0.06343 -0.09462 -0.06389 -0.09479 -0.06412 C -0.09531 -0.06574 -0.09531 -0.06528 -0.09618 -0.06667 C -0.0974 -0.06852 -0.09601 -0.06713 -0.09757 -0.06852 C -0.09792 -0.06898 -0.09809 -0.06922 -0.09827 -0.06968 C -0.09844 -0.07014 -0.09827 -0.0706 -0.09844 -0.07084 C -0.09879 -0.0713 -0.09913 -0.07153 -0.09931 -0.07199 C -0.10087 -0.07454 -0.09861 -0.07199 -0.10174 -0.07477 C -0.10313 -0.07593 -0.10226 -0.07547 -0.10434 -0.07639 L -0.10521 -0.07662 C -0.10573 -0.07709 -0.1066 -0.07732 -0.10695 -0.07824 C -0.10764 -0.0801 -0.10729 -0.0794 -0.10816 -0.08102 C -0.10816 -0.08218 -0.10834 -0.08334 -0.10834 -0.08449 C -0.10851 -0.08496 -0.10851 -0.08519 -0.10868 -0.08565 C -0.10886 -0.08588 -0.10903 -0.08588 -0.1092 -0.08588 L -0.1092 -0.08565 " pathEditMode="relative" rAng="0" ptsTypes="AAAAAAAAAAAAAAAAAAAAAAAAAAAAAAAAAAAAAAAAAAAAAAAAAAAAAAAAAAAAAAAAAAAAAAAAAA">
                                      <p:cBhvr>
                                        <p:cTn id="142" dur="2000" fill="hold"/>
                                        <p:tgtEl>
                                          <p:spTgt spid="274"/>
                                        </p:tgtEl>
                                        <p:attrNameLst>
                                          <p:attrName>ppt_x</p:attrName>
                                          <p:attrName>ppt_y</p:attrName>
                                        </p:attrNameLst>
                                      </p:cBhvr>
                                      <p:rCtr x="-5469" y="-4282"/>
                                    </p:animMotion>
                                  </p:childTnLst>
                                </p:cTn>
                              </p:par>
                              <p:par>
                                <p:cTn id="143" presetID="0" presetClass="path" presetSubtype="0" repeatCount="indefinite" fill="hold" grpId="1" nodeType="withEffect">
                                  <p:stCondLst>
                                    <p:cond delay="100"/>
                                  </p:stCondLst>
                                  <p:childTnLst>
                                    <p:animMotion origin="layout" path="M -1.66667E-6 7.40741E-7 L -1.66667E-6 0.00023 C -0.00104 -0.00023 -0.00191 -0.00023 -0.00278 -0.00046 C -0.00312 -0.0007 -0.0033 -0.00116 -0.00364 -0.00139 C -0.00486 -0.00208 -0.00538 -0.00208 -0.00642 -0.00255 C -0.00677 -0.00255 -0.00712 -0.00278 -0.00729 -0.00278 C -0.00989 -0.00509 -0.0059 -0.00162 -0.01007 -0.0044 C -0.01146 -0.00532 -0.01076 -0.00486 -0.01198 -0.00602 C -0.01215 -0.00625 -0.01215 -0.00695 -0.01232 -0.00718 C -0.0125 -0.00741 -0.01285 -0.00741 -0.01319 -0.00741 C -0.01354 -0.00764 -0.01371 -0.0081 -0.01406 -0.00833 C -0.01458 -0.00857 -0.01528 -0.0088 -0.0158 -0.00903 L -0.01666 -0.00949 L -0.01753 -0.00995 C -0.01927 -0.01134 -0.01771 -0.00995 -0.01927 -0.01111 C -0.01979 -0.01134 -0.02014 -0.01157 -0.02048 -0.01181 C -0.02118 -0.01204 -0.02205 -0.01227 -0.02274 -0.0125 C -0.02309 -0.01273 -0.02344 -0.01296 -0.02361 -0.01296 C -0.02569 -0.01366 -0.02569 -0.01343 -0.02743 -0.01412 C -0.02778 -0.01435 -0.02812 -0.01458 -0.0283 -0.01482 C -0.03194 -0.01759 -0.03264 -0.01551 -0.03906 -0.01528 C -0.04427 -0.01644 -0.03785 -0.01505 -0.04236 -0.01597 C -0.04288 -0.0162 -0.04357 -0.01644 -0.0441 -0.01644 C -0.04444 -0.01667 -0.04479 -0.0169 -0.04496 -0.01713 C -0.04514 -0.01759 -0.04531 -0.01806 -0.04548 -0.01852 C -0.04583 -0.01875 -0.04618 -0.01875 -0.04635 -0.01875 C -0.04896 -0.02107 -0.04601 -0.01806 -0.04757 -0.02083 C -0.04774 -0.02107 -0.04809 -0.0213 -0.04844 -0.02153 C -0.04878 -0.02199 -0.0493 -0.02222 -0.04965 -0.02269 C -0.05 -0.02338 -0.05035 -0.02431 -0.05087 -0.025 C -0.05104 -0.02546 -0.05139 -0.02593 -0.05173 -0.02662 C -0.05191 -0.02708 -0.05243 -0.0287 -0.05278 -0.0294 C -0.05347 -0.03009 -0.05486 -0.03102 -0.05573 -0.03171 C -0.05607 -0.03171 -0.05625 -0.03195 -0.0566 -0.03195 C -0.05833 -0.03426 -0.0566 -0.03241 -0.05833 -0.03357 C -0.05868 -0.0338 -0.05885 -0.03426 -0.0592 -0.03426 C -0.05972 -0.03472 -0.06041 -0.03495 -0.06094 -0.03519 C -0.06094 -0.03495 -0.06267 -0.03588 -0.06267 -0.03565 C -0.06337 -0.03611 -0.06389 -0.03611 -0.06441 -0.03634 C -0.0651 -0.03657 -0.06562 -0.03681 -0.06614 -0.03704 C -0.06805 -0.0375 -0.06719 -0.03727 -0.06857 -0.03796 C -0.07118 -0.0412 -0.06788 -0.03704 -0.07031 -0.03982 C -0.07066 -0.04005 -0.07083 -0.04051 -0.07118 -0.04097 C -0.07135 -0.04144 -0.07135 -0.04167 -0.07153 -0.04213 C -0.07153 -0.04259 -0.07153 -0.04329 -0.0717 -0.04375 C -0.07187 -0.04421 -0.07222 -0.04445 -0.07239 -0.04491 C -0.07239 -0.04537 -0.07239 -0.04607 -0.07257 -0.04653 C -0.07396 -0.04838 -0.07482 -0.04792 -0.07639 -0.04838 C -0.07691 -0.04838 -0.07743 -0.04861 -0.07795 -0.04884 C -0.08055 -0.04931 -0.07882 -0.04884 -0.08073 -0.04954 C -0.08107 -0.05 -0.08125 -0.05046 -0.0816 -0.0507 C -0.08194 -0.05093 -0.08229 -0.05093 -0.08246 -0.05116 C -0.08298 -0.05139 -0.08333 -0.05162 -0.08368 -0.05185 C -0.08403 -0.05208 -0.0842 -0.05255 -0.08455 -0.05255 C -0.08489 -0.05278 -0.08524 -0.05278 -0.08541 -0.05301 C -0.08628 -0.0537 -0.08732 -0.0544 -0.08802 -0.05532 C -0.08923 -0.05671 -0.08854 -0.05625 -0.08976 -0.05695 C -0.09062 -0.05764 -0.0908 -0.05764 -0.09132 -0.0588 C -0.09149 -0.05972 -0.09184 -0.06111 -0.09184 -0.06088 C -0.09201 -0.06227 -0.09184 -0.06343 -0.09219 -0.06435 C -0.09236 -0.06482 -0.09288 -0.06482 -0.0934 -0.06505 C -0.09357 -0.06528 -0.09392 -0.06574 -0.09427 -0.06597 C -0.09496 -0.0662 -0.09583 -0.0662 -0.09653 -0.06667 L -0.09826 -0.06736 C -0.09861 -0.06759 -0.09878 -0.06782 -0.09913 -0.06782 L -0.10156 -0.06852 C -0.10173 -0.06875 -0.10208 -0.06898 -0.10243 -0.06945 C -0.10278 -0.07014 -0.10347 -0.07176 -0.10347 -0.07153 C -0.10364 -0.07199 -0.10382 -0.07245 -0.10382 -0.07292 C -0.10399 -0.075 -0.10382 -0.07732 -0.10416 -0.0794 C -0.10416 -0.08009 -0.1059 -0.08056 -0.10607 -0.08056 C -0.10868 -0.08287 -0.10555 -0.08032 -0.10798 -0.08195 C -0.10868 -0.08241 -0.10868 -0.08287 -0.10972 -0.0831 C -0.11128 -0.08333 -0.11302 -0.08333 -0.11458 -0.08333 C -0.11493 -0.08357 -0.11528 -0.0838 -0.11545 -0.08426 C -0.11562 -0.08472 -0.11562 -0.08519 -0.1158 -0.08565 C -0.11597 -0.08681 -0.11597 -0.08773 -0.11597 -0.08889 C -0.1158 -0.09051 -0.11614 -0.09028 -0.11545 -0.09028 L -0.11545 -0.09005 " pathEditMode="relative" rAng="0" ptsTypes="AAAAAAAAAAAAAAAAAAAAAAAAAAAAAAAAAAAAAAAAAAAAAAAAAAAAAAAAAAAAAAAAAAAAAAAAAAAAAAA">
                                      <p:cBhvr>
                                        <p:cTn id="144" dur="2000" fill="hold"/>
                                        <p:tgtEl>
                                          <p:spTgt spid="273"/>
                                        </p:tgtEl>
                                        <p:attrNameLst>
                                          <p:attrName>ppt_x</p:attrName>
                                          <p:attrName>ppt_y</p:attrName>
                                        </p:attrNameLst>
                                      </p:cBhvr>
                                      <p:rCtr x="-5799" y="-4514"/>
                                    </p:animMotion>
                                  </p:childTnLst>
                                </p:cTn>
                              </p:par>
                              <p:par>
                                <p:cTn id="145" presetID="0" presetClass="path" presetSubtype="0" repeatCount="indefinite" fill="hold" grpId="1" nodeType="withEffect">
                                  <p:stCondLst>
                                    <p:cond delay="100"/>
                                  </p:stCondLst>
                                  <p:childTnLst>
                                    <p:animMotion origin="layout" path="M -2.77778E-6 4.07407E-6 L -2.77778E-6 0.00023 C -0.00156 -0.00047 -0.0033 -0.00024 -0.00451 -0.00139 C -0.00468 -0.00162 -0.00503 -0.00186 -0.00538 -0.00209 C -0.0059 -0.00232 -0.00712 -0.00278 -0.00712 -0.00255 C -0.00937 -0.00278 -0.01163 -0.00232 -0.01389 -0.00255 C -0.01441 -0.00255 -0.01562 -0.00324 -0.01562 -0.00301 C -0.0158 -0.00371 -0.0158 -0.00417 -0.01614 -0.0044 C -0.01666 -0.0051 -0.01788 -0.00602 -0.01788 -0.00579 C -0.01909 -0.00811 -0.01771 -0.00625 -0.02014 -0.00787 C -0.02066 -0.00811 -0.021 -0.00834 -0.02135 -0.00857 C -0.0217 -0.0088 -0.02187 -0.00926 -0.02222 -0.00949 C -0.02257 -0.00973 -0.02291 -0.00973 -0.02309 -0.00996 C -0.02343 -0.00996 -0.02361 -0.01042 -0.02396 -0.01065 C -0.02482 -0.01088 -0.02569 -0.01088 -0.02656 -0.01112 C -0.02916 -0.01274 -0.02639 -0.01112 -0.02951 -0.01227 C -0.03402 -0.01389 -0.02777 -0.01227 -0.03281 -0.01343 C -0.03333 -0.01366 -0.03402 -0.01366 -0.03455 -0.01412 C -0.03507 -0.01459 -0.03559 -0.01528 -0.03628 -0.01574 C -0.0375 -0.01621 -0.0368 -0.01598 -0.03837 -0.0169 C -0.03837 -0.01713 -0.03837 -0.01783 -0.03854 -0.01806 C -0.0401 -0.01968 -0.04062 -0.01945 -0.04218 -0.01991 C -0.04236 -0.02014 -0.04271 -0.02014 -0.04305 -0.02037 C -0.04479 -0.02199 -0.04305 -0.02084 -0.04652 -0.02153 C -0.04722 -0.02176 -0.04878 -0.02223 -0.04878 -0.02199 C -0.04913 -0.02246 -0.04948 -0.02292 -0.04965 -0.02315 C -0.05 -0.02338 -0.05052 -0.02362 -0.05087 -0.02385 C -0.0526 -0.02547 -0.05104 -0.02454 -0.05225 -0.02662 C -0.05277 -0.02732 -0.05347 -0.02755 -0.05399 -0.02778 C -0.05434 -0.02824 -0.05451 -0.02871 -0.05468 -0.0294 C -0.05486 -0.0301 -0.05486 -0.03102 -0.05521 -0.03172 C -0.05538 -0.03195 -0.0559 -0.03218 -0.05607 -0.03241 C -0.05642 -0.03357 -0.05642 -0.03403 -0.05729 -0.03473 C -0.05764 -0.03496 -0.05798 -0.03496 -0.0585 -0.03519 C -0.06007 -0.03658 -0.05885 -0.03588 -0.06198 -0.03635 C -0.06267 -0.03635 -0.06337 -0.03658 -0.06406 -0.03681 L -0.06632 -0.03704 C -0.06684 -0.03774 -0.06736 -0.03866 -0.06805 -0.03912 C -0.0684 -0.03936 -0.06892 -0.03936 -0.06927 -0.03936 C -0.06962 -0.04005 -0.06979 -0.04074 -0.07014 -0.04144 C -0.07031 -0.04167 -0.07031 -0.04213 -0.07048 -0.0426 C -0.07066 -0.04283 -0.071 -0.04306 -0.07135 -0.04329 C -0.07378 -0.04653 -0.07083 -0.04375 -0.07309 -0.04537 C -0.07343 -0.04537 -0.07361 -0.04607 -0.07396 -0.04607 C -0.07534 -0.0463 -0.07656 -0.0463 -0.07795 -0.04653 C -0.08055 -0.04746 -0.07916 -0.04699 -0.08212 -0.04792 C -0.08212 -0.04838 -0.08229 -0.04885 -0.08246 -0.04908 C -0.08264 -0.04954 -0.08298 -0.05 -0.08333 -0.05024 C -0.0835 -0.0507 -0.08368 -0.05116 -0.08385 -0.05139 C -0.08385 -0.05162 -0.0842 -0.05394 -0.08437 -0.05417 C -0.08628 -0.05672 -0.08559 -0.0551 -0.08698 -0.05625 C -0.08732 -0.05649 -0.08767 -0.05672 -0.08784 -0.05695 C -0.08837 -0.05718 -0.08889 -0.05741 -0.08941 -0.05764 C -0.0901 -0.05811 -0.09097 -0.0588 -0.09166 -0.05926 C -0.09236 -0.05973 -0.09323 -0.06019 -0.09375 -0.06088 C -0.09409 -0.06112 -0.09427 -0.06181 -0.09462 -0.06204 C -0.09514 -0.06227 -0.09566 -0.0625 -0.09618 -0.06274 C -0.09652 -0.06297 -0.09687 -0.06343 -0.09722 -0.06366 C -0.09757 -0.06366 -0.09791 -0.06366 -0.09809 -0.06389 C -0.09843 -0.06412 -0.09861 -0.06459 -0.09896 -0.06482 C -0.10034 -0.06551 -0.1 -0.06482 -0.10104 -0.06551 C -0.10139 -0.06574 -0.10156 -0.06598 -0.10191 -0.06621 C -0.10208 -0.0669 -0.10208 -0.06737 -0.10225 -0.06783 C -0.10243 -0.06852 -0.10225 -0.06945 -0.1026 -0.07014 C -0.10312 -0.07199 -0.10416 -0.0713 -0.10521 -0.07223 C -0.10538 -0.07246 -0.10573 -0.07269 -0.10607 -0.07292 C -0.10694 -0.07338 -0.10816 -0.07338 -0.10885 -0.07362 C -0.1125 -0.07454 -0.10816 -0.07362 -0.11093 -0.07454 C -0.11163 -0.07454 -0.11215 -0.07477 -0.11267 -0.07477 C -0.11319 -0.075 -0.11354 -0.075 -0.11389 -0.07524 C -0.11423 -0.07547 -0.11458 -0.0757 -0.11475 -0.07593 C -0.11614 -0.07778 -0.11475 -0.07639 -0.11562 -0.07848 C -0.1158 -0.07871 -0.11614 -0.07917 -0.11649 -0.07963 C -0.11684 -0.07987 -0.11701 -0.0801 -0.11736 -0.08033 C -0.11788 -0.08056 -0.11909 -0.08102 -0.11909 -0.08079 C -0.11927 -0.08264 -0.11892 -0.08426 -0.11944 -0.08565 C -0.11962 -0.08635 -0.12048 -0.08588 -0.12083 -0.08612 C -0.12187 -0.08635 -0.12152 -0.08635 -0.12205 -0.08681 L -0.12257 -0.08681 " pathEditMode="relative" rAng="0" ptsTypes="AAAAAAAAAAAAAAAAAAAAAAAAAAAAAAAAAAAAAAAAAAAAAAAAAAAAAAAAAAAAAAAAAAAAAAAAAAAAAAA">
                                      <p:cBhvr>
                                        <p:cTn id="146" dur="2000" fill="hold"/>
                                        <p:tgtEl>
                                          <p:spTgt spid="272"/>
                                        </p:tgtEl>
                                        <p:attrNameLst>
                                          <p:attrName>ppt_x</p:attrName>
                                          <p:attrName>ppt_y</p:attrName>
                                        </p:attrNameLst>
                                      </p:cBhvr>
                                      <p:rCtr x="-6128" y="-4329"/>
                                    </p:animMotion>
                                  </p:childTnLst>
                                </p:cTn>
                              </p:par>
                              <p:par>
                                <p:cTn id="147" presetID="0" presetClass="path" presetSubtype="0" repeatCount="indefinite" fill="hold" grpId="1" nodeType="withEffect">
                                  <p:stCondLst>
                                    <p:cond delay="100"/>
                                  </p:stCondLst>
                                  <p:childTnLst>
                                    <p:animMotion origin="layout" path="M -4.16667E-6 -2.96296E-6 L -4.16667E-6 0.00023 C -0.00364 -0.00185 -0.00208 -0.00139 -0.00711 -0.00069 C -0.00816 -0.00069 -0.00781 -0.00023 -0.00885 0.00047 C -0.0092 0.0007 -0.00954 0.0007 -0.01007 0.0007 C -0.0151 0.00047 -0.01649 0.00139 -0.01996 -2.96296E-6 C -0.02013 -2.96296E-6 -0.02048 -0.00023 -0.02083 -0.00046 C -0.021 -0.00069 -0.02118 -0.00115 -0.02135 -0.00162 C -0.0217 -0.00185 -0.02204 -0.00185 -0.02222 -0.00185 C -0.02257 -0.00208 -0.02291 -0.00254 -0.02309 -0.00277 C -0.02465 -0.00555 -0.02274 -0.00208 -0.02465 -0.00509 C -0.02482 -0.00532 -0.025 -0.00578 -0.02517 -0.00625 C -0.02534 -0.00648 -0.02569 -0.00671 -0.02604 -0.00694 C -0.03003 -0.00926 -0.025 -0.00578 -0.02812 -0.00787 C -0.03142 -0.00972 -0.02916 -0.00902 -0.03246 -0.00972 C -0.03402 -0.01041 -0.03281 -0.00972 -0.03454 -0.01134 C -0.03507 -0.01157 -0.03541 -0.01203 -0.03593 -0.0125 C -0.03628 -0.01273 -0.03645 -0.01296 -0.0368 -0.01319 C -0.03784 -0.01389 -0.03784 -0.01365 -0.03888 -0.01435 L -0.0401 -0.01666 C -0.04027 -0.01713 -0.04045 -0.01736 -0.04062 -0.01782 L -0.04097 -0.01898 C -0.04097 -0.02014 -0.04097 -0.02129 -0.04114 -0.02222 C -0.04132 -0.02245 -0.04184 -0.02245 -0.04201 -0.02245 C -0.0434 -0.02268 -0.04479 -0.02268 -0.04618 -0.02291 C -0.0467 -0.02315 -0.04757 -0.02315 -0.04791 -0.02361 C -0.04895 -0.02523 -0.04843 -0.02477 -0.04965 -0.02523 C -0.05173 -0.02731 -0.04982 -0.02546 -0.05225 -0.02754 C -0.05295 -0.02801 -0.05364 -0.02847 -0.05399 -0.02916 C -0.05434 -0.02963 -0.05468 -0.02986 -0.05486 -0.03032 C -0.0552 -0.03078 -0.05538 -0.03148 -0.05572 -0.03194 C -0.05659 -0.03264 -0.05746 -0.03287 -0.05816 -0.03333 C -0.0585 -0.03356 -0.05868 -0.03402 -0.05902 -0.03426 C -0.05954 -0.03449 -0.06007 -0.03449 -0.06041 -0.03449 C -0.06093 -0.03472 -0.06128 -0.03472 -0.06163 -0.03495 C -0.06215 -0.03541 -0.06267 -0.03611 -0.06336 -0.03657 C -0.06371 -0.03657 -0.06406 -0.0368 -0.06423 -0.0368 C -0.06527 -0.0375 -0.06545 -0.03773 -0.06632 -0.03842 C -0.06649 -0.03935 -0.06684 -0.04004 -0.06684 -0.04074 C -0.06701 -0.0419 -0.06684 -0.04305 -0.06718 -0.04398 C -0.06736 -0.04421 -0.0677 -0.04421 -0.06805 -0.04421 C -0.06944 -0.04444 -0.071 -0.04444 -0.07239 -0.04467 C -0.07378 -0.04745 -0.07291 -0.04676 -0.07447 -0.04745 C -0.07465 -0.04791 -0.07482 -0.04838 -0.075 -0.04884 C -0.07569 -0.05092 -0.075 -0.04953 -0.07586 -0.05162 C -0.07621 -0.05254 -0.07656 -0.05347 -0.07708 -0.05393 C -0.07743 -0.05416 -0.0776 -0.05463 -0.07795 -0.05486 C -0.07847 -0.05509 -0.07968 -0.05532 -0.08003 -0.05555 C -0.08211 -0.05694 -0.08038 -0.05602 -0.08298 -0.05671 C -0.08316 -0.05671 -0.0835 -0.05694 -0.08385 -0.05717 C -0.08507 -0.05764 -0.08541 -0.05764 -0.0868 -0.05787 C -0.08715 -0.0581 -0.0875 -0.05833 -0.08784 -0.05856 C -0.08836 -0.05902 -0.08923 -0.06018 -0.08993 -0.06065 C -0.09027 -0.06088 -0.09045 -0.06088 -0.09079 -0.06111 C -0.09097 -0.06157 -0.09097 -0.06203 -0.09114 -0.0625 C -0.09114 -0.06296 -0.09132 -0.06342 -0.09132 -0.06365 C -0.09149 -0.06481 -0.09132 -0.0662 -0.09166 -0.06713 C -0.09184 -0.06782 -0.09357 -0.06828 -0.09409 -0.06828 C -0.09739 -0.06967 -0.09079 -0.06852 -0.10104 -0.06921 C -0.10104 -0.06944 -0.10121 -0.0699 -0.10138 -0.07037 C -0.10138 -0.07083 -0.10173 -0.07106 -0.10191 -0.07152 C -0.10208 -0.07222 -0.10208 -0.07315 -0.10225 -0.07384 C -0.10225 -0.0743 -0.10225 -0.075 -0.10243 -0.07546 C -0.10277 -0.07592 -0.10329 -0.07592 -0.10364 -0.07615 C -0.10399 -0.07639 -0.10416 -0.07685 -0.10451 -0.07685 C -0.10538 -0.07754 -0.10781 -0.07754 -0.10833 -0.07777 C -0.10972 -0.07754 -0.11111 -0.07754 -0.11232 -0.07731 C -0.11493 -0.07662 -0.11128 -0.07592 -0.11441 -0.07685 C -0.11458 -0.07731 -0.11475 -0.07777 -0.1151 -0.07801 C -0.11527 -0.07847 -0.11562 -0.07847 -0.11597 -0.07893 C -0.11753 -0.08148 -0.11458 -0.0787 -0.11701 -0.08078 C -0.1177 -0.08356 -0.11788 -0.08287 -0.11736 -0.08634 C -0.11718 -0.08703 -0.11684 -0.08865 -0.11684 -0.08842 C -0.11701 -0.08889 -0.11736 -0.08912 -0.1177 -0.08935 C -0.11822 -0.08981 -0.11875 -0.08981 -0.11944 -0.09004 C -0.11961 -0.09027 -0.12013 -0.09027 -0.12031 -0.09051 L -0.12048 -0.0912 L -0.12048 -0.09097 " pathEditMode="relative" rAng="0" ptsTypes="AAAAAAAAAAAAAAAAAAAAAAAAAAAAAAAAAAAAAAAAAAAAAAAAAAAAAAAAAAAAAAAAAAAAAAAAAAAAAA">
                                      <p:cBhvr>
                                        <p:cTn id="148" dur="2000" fill="hold"/>
                                        <p:tgtEl>
                                          <p:spTgt spid="271"/>
                                        </p:tgtEl>
                                        <p:attrNameLst>
                                          <p:attrName>ppt_x</p:attrName>
                                          <p:attrName>ppt_y</p:attrName>
                                        </p:attrNameLst>
                                      </p:cBhvr>
                                      <p:rCtr x="-6024" y="-4537"/>
                                    </p:animMotion>
                                  </p:childTnLst>
                                </p:cTn>
                              </p:par>
                              <p:par>
                                <p:cTn id="149" presetID="0" presetClass="path" presetSubtype="0" repeatCount="indefinite" fill="hold" grpId="1" nodeType="withEffect">
                                  <p:stCondLst>
                                    <p:cond delay="100"/>
                                  </p:stCondLst>
                                  <p:childTnLst>
                                    <p:animMotion origin="layout" path="M 5E-6 4.07407E-6 L 5E-6 0.00023 C -0.00104 -0.00024 -0.0019 -0.00047 -0.00277 -0.00047 C -0.01423 -0.00047 -0.01024 0.00069 -0.0158 -0.00047 C -0.01771 -0.0007 -0.01702 -0.00047 -0.01841 -0.00116 C -0.01858 -0.00162 -0.01875 -0.00209 -0.0191 -0.00232 C -0.01997 -0.00348 -0.02013 -0.00348 -0.021 -0.00394 C -0.02535 -0.00834 -0.01945 -0.00209 -0.0231 -0.00625 C -0.02344 -0.00649 -0.02378 -0.00672 -0.02395 -0.00695 C -0.02535 -0.00857 -0.02431 -0.00787 -0.02605 -0.00903 C -0.02725 -0.00973 -0.02812 -0.00949 -0.02952 -0.00973 C -0.03178 -0.01065 -0.02935 -0.00973 -0.03386 -0.01042 C -0.0342 -0.01065 -0.03473 -0.01088 -0.03507 -0.01088 C -0.0356 -0.01112 -0.03593 -0.01112 -0.03646 -0.01135 C -0.03681 -0.01158 -0.03733 -0.01181 -0.03768 -0.01204 C -0.03803 -0.01227 -0.0382 -0.01274 -0.03855 -0.01274 C -0.04167 -0.01459 -0.03923 -0.01274 -0.04115 -0.01436 C -0.04132 -0.01505 -0.04185 -0.01667 -0.04237 -0.01713 C -0.04254 -0.01737 -0.04288 -0.0176 -0.04322 -0.01783 C -0.04393 -0.02153 -0.04288 -0.01783 -0.04445 -0.02014 C -0.04462 -0.02061 -0.04445 -0.02107 -0.04462 -0.0213 C -0.04566 -0.02223 -0.04809 -0.02246 -0.04895 -0.02246 C -0.05035 -0.02431 -0.0493 -0.02338 -0.05104 -0.02408 C -0.05173 -0.02431 -0.05277 -0.025 -0.05277 -0.02477 C -0.0533 -0.02709 -0.05277 -0.02524 -0.05364 -0.02732 C -0.0552 -0.03079 -0.05347 -0.02709 -0.05486 -0.02987 C -0.05503 -0.03195 -0.05486 -0.03449 -0.05624 -0.03588 C -0.05659 -0.03612 -0.05694 -0.03635 -0.05711 -0.03658 C -0.05781 -0.03681 -0.05885 -0.03727 -0.05885 -0.03704 C -0.06388 -0.03704 -0.06579 -0.03658 -0.06996 -0.03727 C -0.07032 -0.0375 -0.07065 -0.03774 -0.07083 -0.03774 C -0.07118 -0.03797 -0.0717 -0.03797 -0.07204 -0.0382 C -0.07222 -0.03843 -0.07204 -0.03912 -0.0724 -0.03936 C -0.07291 -0.03982 -0.07413 -0.04005 -0.07413 -0.03982 C -0.0743 -0.04028 -0.07465 -0.04051 -0.07499 -0.04074 C -0.07517 -0.04121 -0.07499 -0.04167 -0.07517 -0.0419 C -0.07552 -0.04237 -0.07587 -0.04283 -0.07604 -0.04329 C -0.07657 -0.04514 -0.07604 -0.04375 -0.07725 -0.04514 C -0.0783 -0.0463 -0.07795 -0.0463 -0.07899 -0.04699 C -0.07935 -0.04723 -0.07968 -0.04723 -0.07987 -0.04746 C -0.0802 -0.04769 -0.08038 -0.04815 -0.08072 -0.04815 C -0.08143 -0.04862 -0.08247 -0.04908 -0.08247 -0.04885 C -0.08263 -0.04954 -0.08282 -0.05 -0.08315 -0.05047 C -0.08368 -0.05162 -0.0842 -0.05186 -0.08489 -0.05255 C -0.08524 -0.05324 -0.08577 -0.05394 -0.08593 -0.05487 C -0.08628 -0.05556 -0.08628 -0.05649 -0.08663 -0.05718 C -0.0868 -0.05787 -0.08784 -0.05811 -0.08837 -0.05834 C -0.08958 -0.0588 -0.08958 -0.05857 -0.09097 -0.05903 C -0.09132 -0.05926 -0.09167 -0.05949 -0.09218 -0.05949 C -0.09237 -0.05973 -0.0927 -0.06019 -0.09305 -0.06019 C -0.09322 -0.06042 -0.09374 -0.06042 -0.09392 -0.06065 C -0.09409 -0.06088 -0.09409 -0.06135 -0.09409 -0.06181 C -0.09427 -0.06297 -0.09427 -0.06389 -0.09445 -0.06505 C -0.09513 -0.06737 -0.09565 -0.06737 -0.09704 -0.06852 C -0.0974 -0.06875 -0.09774 -0.06899 -0.09791 -0.06922 C -0.09948 -0.07084 -0.09826 -0.07014 -0.09965 -0.07084 C -0.09999 -0.07107 -0.10035 -0.07153 -0.10053 -0.07199 C -0.10105 -0.07269 -0.10174 -0.07431 -0.10174 -0.07408 C -0.10244 -0.07778 -0.10174 -0.07686 -0.10313 -0.07824 C -0.1033 -0.07848 -0.1033 -0.07917 -0.10348 -0.0794 C -0.104 -0.07987 -0.10521 -0.0801 -0.10521 -0.07987 C -0.10539 -0.08079 -0.10539 -0.08195 -0.10591 -0.08241 C -0.10608 -0.08287 -0.10643 -0.08311 -0.10678 -0.08357 C -0.10695 -0.08403 -0.10712 -0.08449 -0.1073 -0.08473 C -0.10747 -0.08519 -0.10782 -0.08519 -0.10816 -0.08565 C -0.10955 -0.08727 -0.10834 -0.08635 -0.1099 -0.08704 C -0.11007 -0.0875 -0.11007 -0.08797 -0.11025 -0.0882 C -0.11025 -0.08912 -0.11025 -0.08982 -0.11042 -0.09051 C -0.1106 -0.09098 -0.11112 -0.09121 -0.11129 -0.09144 C -0.11164 -0.09167 -0.11216 -0.09167 -0.11216 -0.09144 L -0.11216 -0.09167 " pathEditMode="relative" rAng="0" ptsTypes="AAAAAAAAAAAAAAAAAAAAAAAAAAAAAAAAAAAAAAAAAAAAAAAAAAAAAAAAAAAAAAAAAAAAAAA">
                                      <p:cBhvr>
                                        <p:cTn id="150" dur="2000" fill="hold"/>
                                        <p:tgtEl>
                                          <p:spTgt spid="270"/>
                                        </p:tgtEl>
                                        <p:attrNameLst>
                                          <p:attrName>ppt_x</p:attrName>
                                          <p:attrName>ppt_y</p:attrName>
                                        </p:attrNameLst>
                                      </p:cBhvr>
                                      <p:rCtr x="-5608" y="-4583"/>
                                    </p:animMotion>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nodeType="clickEffect">
                                  <p:stCondLst>
                                    <p:cond delay="0"/>
                                  </p:stCondLst>
                                  <p:childTnLst>
                                    <p:set>
                                      <p:cBhvr>
                                        <p:cTn id="154" dur="1" fill="hold">
                                          <p:stCondLst>
                                            <p:cond delay="0"/>
                                          </p:stCondLst>
                                        </p:cTn>
                                        <p:tgtEl>
                                          <p:spTgt spid="171"/>
                                        </p:tgtEl>
                                        <p:attrNameLst>
                                          <p:attrName>style.visibility</p:attrName>
                                        </p:attrNameLst>
                                      </p:cBhvr>
                                      <p:to>
                                        <p:strVal val="visible"/>
                                      </p:to>
                                    </p:set>
                                    <p:animEffect transition="in" filter="fade">
                                      <p:cBhvr>
                                        <p:cTn id="155" dur="1000"/>
                                        <p:tgtEl>
                                          <p:spTgt spid="171"/>
                                        </p:tgtEl>
                                      </p:cBhvr>
                                    </p:animEffect>
                                    <p:anim calcmode="lin" valueType="num">
                                      <p:cBhvr>
                                        <p:cTn id="156" dur="1000" fill="hold"/>
                                        <p:tgtEl>
                                          <p:spTgt spid="171"/>
                                        </p:tgtEl>
                                        <p:attrNameLst>
                                          <p:attrName>ppt_x</p:attrName>
                                        </p:attrNameLst>
                                      </p:cBhvr>
                                      <p:tavLst>
                                        <p:tav tm="0">
                                          <p:val>
                                            <p:strVal val="#ppt_x"/>
                                          </p:val>
                                        </p:tav>
                                        <p:tav tm="100000">
                                          <p:val>
                                            <p:strVal val="#ppt_x"/>
                                          </p:val>
                                        </p:tav>
                                      </p:tavLst>
                                    </p:anim>
                                    <p:anim calcmode="lin" valueType="num">
                                      <p:cBhvr>
                                        <p:cTn id="157" dur="1000" fill="hold"/>
                                        <p:tgtEl>
                                          <p:spTgt spid="171"/>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163"/>
                                        </p:tgtEl>
                                        <p:attrNameLst>
                                          <p:attrName>style.visibility</p:attrName>
                                        </p:attrNameLst>
                                      </p:cBhvr>
                                      <p:to>
                                        <p:strVal val="visible"/>
                                      </p:to>
                                    </p:set>
                                    <p:animEffect transition="in" filter="fade">
                                      <p:cBhvr>
                                        <p:cTn id="160" dur="1000"/>
                                        <p:tgtEl>
                                          <p:spTgt spid="163"/>
                                        </p:tgtEl>
                                      </p:cBhvr>
                                    </p:animEffect>
                                    <p:anim calcmode="lin" valueType="num">
                                      <p:cBhvr>
                                        <p:cTn id="161" dur="1000" fill="hold"/>
                                        <p:tgtEl>
                                          <p:spTgt spid="163"/>
                                        </p:tgtEl>
                                        <p:attrNameLst>
                                          <p:attrName>ppt_x</p:attrName>
                                        </p:attrNameLst>
                                      </p:cBhvr>
                                      <p:tavLst>
                                        <p:tav tm="0">
                                          <p:val>
                                            <p:strVal val="#ppt_x"/>
                                          </p:val>
                                        </p:tav>
                                        <p:tav tm="100000">
                                          <p:val>
                                            <p:strVal val="#ppt_x"/>
                                          </p:val>
                                        </p:tav>
                                      </p:tavLst>
                                    </p:anim>
                                    <p:anim calcmode="lin" valueType="num">
                                      <p:cBhvr>
                                        <p:cTn id="162"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60" grpId="0" animBg="1"/>
      <p:bldP spid="161" grpId="0" animBg="1"/>
      <p:bldP spid="163" grpId="0" animBg="1"/>
      <p:bldP spid="164" grpId="0" animBg="1"/>
      <p:bldP spid="184" grpId="0" animBg="1"/>
      <p:bldP spid="233" grpId="0" animBg="1"/>
      <p:bldP spid="234" grpId="0" animBg="1"/>
      <p:bldP spid="235" grpId="0" animBg="1"/>
      <p:bldP spid="235" grpId="1" animBg="1"/>
      <p:bldP spid="236" grpId="0" animBg="1"/>
      <p:bldP spid="236" grpId="1" animBg="1"/>
      <p:bldP spid="237" grpId="0" animBg="1"/>
      <p:bldP spid="237" grpId="1" animBg="1"/>
      <p:bldP spid="247" grpId="0" animBg="1"/>
      <p:bldP spid="248" grpId="0" animBg="1"/>
      <p:bldP spid="260" grpId="0" animBg="1"/>
      <p:bldP spid="261" grpId="0" animBg="1"/>
      <p:bldP spid="265" grpId="0" animBg="1"/>
      <p:bldP spid="270" grpId="0" animBg="1"/>
      <p:bldP spid="270" grpId="1" animBg="1"/>
      <p:bldP spid="271" grpId="0" animBg="1"/>
      <p:bldP spid="271" grpId="1" animBg="1"/>
      <p:bldP spid="272" grpId="0" animBg="1"/>
      <p:bldP spid="272" grpId="1" animBg="1"/>
      <p:bldP spid="273" grpId="0" animBg="1"/>
      <p:bldP spid="273" grpId="1" animBg="1"/>
      <p:bldP spid="274" grpId="0" animBg="1"/>
      <p:bldP spid="27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30</a:t>
            </a:fld>
            <a:endParaRPr kumimoji="1" lang="ja-JP" altLang="en-US" dirty="0"/>
          </a:p>
        </p:txBody>
      </p:sp>
      <p:sp>
        <p:nvSpPr>
          <p:cNvPr id="3" name="タイトル 1"/>
          <p:cNvSpPr>
            <a:spLocks noGrp="1"/>
          </p:cNvSpPr>
          <p:nvPr>
            <p:ph type="title"/>
          </p:nvPr>
        </p:nvSpPr>
        <p:spPr>
          <a:xfrm>
            <a:off x="685332" y="380144"/>
            <a:ext cx="8458668" cy="463319"/>
          </a:xfrm>
        </p:spPr>
        <p:txBody>
          <a:bodyPr>
            <a:noAutofit/>
          </a:bodyPr>
          <a:lstStyle/>
          <a:p>
            <a:r>
              <a:rPr lang="ja-JP" altLang="en-US" sz="2900" i="1" dirty="0">
                <a:latin typeface="+mj-ea"/>
              </a:rPr>
              <a:t>気泡移動経路に関する実験値と解析値との比較</a:t>
            </a:r>
          </a:p>
        </p:txBody>
      </p:sp>
      <p:grpSp>
        <p:nvGrpSpPr>
          <p:cNvPr id="5" name="グループ化 4"/>
          <p:cNvGrpSpPr/>
          <p:nvPr/>
        </p:nvGrpSpPr>
        <p:grpSpPr>
          <a:xfrm>
            <a:off x="1653870" y="1766156"/>
            <a:ext cx="6099226" cy="5042223"/>
            <a:chOff x="1653870" y="1766156"/>
            <a:chExt cx="6099226" cy="5042223"/>
          </a:xfrm>
        </p:grpSpPr>
        <p:pic>
          <p:nvPicPr>
            <p:cNvPr id="6" name="図 5"/>
            <p:cNvPicPr>
              <a:picLocks noChangeAspect="1"/>
            </p:cNvPicPr>
            <p:nvPr/>
          </p:nvPicPr>
          <p:blipFill rotWithShape="1">
            <a:blip r:embed="rId3"/>
            <a:srcRect l="6884" t="5039" r="26468" b="31336"/>
            <a:stretch/>
          </p:blipFill>
          <p:spPr>
            <a:xfrm>
              <a:off x="1653870" y="1766156"/>
              <a:ext cx="6099226" cy="4284789"/>
            </a:xfrm>
            <a:prstGeom prst="rect">
              <a:avLst/>
            </a:prstGeom>
          </p:spPr>
        </p:pic>
        <p:sp>
          <p:nvSpPr>
            <p:cNvPr id="7" name="テキスト ボックス 6"/>
            <p:cNvSpPr txBox="1"/>
            <p:nvPr/>
          </p:nvSpPr>
          <p:spPr>
            <a:xfrm>
              <a:off x="3330000" y="6285159"/>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0</a:t>
              </a:r>
              <a:r>
                <a:rPr lang="en-US" altLang="ja-JP" sz="2800" dirty="0">
                  <a:solidFill>
                    <a:srgbClr val="FF0000"/>
                  </a:solidFill>
                </a:rPr>
                <a:t>.8</a:t>
              </a:r>
              <a:r>
                <a:rPr lang="en-US" altLang="ja-JP" sz="2800" dirty="0"/>
                <a:t>m/s</a:t>
              </a:r>
              <a:r>
                <a:rPr lang="ja-JP" altLang="en-US" sz="2800" dirty="0"/>
                <a:t>の場合</a:t>
              </a:r>
              <a:endParaRPr kumimoji="1" lang="en-US" altLang="ja-JP" sz="2800" dirty="0"/>
            </a:p>
          </p:txBody>
        </p:sp>
      </p:grpSp>
      <p:pic>
        <p:nvPicPr>
          <p:cNvPr id="8" name="図 7"/>
          <p:cNvPicPr>
            <a:picLocks noChangeAspect="1"/>
          </p:cNvPicPr>
          <p:nvPr/>
        </p:nvPicPr>
        <p:blipFill rotWithShape="1">
          <a:blip r:embed="rId4"/>
          <a:srcRect l="22888" t="66479" r="40647" b="29257"/>
          <a:stretch/>
        </p:blipFill>
        <p:spPr>
          <a:xfrm>
            <a:off x="3081363" y="6044854"/>
            <a:ext cx="3443955" cy="324740"/>
          </a:xfrm>
          <a:prstGeom prst="rect">
            <a:avLst/>
          </a:prstGeom>
        </p:spPr>
      </p:pic>
      <p:pic>
        <p:nvPicPr>
          <p:cNvPr id="9" name="図 8"/>
          <p:cNvPicPr>
            <a:picLocks noChangeAspect="1"/>
          </p:cNvPicPr>
          <p:nvPr/>
        </p:nvPicPr>
        <p:blipFill rotWithShape="1">
          <a:blip r:embed="rId4"/>
          <a:srcRect l="3575" t="14897" r="92533" b="37760"/>
          <a:stretch/>
        </p:blipFill>
        <p:spPr>
          <a:xfrm>
            <a:off x="1312406" y="2030614"/>
            <a:ext cx="367470" cy="3606325"/>
          </a:xfrm>
          <a:prstGeom prst="rect">
            <a:avLst/>
          </a:prstGeom>
        </p:spPr>
      </p:pic>
    </p:spTree>
    <p:extLst>
      <p:ext uri="{BB962C8B-B14F-4D97-AF65-F5344CB8AC3E}">
        <p14:creationId xmlns:p14="http://schemas.microsoft.com/office/powerpoint/2010/main" val="2969351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332" y="380144"/>
            <a:ext cx="8458668" cy="463319"/>
          </a:xfrm>
        </p:spPr>
        <p:txBody>
          <a:bodyPr>
            <a:noAutofit/>
          </a:bodyPr>
          <a:lstStyle/>
          <a:p>
            <a:r>
              <a:rPr lang="ja-JP" altLang="en-US" sz="2900" i="1" dirty="0">
                <a:latin typeface="+mj-ea"/>
              </a:rPr>
              <a:t>気泡移動経路に関する実験値と解析値との比較</a:t>
            </a:r>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31</a:t>
            </a:fld>
            <a:endParaRPr lang="ja-JP" altLang="en-US" dirty="0"/>
          </a:p>
        </p:txBody>
      </p:sp>
      <p:grpSp>
        <p:nvGrpSpPr>
          <p:cNvPr id="13" name="グループ化 12"/>
          <p:cNvGrpSpPr/>
          <p:nvPr/>
        </p:nvGrpSpPr>
        <p:grpSpPr>
          <a:xfrm>
            <a:off x="1659067" y="1755162"/>
            <a:ext cx="6145484" cy="5053217"/>
            <a:chOff x="1659067" y="1755162"/>
            <a:chExt cx="6145484" cy="5053217"/>
          </a:xfrm>
        </p:grpSpPr>
        <p:pic>
          <p:nvPicPr>
            <p:cNvPr id="47" name="図 46"/>
            <p:cNvPicPr>
              <a:picLocks noChangeAspect="1"/>
            </p:cNvPicPr>
            <p:nvPr/>
          </p:nvPicPr>
          <p:blipFill rotWithShape="1">
            <a:blip r:embed="rId4"/>
            <a:srcRect l="6973" t="4956" r="25871" b="31135"/>
            <a:stretch/>
          </p:blipFill>
          <p:spPr>
            <a:xfrm>
              <a:off x="1659067" y="1755162"/>
              <a:ext cx="6145484" cy="4295782"/>
            </a:xfrm>
            <a:prstGeom prst="rect">
              <a:avLst/>
            </a:prstGeom>
          </p:spPr>
        </p:pic>
        <p:sp>
          <p:nvSpPr>
            <p:cNvPr id="54" name="テキスト ボックス 53"/>
            <p:cNvSpPr txBox="1"/>
            <p:nvPr/>
          </p:nvSpPr>
          <p:spPr>
            <a:xfrm>
              <a:off x="3330000" y="6285159"/>
              <a:ext cx="3059722" cy="523220"/>
            </a:xfrm>
            <a:prstGeom prst="rect">
              <a:avLst/>
            </a:prstGeom>
            <a:noFill/>
          </p:spPr>
          <p:txBody>
            <a:bodyPr wrap="square" rtlCol="0">
              <a:spAutoFit/>
            </a:bodyPr>
            <a:lstStyle/>
            <a:p>
              <a:pPr algn="ctr"/>
              <a:r>
                <a:rPr kumimoji="1" lang="en-US" altLang="ja-JP" sz="2800" i="1" dirty="0"/>
                <a:t>V</a:t>
              </a:r>
              <a:r>
                <a:rPr kumimoji="1" lang="en-US" altLang="ja-JP" sz="2800" i="1" baseline="-25000" dirty="0"/>
                <a:t>L</a:t>
              </a:r>
              <a:r>
                <a:rPr kumimoji="1" lang="en-US" altLang="ja-JP" sz="2800" dirty="0"/>
                <a:t>=</a:t>
              </a:r>
              <a:r>
                <a:rPr kumimoji="1" lang="en-US" altLang="ja-JP" sz="2800" dirty="0">
                  <a:solidFill>
                    <a:srgbClr val="FF0000"/>
                  </a:solidFill>
                </a:rPr>
                <a:t>1.0</a:t>
              </a:r>
              <a:r>
                <a:rPr lang="en-US" altLang="ja-JP" sz="2800" dirty="0"/>
                <a:t>m/s</a:t>
              </a:r>
              <a:r>
                <a:rPr lang="ja-JP" altLang="en-US" sz="2800" dirty="0"/>
                <a:t>の場合</a:t>
              </a:r>
              <a:endParaRPr kumimoji="1" lang="en-US" altLang="ja-JP" sz="2800" dirty="0"/>
            </a:p>
          </p:txBody>
        </p:sp>
      </p:grpSp>
      <p:pic>
        <p:nvPicPr>
          <p:cNvPr id="48" name="図 47"/>
          <p:cNvPicPr>
            <a:picLocks noChangeAspect="1"/>
          </p:cNvPicPr>
          <p:nvPr/>
        </p:nvPicPr>
        <p:blipFill rotWithShape="1">
          <a:blip r:embed="rId5"/>
          <a:srcRect l="22888" t="66479" r="40647" b="29257"/>
          <a:stretch/>
        </p:blipFill>
        <p:spPr>
          <a:xfrm>
            <a:off x="3081363" y="6044854"/>
            <a:ext cx="3443955" cy="324740"/>
          </a:xfrm>
          <a:prstGeom prst="rect">
            <a:avLst/>
          </a:prstGeom>
        </p:spPr>
      </p:pic>
      <p:pic>
        <p:nvPicPr>
          <p:cNvPr id="49" name="図 48"/>
          <p:cNvPicPr>
            <a:picLocks noChangeAspect="1"/>
          </p:cNvPicPr>
          <p:nvPr/>
        </p:nvPicPr>
        <p:blipFill rotWithShape="1">
          <a:blip r:embed="rId5"/>
          <a:srcRect l="3575" t="14897" r="92533" b="37760"/>
          <a:stretch/>
        </p:blipFill>
        <p:spPr>
          <a:xfrm>
            <a:off x="1312406" y="2030614"/>
            <a:ext cx="367470" cy="3606325"/>
          </a:xfrm>
          <a:prstGeom prst="rect">
            <a:avLst/>
          </a:prstGeom>
        </p:spPr>
      </p:pic>
      <p:sp>
        <p:nvSpPr>
          <p:cNvPr id="27" name="正方形/長方形 26"/>
          <p:cNvSpPr/>
          <p:nvPr/>
        </p:nvSpPr>
        <p:spPr>
          <a:xfrm>
            <a:off x="6225702" y="2146569"/>
            <a:ext cx="1057072" cy="894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4099975" y="4355367"/>
            <a:ext cx="3200015" cy="393197"/>
            <a:chOff x="4099975" y="4355367"/>
            <a:chExt cx="3200015" cy="393197"/>
          </a:xfrm>
        </p:grpSpPr>
        <p:sp>
          <p:nvSpPr>
            <p:cNvPr id="28" name="楕円 27"/>
            <p:cNvSpPr>
              <a:spLocks noChangeAspect="1"/>
            </p:cNvSpPr>
            <p:nvPr/>
          </p:nvSpPr>
          <p:spPr>
            <a:xfrm>
              <a:off x="6939990" y="4388564"/>
              <a:ext cx="360000" cy="360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a:spLocks noChangeAspect="1"/>
            </p:cNvSpPr>
            <p:nvPr/>
          </p:nvSpPr>
          <p:spPr>
            <a:xfrm>
              <a:off x="4099975" y="4355367"/>
              <a:ext cx="360000" cy="360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1409458" y="2481106"/>
            <a:ext cx="3215087" cy="1403635"/>
            <a:chOff x="1409458" y="2481106"/>
            <a:chExt cx="3215087" cy="1403635"/>
          </a:xfrm>
        </p:grpSpPr>
        <p:sp>
          <p:nvSpPr>
            <p:cNvPr id="37" name="円形吹き出し 36"/>
            <p:cNvSpPr/>
            <p:nvPr/>
          </p:nvSpPr>
          <p:spPr>
            <a:xfrm>
              <a:off x="1409458" y="2481106"/>
              <a:ext cx="3168365" cy="1403635"/>
            </a:xfrm>
            <a:prstGeom prst="wedgeEllipseCallout">
              <a:avLst>
                <a:gd name="adj1" fmla="val 35412"/>
                <a:gd name="adj2" fmla="val 80502"/>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38" name="テキスト ボックス 37"/>
            <p:cNvSpPr txBox="1"/>
            <p:nvPr/>
          </p:nvSpPr>
          <p:spPr>
            <a:xfrm>
              <a:off x="1456178" y="2644314"/>
              <a:ext cx="3168367" cy="1077218"/>
            </a:xfrm>
            <a:prstGeom prst="rect">
              <a:avLst/>
            </a:prstGeom>
            <a:noFill/>
          </p:spPr>
          <p:txBody>
            <a:bodyPr wrap="square" rtlCol="0">
              <a:spAutoFit/>
            </a:bodyPr>
            <a:lstStyle/>
            <a:p>
              <a:pPr algn="ctr"/>
              <a:r>
                <a:rPr kumimoji="1" lang="en-US" altLang="ja-JP" sz="1600" i="1" dirty="0"/>
                <a:t>C</a:t>
              </a:r>
              <a:r>
                <a:rPr kumimoji="1" lang="en-US" altLang="ja-JP" sz="1600" i="1" baseline="-25000" dirty="0"/>
                <a:t>D</a:t>
              </a:r>
              <a:r>
                <a:rPr kumimoji="1" lang="ja-JP" altLang="en-US" sz="1600" dirty="0"/>
                <a:t>の影響がほとんど無い</a:t>
              </a:r>
              <a:endParaRPr kumimoji="1" lang="en-US" altLang="ja-JP" sz="1600" dirty="0"/>
            </a:p>
            <a:p>
              <a:pPr algn="ctr"/>
              <a:endParaRPr kumimoji="1" lang="en-US" altLang="ja-JP" sz="1600" dirty="0"/>
            </a:p>
            <a:p>
              <a:pPr algn="ctr"/>
              <a:endParaRPr kumimoji="1" lang="en-US" altLang="ja-JP" sz="1600" dirty="0"/>
            </a:p>
            <a:p>
              <a:pPr algn="ctr"/>
              <a:r>
                <a:rPr kumimoji="1" lang="en-US" altLang="ja-JP" sz="1600" i="1" dirty="0">
                  <a:solidFill>
                    <a:srgbClr val="FF0000"/>
                  </a:solidFill>
                </a:rPr>
                <a:t>C</a:t>
              </a:r>
              <a:r>
                <a:rPr kumimoji="1" lang="en-US" altLang="ja-JP" sz="1600" i="1" baseline="-25000" dirty="0">
                  <a:solidFill>
                    <a:srgbClr val="FF0000"/>
                  </a:solidFill>
                </a:rPr>
                <a:t>VM</a:t>
              </a:r>
              <a:r>
                <a:rPr kumimoji="1" lang="ja-JP" altLang="en-US" sz="1600" dirty="0"/>
                <a:t>によってフィッティング</a:t>
              </a:r>
            </a:p>
          </p:txBody>
        </p:sp>
        <p:sp>
          <p:nvSpPr>
            <p:cNvPr id="8" name="下矢印 7"/>
            <p:cNvSpPr/>
            <p:nvPr/>
          </p:nvSpPr>
          <p:spPr>
            <a:xfrm>
              <a:off x="2529108" y="3041514"/>
              <a:ext cx="988561" cy="337488"/>
            </a:xfrm>
            <a:prstGeom prst="downArrow">
              <a:avLst>
                <a:gd name="adj1" fmla="val 50011"/>
                <a:gd name="adj2" fmla="val 58696"/>
              </a:avLst>
            </a:prstGeom>
            <a:gradFill flip="none" rotWithShape="1">
              <a:gsLst>
                <a:gs pos="32000">
                  <a:schemeClr val="accent1"/>
                </a:gs>
                <a:gs pos="100000">
                  <a:srgbClr val="FFFFCC"/>
                </a:gs>
              </a:gsLst>
              <a:lin ang="16200000" scaled="1"/>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ustDataLst>
      <p:tags r:id="rId1"/>
    </p:custDataLst>
    <p:extLst>
      <p:ext uri="{BB962C8B-B14F-4D97-AF65-F5344CB8AC3E}">
        <p14:creationId xmlns:p14="http://schemas.microsoft.com/office/powerpoint/2010/main" val="2409890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l="4374" t="2823" r="44323" b="45593"/>
          <a:stretch/>
        </p:blipFill>
        <p:spPr>
          <a:xfrm>
            <a:off x="1138987" y="970086"/>
            <a:ext cx="7139381" cy="5615915"/>
          </a:xfrm>
          <a:prstGeom prst="rect">
            <a:avLst/>
          </a:prstGeom>
        </p:spPr>
      </p:pic>
      <p:sp>
        <p:nvSpPr>
          <p:cNvPr id="2" name="タイトル 1"/>
          <p:cNvSpPr>
            <a:spLocks noGrp="1"/>
          </p:cNvSpPr>
          <p:nvPr>
            <p:ph type="title"/>
          </p:nvPr>
        </p:nvSpPr>
        <p:spPr>
          <a:xfrm>
            <a:off x="262815" y="380144"/>
            <a:ext cx="8128255" cy="463319"/>
          </a:xfrm>
        </p:spPr>
        <p:txBody>
          <a:bodyPr>
            <a:noAutofit/>
          </a:bodyPr>
          <a:lstStyle/>
          <a:p>
            <a:pPr algn="ctr"/>
            <a:r>
              <a:rPr lang="ja-JP" altLang="en-US" sz="2900" i="1" dirty="0"/>
              <a:t>相対速度に対する抗力係数と仮想質量係数の変化</a:t>
            </a:r>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32</a:t>
            </a:fld>
            <a:endParaRPr lang="ja-JP" altLang="en-US" dirty="0"/>
          </a:p>
        </p:txBody>
      </p:sp>
      <p:cxnSp>
        <p:nvCxnSpPr>
          <p:cNvPr id="8" name="直線矢印コネクタ 7"/>
          <p:cNvCxnSpPr/>
          <p:nvPr/>
        </p:nvCxnSpPr>
        <p:spPr>
          <a:xfrm flipH="1" flipV="1">
            <a:off x="2107706" y="5435396"/>
            <a:ext cx="46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rot="10800000" flipH="1" flipV="1">
            <a:off x="2582224" y="5420805"/>
            <a:ext cx="0" cy="46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rot="10800000" flipH="1" flipV="1">
            <a:off x="6670493" y="3718759"/>
            <a:ext cx="46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rot="10800000" flipH="1" flipV="1">
            <a:off x="6677420" y="3714559"/>
            <a:ext cx="0" cy="46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081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33</a:t>
            </a:fld>
            <a:endParaRPr kumimoji="1" lang="ja-JP" altLang="en-US" dirty="0"/>
          </a:p>
        </p:txBody>
      </p:sp>
      <p:sp>
        <p:nvSpPr>
          <p:cNvPr id="5" name="タイトル 1"/>
          <p:cNvSpPr txBox="1">
            <a:spLocks/>
          </p:cNvSpPr>
          <p:nvPr/>
        </p:nvSpPr>
        <p:spPr>
          <a:xfrm>
            <a:off x="684000" y="424316"/>
            <a:ext cx="7773338" cy="463319"/>
          </a:xfrm>
          <a:prstGeom prst="rect">
            <a:avLst/>
          </a:prstGeom>
        </p:spPr>
        <p:txBody>
          <a:bodyPr vert="horz" lIns="91440" tIns="45720" rIns="91440" bIns="45720" rtlCol="0" anchor="ctr">
            <a:normAutofit fontScale="90000" lnSpcReduction="20000"/>
          </a:bodyPr>
          <a:lstStyle>
            <a:lvl1pPr marL="0" indent="0" algn="l" defTabSz="914400" rtl="0" eaLnBrk="1" latinLnBrk="0" hangingPunct="1">
              <a:lnSpc>
                <a:spcPct val="90000"/>
              </a:lnSpc>
              <a:spcBef>
                <a:spcPct val="0"/>
              </a:spcBef>
              <a:buFont typeface="+mj-lt"/>
              <a:buNone/>
              <a:defRPr kumimoji="1" sz="3600" b="0" i="1" kern="1200" cap="none" baseline="0">
                <a:solidFill>
                  <a:schemeClr val="tx1"/>
                </a:solidFill>
                <a:effectLst/>
                <a:latin typeface="Times New Roman" panose="02020603050405020304" pitchFamily="18" charset="0"/>
                <a:ea typeface="ＭＳ Ｐゴシック" panose="020B0600070205080204" pitchFamily="50" charset="-128"/>
                <a:cs typeface="+mj-cs"/>
              </a:defRPr>
            </a:lvl1pPr>
          </a:lstStyle>
          <a:p>
            <a:pPr marL="0" marR="0" lvl="0" indent="0" algn="l" defTabSz="914400" rtl="0" eaLnBrk="1" fontAlgn="auto" latinLnBrk="0" hangingPunct="1">
              <a:lnSpc>
                <a:spcPct val="90000"/>
              </a:lnSpc>
              <a:spcBef>
                <a:spcPct val="0"/>
              </a:spcBef>
              <a:spcAft>
                <a:spcPts val="0"/>
              </a:spcAft>
              <a:buClrTx/>
              <a:buSzTx/>
              <a:buFont typeface="+mj-lt"/>
              <a:buNone/>
              <a:tabLst/>
              <a:defRPr/>
            </a:pPr>
            <a:r>
              <a:rPr kumimoji="1" lang="ja-JP"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j-cs"/>
              </a:rPr>
              <a:t>ダイカスト湯流れ中の気泡挙動による検証</a:t>
            </a:r>
          </a:p>
        </p:txBody>
      </p:sp>
      <p:grpSp>
        <p:nvGrpSpPr>
          <p:cNvPr id="6" name="グループ化 5"/>
          <p:cNvGrpSpPr>
            <a:grpSpLocks noChangeAspect="1"/>
          </p:cNvGrpSpPr>
          <p:nvPr/>
        </p:nvGrpSpPr>
        <p:grpSpPr>
          <a:xfrm>
            <a:off x="576758" y="1094361"/>
            <a:ext cx="3885862" cy="5763639"/>
            <a:chOff x="2141853" y="662951"/>
            <a:chExt cx="4078028" cy="6048669"/>
          </a:xfrm>
        </p:grpSpPr>
        <p:cxnSp>
          <p:nvCxnSpPr>
            <p:cNvPr id="7" name="直線コネクタ 6"/>
            <p:cNvCxnSpPr/>
            <p:nvPr/>
          </p:nvCxnSpPr>
          <p:spPr>
            <a:xfrm>
              <a:off x="2299172" y="1363038"/>
              <a:ext cx="0" cy="2586038"/>
            </a:xfrm>
            <a:prstGeom prst="line">
              <a:avLst/>
            </a:prstGeom>
            <a:noFill/>
            <a:ln w="19050" cap="flat" cmpd="sng" algn="ctr">
              <a:solidFill>
                <a:sysClr val="windowText" lastClr="000000"/>
              </a:solidFill>
              <a:prstDash val="solid"/>
            </a:ln>
            <a:effectLst/>
          </p:spPr>
        </p:cxnSp>
        <p:cxnSp>
          <p:nvCxnSpPr>
            <p:cNvPr id="8" name="直線コネクタ 7"/>
            <p:cNvCxnSpPr/>
            <p:nvPr/>
          </p:nvCxnSpPr>
          <p:spPr>
            <a:xfrm>
              <a:off x="3593342" y="1358275"/>
              <a:ext cx="0" cy="2590801"/>
            </a:xfrm>
            <a:prstGeom prst="line">
              <a:avLst/>
            </a:prstGeom>
            <a:noFill/>
            <a:ln w="19050" cap="flat" cmpd="sng" algn="ctr">
              <a:solidFill>
                <a:sysClr val="windowText" lastClr="000000"/>
              </a:solidFill>
              <a:prstDash val="solid"/>
            </a:ln>
            <a:effectLst/>
          </p:spPr>
        </p:cxnSp>
        <p:cxnSp>
          <p:nvCxnSpPr>
            <p:cNvPr id="9" name="直線コネクタ 8"/>
            <p:cNvCxnSpPr/>
            <p:nvPr/>
          </p:nvCxnSpPr>
          <p:spPr>
            <a:xfrm>
              <a:off x="2299171" y="3949076"/>
              <a:ext cx="329533" cy="2062162"/>
            </a:xfrm>
            <a:prstGeom prst="line">
              <a:avLst/>
            </a:prstGeom>
            <a:noFill/>
            <a:ln w="19050" cap="flat" cmpd="sng" algn="ctr">
              <a:solidFill>
                <a:sysClr val="windowText" lastClr="000000"/>
              </a:solidFill>
              <a:prstDash val="solid"/>
            </a:ln>
            <a:effectLst/>
          </p:spPr>
        </p:cxnSp>
        <p:cxnSp>
          <p:nvCxnSpPr>
            <p:cNvPr id="10" name="直線コネクタ 9"/>
            <p:cNvCxnSpPr/>
            <p:nvPr/>
          </p:nvCxnSpPr>
          <p:spPr>
            <a:xfrm flipH="1">
              <a:off x="3263811" y="3949076"/>
              <a:ext cx="329531" cy="2062162"/>
            </a:xfrm>
            <a:prstGeom prst="line">
              <a:avLst/>
            </a:prstGeom>
            <a:noFill/>
            <a:ln w="19050" cap="flat" cmpd="sng" algn="ctr">
              <a:solidFill>
                <a:sysClr val="windowText" lastClr="000000"/>
              </a:solidFill>
              <a:prstDash val="solid"/>
            </a:ln>
            <a:effectLst/>
          </p:spPr>
        </p:cxnSp>
        <p:cxnSp>
          <p:nvCxnSpPr>
            <p:cNvPr id="11" name="直線コネクタ 10"/>
            <p:cNvCxnSpPr/>
            <p:nvPr/>
          </p:nvCxnSpPr>
          <p:spPr>
            <a:xfrm>
              <a:off x="2619178" y="6011238"/>
              <a:ext cx="639870" cy="0"/>
            </a:xfrm>
            <a:prstGeom prst="line">
              <a:avLst/>
            </a:prstGeom>
            <a:noFill/>
            <a:ln w="19050" cap="flat" cmpd="sng" algn="ctr">
              <a:solidFill>
                <a:sysClr val="windowText" lastClr="000000"/>
              </a:solidFill>
              <a:prstDash val="solid"/>
            </a:ln>
            <a:effectLst/>
          </p:spPr>
        </p:cxnSp>
        <p:cxnSp>
          <p:nvCxnSpPr>
            <p:cNvPr id="12" name="直線コネクタ 11"/>
            <p:cNvCxnSpPr/>
            <p:nvPr/>
          </p:nvCxnSpPr>
          <p:spPr>
            <a:xfrm>
              <a:off x="2421923" y="915364"/>
              <a:ext cx="394213" cy="0"/>
            </a:xfrm>
            <a:prstGeom prst="line">
              <a:avLst/>
            </a:prstGeom>
            <a:noFill/>
            <a:ln w="19050" cap="flat" cmpd="sng" algn="ctr">
              <a:solidFill>
                <a:sysClr val="windowText" lastClr="000000"/>
              </a:solidFill>
              <a:prstDash val="solid"/>
            </a:ln>
            <a:effectLst/>
          </p:spPr>
        </p:cxnSp>
        <p:cxnSp>
          <p:nvCxnSpPr>
            <p:cNvPr id="13" name="直線コネクタ 12"/>
            <p:cNvCxnSpPr/>
            <p:nvPr/>
          </p:nvCxnSpPr>
          <p:spPr>
            <a:xfrm>
              <a:off x="3066704" y="915364"/>
              <a:ext cx="394213" cy="0"/>
            </a:xfrm>
            <a:prstGeom prst="line">
              <a:avLst/>
            </a:prstGeom>
            <a:noFill/>
            <a:ln w="19050" cap="flat" cmpd="sng" algn="ctr">
              <a:solidFill>
                <a:sysClr val="windowText" lastClr="000000"/>
              </a:solidFill>
              <a:prstDash val="solid"/>
            </a:ln>
            <a:effectLst/>
          </p:spPr>
        </p:cxnSp>
        <p:cxnSp>
          <p:nvCxnSpPr>
            <p:cNvPr id="14" name="直線コネクタ 13"/>
            <p:cNvCxnSpPr/>
            <p:nvPr/>
          </p:nvCxnSpPr>
          <p:spPr>
            <a:xfrm>
              <a:off x="2551047" y="1058238"/>
              <a:ext cx="784201" cy="0"/>
            </a:xfrm>
            <a:prstGeom prst="line">
              <a:avLst/>
            </a:prstGeom>
            <a:noFill/>
            <a:ln w="19050" cap="flat" cmpd="sng" algn="ctr">
              <a:solidFill>
                <a:sysClr val="windowText" lastClr="000000"/>
              </a:solidFill>
              <a:prstDash val="solid"/>
            </a:ln>
            <a:effectLst/>
          </p:spPr>
        </p:cxnSp>
        <p:cxnSp>
          <p:nvCxnSpPr>
            <p:cNvPr id="15" name="直線コネクタ 14"/>
            <p:cNvCxnSpPr/>
            <p:nvPr/>
          </p:nvCxnSpPr>
          <p:spPr>
            <a:xfrm>
              <a:off x="3456154" y="920127"/>
              <a:ext cx="0" cy="452437"/>
            </a:xfrm>
            <a:prstGeom prst="line">
              <a:avLst/>
            </a:prstGeom>
            <a:noFill/>
            <a:ln w="19050" cap="flat" cmpd="sng" algn="ctr">
              <a:solidFill>
                <a:sysClr val="windowText" lastClr="000000"/>
              </a:solidFill>
              <a:prstDash val="solid"/>
            </a:ln>
            <a:effectLst/>
          </p:spPr>
        </p:cxnSp>
        <p:cxnSp>
          <p:nvCxnSpPr>
            <p:cNvPr id="16" name="直線コネクタ 15"/>
            <p:cNvCxnSpPr/>
            <p:nvPr/>
          </p:nvCxnSpPr>
          <p:spPr>
            <a:xfrm>
              <a:off x="2428529" y="915364"/>
              <a:ext cx="0" cy="461963"/>
            </a:xfrm>
            <a:prstGeom prst="line">
              <a:avLst/>
            </a:prstGeom>
            <a:noFill/>
            <a:ln w="19050" cap="flat" cmpd="sng" algn="ctr">
              <a:solidFill>
                <a:sysClr val="windowText" lastClr="000000"/>
              </a:solidFill>
              <a:prstDash val="solid"/>
            </a:ln>
            <a:effectLst/>
          </p:spPr>
        </p:cxnSp>
        <p:cxnSp>
          <p:nvCxnSpPr>
            <p:cNvPr id="17" name="直線コネクタ 16"/>
            <p:cNvCxnSpPr/>
            <p:nvPr/>
          </p:nvCxnSpPr>
          <p:spPr>
            <a:xfrm>
              <a:off x="2551047" y="1363038"/>
              <a:ext cx="784201" cy="0"/>
            </a:xfrm>
            <a:prstGeom prst="line">
              <a:avLst/>
            </a:prstGeom>
            <a:noFill/>
            <a:ln w="19050" cap="flat" cmpd="sng" algn="ctr">
              <a:solidFill>
                <a:sysClr val="windowText" lastClr="000000"/>
              </a:solidFill>
              <a:prstDash val="solid"/>
            </a:ln>
            <a:effectLst/>
          </p:spPr>
        </p:cxnSp>
        <p:cxnSp>
          <p:nvCxnSpPr>
            <p:cNvPr id="18" name="直線コネクタ 17"/>
            <p:cNvCxnSpPr/>
            <p:nvPr/>
          </p:nvCxnSpPr>
          <p:spPr>
            <a:xfrm>
              <a:off x="2294408" y="1367800"/>
              <a:ext cx="140951" cy="0"/>
            </a:xfrm>
            <a:prstGeom prst="line">
              <a:avLst/>
            </a:prstGeom>
            <a:noFill/>
            <a:ln w="19050" cap="flat" cmpd="sng" algn="ctr">
              <a:solidFill>
                <a:sysClr val="windowText" lastClr="000000"/>
              </a:solidFill>
              <a:prstDash val="solid"/>
            </a:ln>
            <a:effectLst/>
          </p:spPr>
        </p:cxnSp>
        <p:cxnSp>
          <p:nvCxnSpPr>
            <p:cNvPr id="19" name="直線コネクタ 18"/>
            <p:cNvCxnSpPr/>
            <p:nvPr/>
          </p:nvCxnSpPr>
          <p:spPr>
            <a:xfrm>
              <a:off x="3456154" y="1363038"/>
              <a:ext cx="140951" cy="0"/>
            </a:xfrm>
            <a:prstGeom prst="line">
              <a:avLst/>
            </a:prstGeom>
            <a:noFill/>
            <a:ln w="19050" cap="flat" cmpd="sng" algn="ctr">
              <a:solidFill>
                <a:sysClr val="windowText" lastClr="000000"/>
              </a:solidFill>
              <a:prstDash val="solid"/>
            </a:ln>
            <a:effectLst/>
          </p:spPr>
        </p:cxnSp>
        <p:cxnSp>
          <p:nvCxnSpPr>
            <p:cNvPr id="20" name="直線コネクタ 19"/>
            <p:cNvCxnSpPr/>
            <p:nvPr/>
          </p:nvCxnSpPr>
          <p:spPr>
            <a:xfrm>
              <a:off x="3337090" y="1048712"/>
              <a:ext cx="0" cy="319088"/>
            </a:xfrm>
            <a:prstGeom prst="line">
              <a:avLst/>
            </a:prstGeom>
            <a:noFill/>
            <a:ln w="19050" cap="flat" cmpd="sng" algn="ctr">
              <a:solidFill>
                <a:sysClr val="windowText" lastClr="000000"/>
              </a:solidFill>
              <a:prstDash val="solid"/>
            </a:ln>
            <a:effectLst/>
          </p:spPr>
        </p:cxnSp>
        <p:cxnSp>
          <p:nvCxnSpPr>
            <p:cNvPr id="21" name="直線コネクタ 20"/>
            <p:cNvCxnSpPr/>
            <p:nvPr/>
          </p:nvCxnSpPr>
          <p:spPr>
            <a:xfrm>
              <a:off x="2557652" y="1053476"/>
              <a:ext cx="0" cy="319088"/>
            </a:xfrm>
            <a:prstGeom prst="line">
              <a:avLst/>
            </a:prstGeom>
            <a:noFill/>
            <a:ln w="19050" cap="flat" cmpd="sng" algn="ctr">
              <a:solidFill>
                <a:sysClr val="windowText" lastClr="000000"/>
              </a:solidFill>
              <a:prstDash val="solid"/>
            </a:ln>
            <a:effectLst/>
          </p:spPr>
        </p:cxnSp>
        <p:cxnSp>
          <p:nvCxnSpPr>
            <p:cNvPr id="22" name="直線コネクタ 21"/>
            <p:cNvCxnSpPr/>
            <p:nvPr/>
          </p:nvCxnSpPr>
          <p:spPr>
            <a:xfrm>
              <a:off x="2814827" y="662951"/>
              <a:ext cx="0" cy="261939"/>
            </a:xfrm>
            <a:prstGeom prst="line">
              <a:avLst/>
            </a:prstGeom>
            <a:noFill/>
            <a:ln w="19050" cap="flat" cmpd="sng" algn="ctr">
              <a:solidFill>
                <a:sysClr val="windowText" lastClr="000000"/>
              </a:solidFill>
              <a:prstDash val="solid"/>
            </a:ln>
            <a:effectLst/>
          </p:spPr>
        </p:cxnSp>
        <p:cxnSp>
          <p:nvCxnSpPr>
            <p:cNvPr id="23" name="直線コネクタ 22"/>
            <p:cNvCxnSpPr/>
            <p:nvPr/>
          </p:nvCxnSpPr>
          <p:spPr>
            <a:xfrm>
              <a:off x="3066704" y="662951"/>
              <a:ext cx="0" cy="261939"/>
            </a:xfrm>
            <a:prstGeom prst="line">
              <a:avLst/>
            </a:prstGeom>
            <a:noFill/>
            <a:ln w="19050" cap="flat" cmpd="sng" algn="ctr">
              <a:solidFill>
                <a:sysClr val="windowText" lastClr="000000"/>
              </a:solidFill>
              <a:prstDash val="solid"/>
            </a:ln>
            <a:effectLst/>
          </p:spPr>
        </p:cxnSp>
        <p:cxnSp>
          <p:nvCxnSpPr>
            <p:cNvPr id="24" name="直線コネクタ 23"/>
            <p:cNvCxnSpPr/>
            <p:nvPr/>
          </p:nvCxnSpPr>
          <p:spPr>
            <a:xfrm>
              <a:off x="2809141" y="672477"/>
              <a:ext cx="257563" cy="0"/>
            </a:xfrm>
            <a:prstGeom prst="line">
              <a:avLst/>
            </a:prstGeom>
            <a:noFill/>
            <a:ln w="19050" cap="flat" cmpd="sng" algn="ctr">
              <a:solidFill>
                <a:sysClr val="windowText" lastClr="000000"/>
              </a:solidFill>
              <a:prstDash val="solid"/>
            </a:ln>
            <a:effectLst/>
          </p:spPr>
        </p:cxnSp>
        <p:cxnSp>
          <p:nvCxnSpPr>
            <p:cNvPr id="25" name="直線コネクタ 24"/>
            <p:cNvCxnSpPr/>
            <p:nvPr/>
          </p:nvCxnSpPr>
          <p:spPr>
            <a:xfrm>
              <a:off x="2364883" y="6011238"/>
              <a:ext cx="3244807" cy="0"/>
            </a:xfrm>
            <a:prstGeom prst="line">
              <a:avLst/>
            </a:prstGeom>
            <a:noFill/>
            <a:ln w="19050" cap="flat" cmpd="sng" algn="ctr">
              <a:solidFill>
                <a:srgbClr val="FF0000"/>
              </a:solidFill>
              <a:prstDash val="sysDash"/>
            </a:ln>
            <a:effectLst/>
          </p:spPr>
        </p:cxnSp>
        <p:cxnSp>
          <p:nvCxnSpPr>
            <p:cNvPr id="26" name="直線コネクタ 25"/>
            <p:cNvCxnSpPr/>
            <p:nvPr/>
          </p:nvCxnSpPr>
          <p:spPr>
            <a:xfrm>
              <a:off x="2294408" y="1365421"/>
              <a:ext cx="3315282" cy="0"/>
            </a:xfrm>
            <a:prstGeom prst="line">
              <a:avLst/>
            </a:prstGeom>
            <a:noFill/>
            <a:ln w="19050" cap="flat" cmpd="sng" algn="ctr">
              <a:solidFill>
                <a:srgbClr val="FF0000"/>
              </a:solidFill>
              <a:prstDash val="sysDash"/>
            </a:ln>
            <a:effectLst/>
          </p:spPr>
        </p:cxnSp>
        <p:cxnSp>
          <p:nvCxnSpPr>
            <p:cNvPr id="27" name="直線矢印コネクタ 26"/>
            <p:cNvCxnSpPr/>
            <p:nvPr/>
          </p:nvCxnSpPr>
          <p:spPr>
            <a:xfrm flipH="1">
              <a:off x="5483243" y="1372564"/>
              <a:ext cx="0" cy="4638674"/>
            </a:xfrm>
            <a:prstGeom prst="straightConnector1">
              <a:avLst/>
            </a:prstGeom>
            <a:noFill/>
            <a:ln w="12700" cap="flat" cmpd="sng" algn="ctr">
              <a:solidFill>
                <a:sysClr val="windowText" lastClr="000000"/>
              </a:solidFill>
              <a:prstDash val="solid"/>
              <a:headEnd type="triangle"/>
              <a:tailEnd type="triangle"/>
            </a:ln>
            <a:effectLst/>
          </p:spPr>
        </p:cxnSp>
        <p:sp>
          <p:nvSpPr>
            <p:cNvPr id="28" name="テキスト ボックス 27"/>
            <p:cNvSpPr txBox="1"/>
            <p:nvPr/>
          </p:nvSpPr>
          <p:spPr>
            <a:xfrm rot="16200000">
              <a:off x="4848033" y="3710340"/>
              <a:ext cx="927579" cy="3976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cs typeface="Times New Roman" panose="02020603050405020304" pitchFamily="18" charset="0"/>
                </a:rPr>
                <a:t>0.36m</a:t>
              </a:r>
              <a:endParaRPr kumimoji="0" lang="ja-JP" altLang="en-US" sz="1800" b="0" i="0" u="none" strike="noStrike" kern="0" cap="none" spc="0" normalizeH="0" baseline="0" noProof="0" dirty="0">
                <a:ln>
                  <a:noFill/>
                </a:ln>
                <a:solidFill>
                  <a:prstClr val="black"/>
                </a:solidFill>
                <a:effectLst/>
                <a:uLnTx/>
                <a:uFillTx/>
                <a:cs typeface="Times New Roman" panose="02020603050405020304" pitchFamily="18" charset="0"/>
              </a:endParaRPr>
            </a:p>
          </p:txBody>
        </p:sp>
        <p:sp>
          <p:nvSpPr>
            <p:cNvPr id="29" name="楕円 28"/>
            <p:cNvSpPr>
              <a:spLocks noChangeAspect="1"/>
            </p:cNvSpPr>
            <p:nvPr/>
          </p:nvSpPr>
          <p:spPr>
            <a:xfrm>
              <a:off x="2874359" y="5941721"/>
              <a:ext cx="139034" cy="139034"/>
            </a:xfrm>
            <a:prstGeom prst="ellipse">
              <a:avLst/>
            </a:prstGeom>
            <a:noFill/>
            <a:ln w="158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30" name="楕円 29"/>
            <p:cNvSpPr>
              <a:spLocks noChangeAspect="1"/>
            </p:cNvSpPr>
            <p:nvPr/>
          </p:nvSpPr>
          <p:spPr>
            <a:xfrm>
              <a:off x="2874359" y="1304965"/>
              <a:ext cx="139034" cy="139034"/>
            </a:xfrm>
            <a:prstGeom prst="ellipse">
              <a:avLst/>
            </a:prstGeom>
            <a:noFill/>
            <a:ln w="158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cxnSp>
          <p:nvCxnSpPr>
            <p:cNvPr id="31" name="直線矢印コネクタ 30"/>
            <p:cNvCxnSpPr/>
            <p:nvPr/>
          </p:nvCxnSpPr>
          <p:spPr>
            <a:xfrm flipV="1">
              <a:off x="2937922" y="5586464"/>
              <a:ext cx="0" cy="320000"/>
            </a:xfrm>
            <a:prstGeom prst="straightConnector1">
              <a:avLst/>
            </a:prstGeom>
            <a:noFill/>
            <a:ln w="12700" cap="flat" cmpd="sng" algn="ctr">
              <a:solidFill>
                <a:srgbClr val="00B0F0"/>
              </a:solidFill>
              <a:prstDash val="solid"/>
              <a:tailEnd type="triangle"/>
            </a:ln>
            <a:effectLst/>
          </p:spPr>
        </p:cxnSp>
        <p:sp>
          <p:nvSpPr>
            <p:cNvPr id="32" name="楕円 31"/>
            <p:cNvSpPr>
              <a:spLocks noChangeAspect="1"/>
            </p:cNvSpPr>
            <p:nvPr/>
          </p:nvSpPr>
          <p:spPr>
            <a:xfrm>
              <a:off x="2874359" y="3118464"/>
              <a:ext cx="139034" cy="139034"/>
            </a:xfrm>
            <a:prstGeom prst="ellipse">
              <a:avLst/>
            </a:prstGeom>
            <a:noFill/>
            <a:ln w="158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cxnSp>
          <p:nvCxnSpPr>
            <p:cNvPr id="33" name="直線矢印コネクタ 32"/>
            <p:cNvCxnSpPr/>
            <p:nvPr/>
          </p:nvCxnSpPr>
          <p:spPr>
            <a:xfrm flipV="1">
              <a:off x="2941412" y="2679744"/>
              <a:ext cx="0" cy="391056"/>
            </a:xfrm>
            <a:prstGeom prst="straightConnector1">
              <a:avLst/>
            </a:prstGeom>
            <a:noFill/>
            <a:ln w="12700" cap="flat" cmpd="sng" algn="ctr">
              <a:solidFill>
                <a:srgbClr val="00B0F0"/>
              </a:solidFill>
              <a:prstDash val="solid"/>
              <a:tailEnd type="triangle"/>
            </a:ln>
            <a:effectLst/>
          </p:spPr>
        </p:cxnSp>
        <p:sp>
          <p:nvSpPr>
            <p:cNvPr id="34" name="テキスト ボックス 33"/>
            <p:cNvSpPr txBox="1"/>
            <p:nvPr/>
          </p:nvSpPr>
          <p:spPr>
            <a:xfrm>
              <a:off x="3519632" y="703830"/>
              <a:ext cx="2700249" cy="6296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cs typeface="Times New Roman" panose="02020603050405020304" pitchFamily="18" charset="0"/>
                </a:rPr>
                <a:t>Reach the top of the cavity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cs typeface="Times New Roman" panose="02020603050405020304" pitchFamily="18" charset="0"/>
                </a:rPr>
                <a:t>(Stop calculation)</a:t>
              </a:r>
              <a:endParaRPr kumimoji="0" lang="ja-JP" altLang="en-US" sz="1600" b="0" i="0" u="none" strike="noStrike" kern="0" cap="none" spc="0" normalizeH="0" baseline="0" noProof="0" dirty="0">
                <a:ln>
                  <a:noFill/>
                </a:ln>
                <a:solidFill>
                  <a:prstClr val="black"/>
                </a:solidFill>
                <a:effectLst/>
                <a:uLnTx/>
                <a:uFillTx/>
                <a:cs typeface="Times New Roman" panose="02020603050405020304" pitchFamily="18" charset="0"/>
              </a:endParaRPr>
            </a:p>
          </p:txBody>
        </p:sp>
        <p:cxnSp>
          <p:nvCxnSpPr>
            <p:cNvPr id="35" name="直線矢印コネクタ 34"/>
            <p:cNvCxnSpPr>
              <a:stCxn id="34" idx="1"/>
            </p:cNvCxnSpPr>
            <p:nvPr/>
          </p:nvCxnSpPr>
          <p:spPr>
            <a:xfrm flipH="1">
              <a:off x="3065397" y="1018649"/>
              <a:ext cx="454235" cy="218791"/>
            </a:xfrm>
            <a:prstGeom prst="straightConnector1">
              <a:avLst/>
            </a:prstGeom>
            <a:noFill/>
            <a:ln w="12700" cap="flat" cmpd="sng" algn="ctr">
              <a:solidFill>
                <a:sysClr val="windowText" lastClr="000000"/>
              </a:solidFill>
              <a:prstDash val="solid"/>
              <a:tailEnd type="triangle"/>
            </a:ln>
            <a:effectLst/>
          </p:spPr>
        </p:cxnSp>
        <p:sp>
          <p:nvSpPr>
            <p:cNvPr id="36" name="テキスト ボックス 35"/>
            <p:cNvSpPr txBox="1"/>
            <p:nvPr/>
          </p:nvSpPr>
          <p:spPr>
            <a:xfrm>
              <a:off x="3522928" y="6015703"/>
              <a:ext cx="2086761" cy="69591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cs typeface="Times New Roman" panose="02020603050405020304" pitchFamily="18" charset="0"/>
                </a:rPr>
                <a:t>Bubble generation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cs typeface="Times New Roman" panose="02020603050405020304" pitchFamily="18" charset="0"/>
                </a:rPr>
                <a:t>(</a:t>
              </a:r>
              <a:r>
                <a:rPr kumimoji="0" lang="en-US" altLang="ja-JP" sz="1800" b="0" i="1" u="none" strike="noStrike" kern="0" cap="none" spc="0" normalizeH="0" baseline="0" noProof="0" dirty="0">
                  <a:ln>
                    <a:noFill/>
                  </a:ln>
                  <a:solidFill>
                    <a:prstClr val="black"/>
                  </a:solidFill>
                  <a:effectLst/>
                  <a:uLnTx/>
                  <a:uFillTx/>
                  <a:cs typeface="Times New Roman" panose="02020603050405020304" pitchFamily="18" charset="0"/>
                </a:rPr>
                <a:t>t</a:t>
              </a:r>
              <a:r>
                <a:rPr kumimoji="0" lang="en-US" altLang="ja-JP" sz="1800" b="0" i="0" u="none" strike="noStrike" kern="0" cap="none" spc="0" normalizeH="0" baseline="0" noProof="0" dirty="0">
                  <a:ln>
                    <a:noFill/>
                  </a:ln>
                  <a:solidFill>
                    <a:prstClr val="black"/>
                  </a:solidFill>
                  <a:effectLst/>
                  <a:uLnTx/>
                  <a:uFillTx/>
                  <a:cs typeface="Times New Roman" panose="02020603050405020304" pitchFamily="18" charset="0"/>
                </a:rPr>
                <a:t>=0s)</a:t>
              </a:r>
              <a:endParaRPr kumimoji="0" lang="ja-JP" altLang="en-US" sz="1800" b="0" i="0" u="none" strike="noStrike" kern="0" cap="none" spc="0" normalizeH="0" baseline="0" noProof="0" dirty="0">
                <a:ln>
                  <a:noFill/>
                </a:ln>
                <a:solidFill>
                  <a:prstClr val="black"/>
                </a:solidFill>
                <a:effectLst/>
                <a:uLnTx/>
                <a:uFillTx/>
                <a:cs typeface="Times New Roman" panose="02020603050405020304" pitchFamily="18" charset="0"/>
              </a:endParaRPr>
            </a:p>
          </p:txBody>
        </p:sp>
        <p:cxnSp>
          <p:nvCxnSpPr>
            <p:cNvPr id="37" name="直線矢印コネクタ 36"/>
            <p:cNvCxnSpPr/>
            <p:nvPr/>
          </p:nvCxnSpPr>
          <p:spPr>
            <a:xfrm flipH="1" flipV="1">
              <a:off x="3065397" y="6080756"/>
              <a:ext cx="548435" cy="114992"/>
            </a:xfrm>
            <a:prstGeom prst="straightConnector1">
              <a:avLst/>
            </a:prstGeom>
            <a:noFill/>
            <a:ln w="12700" cap="flat" cmpd="sng" algn="ctr">
              <a:solidFill>
                <a:sysClr val="windowText" lastClr="000000"/>
              </a:solidFill>
              <a:prstDash val="solid"/>
              <a:tailEnd type="triangle"/>
            </a:ln>
            <a:effectLst/>
          </p:spPr>
        </p:cxnSp>
        <p:sp>
          <p:nvSpPr>
            <p:cNvPr id="38" name="下矢印 37"/>
            <p:cNvSpPr/>
            <p:nvPr/>
          </p:nvSpPr>
          <p:spPr>
            <a:xfrm rot="10800000">
              <a:off x="2569502" y="3484766"/>
              <a:ext cx="749745" cy="888196"/>
            </a:xfrm>
            <a:prstGeom prst="downArrow">
              <a:avLst>
                <a:gd name="adj1" fmla="val 39041"/>
                <a:gd name="adj2" fmla="val 48786"/>
              </a:avLst>
            </a:prstGeom>
            <a:gradFill>
              <a:gsLst>
                <a:gs pos="26000">
                  <a:srgbClr val="2FA3EE">
                    <a:lumMod val="5000"/>
                    <a:lumOff val="95000"/>
                  </a:srgbClr>
                </a:gs>
                <a:gs pos="100000">
                  <a:srgbClr val="00B0F0"/>
                </a:gs>
              </a:gsLst>
              <a:lin ang="5400000" scaled="1"/>
            </a:gradFill>
            <a:ln w="15875"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39" name="雲形吹き出し 38"/>
            <p:cNvSpPr/>
            <p:nvPr/>
          </p:nvSpPr>
          <p:spPr>
            <a:xfrm>
              <a:off x="3196659" y="1348961"/>
              <a:ext cx="2519987" cy="2554383"/>
            </a:xfrm>
            <a:prstGeom prst="cloudCallout">
              <a:avLst>
                <a:gd name="adj1" fmla="val -56181"/>
                <a:gd name="adj2" fmla="val 26353"/>
              </a:avLst>
            </a:prstGeom>
            <a:noFill/>
            <a:ln w="19050" cap="flat" cmpd="sng" algn="ctr">
              <a:solidFill>
                <a:srgbClr val="D99C3F">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40" name="テキスト ボックス 86"/>
            <p:cNvSpPr txBox="1"/>
            <p:nvPr/>
          </p:nvSpPr>
          <p:spPr>
            <a:xfrm>
              <a:off x="3419199" y="1601020"/>
              <a:ext cx="2172498" cy="1738557"/>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Times New Roman"/>
                  <a:ea typeface="ＭＳ Ｐゴシック"/>
                  <a:cs typeface="Times New Roman" panose="02020603050405020304" pitchFamily="18" charset="0"/>
                </a:rPr>
                <a:t>Gravity Force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Times New Roman"/>
                  <a:ea typeface="ＭＳ Ｐゴシック"/>
                  <a:cs typeface="Times New Roman" panose="02020603050405020304"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Times New Roman"/>
                  <a:ea typeface="ＭＳ Ｐゴシック"/>
                  <a:cs typeface="Times New Roman" panose="02020603050405020304" pitchFamily="18" charset="0"/>
                </a:rPr>
                <a:t>Buoyancy Force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Times New Roman"/>
                  <a:ea typeface="ＭＳ Ｐゴシック"/>
                  <a:cs typeface="Times New Roman" panose="02020603050405020304"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Times New Roman"/>
                  <a:ea typeface="ＭＳ Ｐゴシック"/>
                  <a:cs typeface="Times New Roman" panose="02020603050405020304" pitchFamily="18" charset="0"/>
                </a:rPr>
                <a:t>Drag Force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Times New Roman"/>
                  <a:ea typeface="ＭＳ Ｐゴシック"/>
                  <a:cs typeface="Times New Roman" panose="02020603050405020304"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Times New Roman"/>
                  <a:ea typeface="ＭＳ Ｐゴシック"/>
                  <a:cs typeface="Times New Roman" panose="02020603050405020304" pitchFamily="18" charset="0"/>
                </a:rPr>
                <a:t>Virtual Mass Force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dirty="0">
                <a:ln>
                  <a:noFill/>
                </a:ln>
                <a:solidFill>
                  <a:prstClr val="black"/>
                </a:solidFill>
                <a:effectLst/>
                <a:uLnTx/>
                <a:uFillTx/>
                <a:latin typeface="Times New Roman"/>
                <a:ea typeface="ＭＳ Ｐゴシック"/>
                <a:cs typeface="Times New Roman" panose="02020603050405020304" pitchFamily="18" charset="0"/>
              </a:endParaRPr>
            </a:p>
          </p:txBody>
        </p:sp>
        <p:sp>
          <p:nvSpPr>
            <p:cNvPr id="41" name="テキスト ボックス 40"/>
            <p:cNvSpPr txBox="1"/>
            <p:nvPr/>
          </p:nvSpPr>
          <p:spPr>
            <a:xfrm>
              <a:off x="2141853" y="3841049"/>
              <a:ext cx="1875801" cy="3976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cs typeface="Times New Roman" panose="02020603050405020304" pitchFamily="18" charset="0"/>
                </a:rPr>
                <a:t>Flow direction</a:t>
              </a:r>
              <a:endParaRPr kumimoji="0" lang="ja-JP" altLang="en-US" sz="1800" b="0" i="0" u="none" strike="noStrike" kern="0" cap="none" spc="0" normalizeH="0" baseline="0" noProof="0" dirty="0">
                <a:ln>
                  <a:noFill/>
                </a:ln>
                <a:solidFill>
                  <a:prstClr val="black"/>
                </a:solidFill>
                <a:effectLst/>
                <a:uLnTx/>
                <a:uFillTx/>
                <a:cs typeface="Times New Roman" panose="02020603050405020304" pitchFamily="18" charset="0"/>
              </a:endParaRPr>
            </a:p>
          </p:txBody>
        </p:sp>
      </p:grpSp>
      <mc:AlternateContent xmlns:mc="http://schemas.openxmlformats.org/markup-compatibility/2006" xmlns:a14="http://schemas.microsoft.com/office/drawing/2010/main">
        <mc:Choice Requires="a14">
          <p:graphicFrame>
            <p:nvGraphicFramePr>
              <p:cNvPr id="42" name="表 41"/>
              <p:cNvGraphicFramePr>
                <a:graphicFrameLocks noGrp="1"/>
              </p:cNvGraphicFramePr>
              <p:nvPr>
                <p:extLst>
                  <p:ext uri="{D42A27DB-BD31-4B8C-83A1-F6EECF244321}">
                    <p14:modId xmlns:p14="http://schemas.microsoft.com/office/powerpoint/2010/main" val="496145001"/>
                  </p:ext>
                </p:extLst>
              </p:nvPr>
            </p:nvGraphicFramePr>
            <p:xfrm>
              <a:off x="4167052" y="1502225"/>
              <a:ext cx="4794069" cy="4482986"/>
            </p:xfrm>
            <a:graphic>
              <a:graphicData uri="http://schemas.openxmlformats.org/drawingml/2006/table">
                <a:tbl>
                  <a:tblPr firstRow="1" firstCol="1" bandRow="1"/>
                  <a:tblGrid>
                    <a:gridCol w="1650705">
                      <a:extLst>
                        <a:ext uri="{9D8B030D-6E8A-4147-A177-3AD203B41FA5}">
                          <a16:colId xmlns:a16="http://schemas.microsoft.com/office/drawing/2014/main" val="718243268"/>
                        </a:ext>
                      </a:extLst>
                    </a:gridCol>
                    <a:gridCol w="1571682">
                      <a:extLst>
                        <a:ext uri="{9D8B030D-6E8A-4147-A177-3AD203B41FA5}">
                          <a16:colId xmlns:a16="http://schemas.microsoft.com/office/drawing/2014/main" val="605453979"/>
                        </a:ext>
                      </a:extLst>
                    </a:gridCol>
                    <a:gridCol w="1571682">
                      <a:extLst>
                        <a:ext uri="{9D8B030D-6E8A-4147-A177-3AD203B41FA5}">
                          <a16:colId xmlns:a16="http://schemas.microsoft.com/office/drawing/2014/main" val="2992820039"/>
                        </a:ext>
                      </a:extLst>
                    </a:gridCol>
                  </a:tblGrid>
                  <a:tr h="388710">
                    <a:tc gridSpan="3">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計算条件</a:t>
                          </a:r>
                          <a:endParaRPr 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81671182"/>
                      </a:ext>
                    </a:extLst>
                  </a:tr>
                  <a:tr h="513898">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endParaRPr lang="en-US" alt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lang="ja-JP" altLang="en-US" sz="1400" b="1" dirty="0"/>
                            <a:t>富山ら</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lang="ja-JP" altLang="en-US" sz="1400" b="1" dirty="0">
                              <a:solidFill>
                                <a:srgbClr val="FF0000"/>
                              </a:solidFill>
                            </a:rPr>
                            <a:t>本研究</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extLst>
                      <a:ext uri="{0D108BD9-81ED-4DB2-BD59-A6C34878D82A}">
                        <a16:rowId xmlns:a16="http://schemas.microsoft.com/office/drawing/2014/main" val="1451819791"/>
                      </a:ext>
                    </a:extLst>
                  </a:tr>
                  <a:tr h="513898">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仮想質量係数 </a:t>
                          </a:r>
                          <a14:m>
                            <m:oMath xmlns:m="http://schemas.openxmlformats.org/officeDocument/2006/math">
                              <m:sSub>
                                <m:sSubPr>
                                  <m:ctrlPr>
                                    <a:rPr lang="ja-JP" alt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𝑪</m:t>
                                  </m:r>
                                </m:e>
                                <m:sub>
                                  <m:r>
                                    <a:rPr lang="en-US" altLang="ja-JP"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𝑽𝑴</m:t>
                                  </m:r>
                                </m:sub>
                              </m:sSub>
                              <m:d>
                                <m:dPr>
                                  <m:begChr m:val="["/>
                                  <m:endChr m:val="]"/>
                                  <m:ctrlPr>
                                    <a:rPr lang="ja-JP" alt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endParaRPr lang="en-US" alt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0.5</a:t>
                          </a:r>
                          <a:endParaRPr lang="ja-JP"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0.549</a:t>
                          </a:r>
                          <a:r>
                            <a:rPr lang="ja-JP" altLang="en-US" sz="14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0.577</a:t>
                          </a:r>
                          <a:r>
                            <a:rPr lang="ja-JP" altLang="en-US" sz="14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0.560</a:t>
                          </a:r>
                          <a:r>
                            <a:rPr lang="ja-JP"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23551914"/>
                      </a:ext>
                    </a:extLst>
                  </a:tr>
                  <a:tr h="513898">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抗力係数 </a:t>
                          </a:r>
                          <a14:m>
                            <m:oMath xmlns:m="http://schemas.openxmlformats.org/officeDocument/2006/math">
                              <m:sSub>
                                <m:sSubPr>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𝑪</m:t>
                                  </m:r>
                                </m:e>
                                <m:sub>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𝑫</m:t>
                                  </m:r>
                                </m:sub>
                              </m:sSub>
                              <m:d>
                                <m:dPr>
                                  <m:begChr m:val="["/>
                                  <m:endChr m:val="]"/>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endParaRPr lang="en-US"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0.0834</a:t>
                          </a:r>
                          <a:r>
                            <a:rPr lang="ja-JP" altLang="en-US" sz="1400" kern="100" baseline="0" dirty="0" err="1">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0.482</a:t>
                          </a:r>
                          <a:r>
                            <a:rPr lang="ja-JP" altLang="en-US" sz="1400" kern="100" baseline="0" dirty="0" err="1">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0.124※</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0.00478</a:t>
                          </a:r>
                          <a:r>
                            <a:rPr lang="ja-JP" altLang="en-US" sz="14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0.00220</a:t>
                          </a:r>
                          <a:r>
                            <a:rPr lang="ja-JP" altLang="en-US" sz="14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0.00352</a:t>
                          </a:r>
                          <a:r>
                            <a:rPr lang="ja-JP"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600009039"/>
                      </a:ext>
                    </a:extLst>
                  </a:tr>
                  <a:tr h="388710">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粒子直径 </a:t>
                          </a:r>
                          <a14:m>
                            <m:oMath xmlns:m="http://schemas.openxmlformats.org/officeDocument/2006/math">
                              <m:sSub>
                                <m:sSubPr>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𝒅</m:t>
                                  </m:r>
                                </m:e>
                                <m:sub>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𝑷</m:t>
                                  </m:r>
                                </m:sub>
                              </m:sSub>
                              <m:d>
                                <m:dPr>
                                  <m:begChr m:val="["/>
                                  <m:endChr m:val="]"/>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𝒎</m:t>
                                  </m:r>
                                </m:e>
                              </m:d>
                            </m:oMath>
                          </a14:m>
                          <a:endParaRPr 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0.005</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0.005</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0.005</a:t>
                          </a:r>
                          <a:r>
                            <a:rPr 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64623"/>
                      </a:ext>
                    </a:extLst>
                  </a:tr>
                  <a:tr h="388710">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平均粒子速度 </a:t>
                          </a:r>
                          <a14:m>
                            <m:oMath xmlns:m="http://schemas.openxmlformats.org/officeDocument/2006/math">
                              <m:sSub>
                                <m:sSubPr>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𝑽</m:t>
                                  </m:r>
                                </m:e>
                                <m:sub>
                                  <m:sSub>
                                    <m:sSubPr>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𝑷</m:t>
                                      </m:r>
                                    </m:e>
                                    <m:sub>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𝒂𝒗𝒆</m:t>
                                      </m:r>
                                    </m:sub>
                                  </m:sSub>
                                </m:sub>
                              </m:sSub>
                              <m:d>
                                <m:dPr>
                                  <m:begChr m:val="["/>
                                  <m:endChr m:val="]"/>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type m:val="lin"/>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𝒎</m:t>
                                      </m:r>
                                    </m:num>
                                    <m:den>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𝒔</m:t>
                                      </m:r>
                                    </m:den>
                                  </m:f>
                                </m:e>
                              </m:d>
                            </m:oMath>
                          </a14:m>
                          <a:endParaRPr 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0.84</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1.37</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1.94</a:t>
                          </a:r>
                          <a:r>
                            <a:rPr 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5213892"/>
                      </a:ext>
                    </a:extLst>
                  </a:tr>
                  <a:tr h="388710">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粒子レイノルズ数</a:t>
                          </a:r>
                          <a14:m>
                            <m:oMath xmlns:m="http://schemas.openxmlformats.org/officeDocument/2006/math">
                              <m:sSub>
                                <m:sSubPr>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𝑹𝒆</m:t>
                                  </m:r>
                                </m:e>
                                <m:sub>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𝑷</m:t>
                                  </m:r>
                                </m:sub>
                              </m:sSub>
                              <m:d>
                                <m:dPr>
                                  <m:begChr m:val="["/>
                                  <m:endChr m:val="]"/>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r>
                            <a:rPr lang="en-US"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 </a:t>
                          </a:r>
                          <a:endParaRPr 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863</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149</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581</a:t>
                          </a:r>
                          <a:r>
                            <a:rPr 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5810908"/>
                      </a:ext>
                    </a:extLst>
                  </a:tr>
                  <a:tr h="388710">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エトベス数 </a:t>
                          </a:r>
                          <a14:m>
                            <m:oMath xmlns:m="http://schemas.openxmlformats.org/officeDocument/2006/math">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𝐄𝐨</m:t>
                              </m:r>
                              <m:d>
                                <m:dPr>
                                  <m:begChr m:val="["/>
                                  <m:endChr m:val="]"/>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endParaRPr 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3.40</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3.40</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3.40</a:t>
                          </a:r>
                          <a:r>
                            <a:rPr 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3946653"/>
                      </a:ext>
                    </a:extLst>
                  </a:tr>
                  <a:tr h="388710">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流体速度 </a:t>
                          </a:r>
                          <a14:m>
                            <m:oMath xmlns:m="http://schemas.openxmlformats.org/officeDocument/2006/math">
                              <m:sSub>
                                <m:sSubPr>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𝑽</m:t>
                                  </m:r>
                                </m:e>
                                <m:sub>
                                  <m:r>
                                    <a:rPr 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𝑳</m:t>
                                  </m:r>
                                </m:sub>
                              </m:sSub>
                              <m:d>
                                <m:dPr>
                                  <m:begChr m:val="["/>
                                  <m:endChr m:val="]"/>
                                  <m:ctrlPr>
                                    <a:rPr lang="ja-JP" sz="1400" b="1" i="1" kern="100" baseline="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ja-JP" altLang="en-US" sz="1400" b="1" i="1" kern="100" baseline="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e>
                              </m:d>
                            </m:oMath>
                          </a14:m>
                          <a:endParaRPr 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0.67</a:t>
                          </a:r>
                          <a:r>
                            <a:rPr lang="ja-JP" altLang="en-US" sz="1400"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1.34</a:t>
                          </a:r>
                          <a:r>
                            <a:rPr lang="ja-JP" altLang="en-US" sz="1400"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1.82</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4052227"/>
                      </a:ext>
                    </a:extLst>
                  </a:tr>
                  <a:tr h="513898">
                    <a:tc gridSpan="3">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l">
                            <a:spcAft>
                              <a:spcPts val="0"/>
                            </a:spcAft>
                          </a:pP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b="0" i="1"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V</a:t>
                          </a:r>
                          <a:r>
                            <a:rPr lang="en-US" altLang="ja-JP" sz="1400" b="0" i="1" kern="100" baseline="-25000" dirty="0" err="1">
                              <a:effectLst/>
                              <a:latin typeface="Times New Roman" panose="02020603050405020304" pitchFamily="18" charset="0"/>
                              <a:ea typeface="ＭＳ Ｐゴシック" panose="020B0600070205080204" pitchFamily="50" charset="-128"/>
                              <a:cs typeface="Times New Roman" panose="02020603050405020304" pitchFamily="18" charset="0"/>
                            </a:rPr>
                            <a:t>plunger</a:t>
                          </a: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=0.1</a:t>
                          </a:r>
                          <a:r>
                            <a:rPr lang="ja-JP" altLang="en-US" sz="1400" b="0"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0.2</a:t>
                          </a:r>
                          <a:r>
                            <a:rPr lang="ja-JP" altLang="en-US" sz="1400" b="0"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0.3m/s</a:t>
                          </a:r>
                          <a:r>
                            <a:rPr lang="ja-JP" altLang="en-US"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における繰り返し数 </a:t>
                          </a: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3</a:t>
                          </a:r>
                          <a:r>
                            <a:rPr lang="ja-JP" altLang="en-US"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回の平均値を左から順に示している</a:t>
                          </a:r>
                          <a:endParaRPr 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pPr algn="ctr">
                            <a:spcAft>
                              <a:spcPts val="0"/>
                            </a:spcAft>
                          </a:pP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9056433"/>
                      </a:ext>
                    </a:extLst>
                  </a:tr>
                </a:tbl>
              </a:graphicData>
            </a:graphic>
          </p:graphicFrame>
        </mc:Choice>
        <mc:Fallback xmlns="">
          <p:graphicFrame>
            <p:nvGraphicFramePr>
              <p:cNvPr id="42" name="表 41"/>
              <p:cNvGraphicFramePr>
                <a:graphicFrameLocks noGrp="1"/>
              </p:cNvGraphicFramePr>
              <p:nvPr>
                <p:extLst>
                  <p:ext uri="{D42A27DB-BD31-4B8C-83A1-F6EECF244321}">
                    <p14:modId xmlns:p14="http://schemas.microsoft.com/office/powerpoint/2010/main" val="496145001"/>
                  </p:ext>
                </p:extLst>
              </p:nvPr>
            </p:nvGraphicFramePr>
            <p:xfrm>
              <a:off x="4167052" y="1502225"/>
              <a:ext cx="4794069" cy="4482986"/>
            </p:xfrm>
            <a:graphic>
              <a:graphicData uri="http://schemas.openxmlformats.org/drawingml/2006/table">
                <a:tbl>
                  <a:tblPr firstRow="1" firstCol="1" bandRow="1"/>
                  <a:tblGrid>
                    <a:gridCol w="1650705">
                      <a:extLst>
                        <a:ext uri="{9D8B030D-6E8A-4147-A177-3AD203B41FA5}">
                          <a16:colId xmlns:a16="http://schemas.microsoft.com/office/drawing/2014/main" val="718243268"/>
                        </a:ext>
                      </a:extLst>
                    </a:gridCol>
                    <a:gridCol w="1571682">
                      <a:extLst>
                        <a:ext uri="{9D8B030D-6E8A-4147-A177-3AD203B41FA5}">
                          <a16:colId xmlns:a16="http://schemas.microsoft.com/office/drawing/2014/main" val="605453979"/>
                        </a:ext>
                      </a:extLst>
                    </a:gridCol>
                    <a:gridCol w="1571682">
                      <a:extLst>
                        <a:ext uri="{9D8B030D-6E8A-4147-A177-3AD203B41FA5}">
                          <a16:colId xmlns:a16="http://schemas.microsoft.com/office/drawing/2014/main" val="2992820039"/>
                        </a:ext>
                      </a:extLst>
                    </a:gridCol>
                  </a:tblGrid>
                  <a:tr h="388710">
                    <a:tc gridSpan="3">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ja-JP" sz="1400" b="1"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計算条件</a:t>
                          </a:r>
                          <a:endParaRPr 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81671182"/>
                      </a:ext>
                    </a:extLst>
                  </a:tr>
                  <a:tr h="513898">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endParaRPr lang="en-US" altLang="ja-JP" sz="1400" b="1"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lang="ja-JP" altLang="en-US" sz="1400" b="1" dirty="0"/>
                            <a:t>富山ら</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lang="ja-JP" altLang="en-US" sz="1400" b="1" dirty="0">
                              <a:solidFill>
                                <a:srgbClr val="FF0000"/>
                              </a:solidFill>
                            </a:rPr>
                            <a:t>本研究</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1B8D3"/>
                        </a:solidFill>
                      </a:tcPr>
                    </a:tc>
                    <a:extLst>
                      <a:ext uri="{0D108BD9-81ED-4DB2-BD59-A6C34878D82A}">
                        <a16:rowId xmlns:a16="http://schemas.microsoft.com/office/drawing/2014/main" val="1451819791"/>
                      </a:ext>
                    </a:extLst>
                  </a:tr>
                  <a:tr h="513898">
                    <a:tc>
                      <a:txBody>
                        <a:bodyPr/>
                        <a:lstStyle/>
                        <a:p>
                          <a:endParaRPr lang="ja-JP"/>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369" t="-174118" r="-191513" b="-603529"/>
                          </a:stretch>
                        </a:blip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0.5</a:t>
                          </a:r>
                          <a:endParaRPr lang="ja-JP"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0.549</a:t>
                          </a:r>
                          <a:r>
                            <a:rPr lang="ja-JP" altLang="en-US" sz="14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0.577</a:t>
                          </a:r>
                          <a:r>
                            <a:rPr lang="ja-JP" altLang="en-US" sz="14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0.560</a:t>
                          </a:r>
                          <a:r>
                            <a:rPr lang="ja-JP"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23551914"/>
                      </a:ext>
                    </a:extLst>
                  </a:tr>
                  <a:tr h="513898">
                    <a:tc>
                      <a:txBody>
                        <a:bodyPr/>
                        <a:lstStyle/>
                        <a:p>
                          <a:endParaRPr lang="ja-JP"/>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369" t="-277381" r="-191513" b="-510714"/>
                          </a:stretch>
                        </a:blip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0.0834</a:t>
                          </a:r>
                          <a:r>
                            <a:rPr lang="ja-JP" altLang="en-US" sz="1400" kern="100" baseline="0" dirty="0" err="1">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0.482</a:t>
                          </a:r>
                          <a:r>
                            <a:rPr lang="ja-JP" altLang="en-US" sz="1400" kern="100" baseline="0" dirty="0" err="1">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chemeClr val="tx1"/>
                              </a:solidFill>
                              <a:effectLst/>
                              <a:latin typeface="Times New Roman" panose="02020603050405020304" pitchFamily="18" charset="0"/>
                              <a:ea typeface="ＭＳ Ｐゴシック" panose="020B0600070205080204" pitchFamily="50" charset="-128"/>
                              <a:cs typeface="Times New Roman" panose="02020603050405020304" pitchFamily="18" charset="0"/>
                            </a:rPr>
                            <a:t>0.124※</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0.00478</a:t>
                          </a:r>
                          <a:r>
                            <a:rPr lang="ja-JP" altLang="en-US" sz="14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0.00220</a:t>
                          </a:r>
                          <a:r>
                            <a:rPr lang="ja-JP" altLang="en-US" sz="1400" kern="100" baseline="0" dirty="0" err="1">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0.00352</a:t>
                          </a:r>
                          <a:r>
                            <a:rPr lang="ja-JP" altLang="ja-JP" sz="1400" kern="100" baseline="0" dirty="0">
                              <a:solidFill>
                                <a:srgbClr val="FF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600009039"/>
                      </a:ext>
                    </a:extLst>
                  </a:tr>
                  <a:tr h="388710">
                    <a:tc>
                      <a:txBody>
                        <a:bodyPr/>
                        <a:lstStyle/>
                        <a:p>
                          <a:endParaRPr lang="ja-JP"/>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369" t="-495313" r="-191513" b="-570313"/>
                          </a:stretch>
                        </a:blip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0.005</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0.005</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0.005</a:t>
                          </a:r>
                          <a:r>
                            <a:rPr 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64623"/>
                      </a:ext>
                    </a:extLst>
                  </a:tr>
                  <a:tr h="445834">
                    <a:tc>
                      <a:txBody>
                        <a:bodyPr/>
                        <a:lstStyle/>
                        <a:p>
                          <a:endParaRPr lang="ja-JP"/>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369" t="-521918" r="-191513" b="-400000"/>
                          </a:stretch>
                        </a:blip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0.84</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1.37</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1.94</a:t>
                          </a:r>
                          <a:r>
                            <a:rPr 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5213892"/>
                      </a:ext>
                    </a:extLst>
                  </a:tr>
                  <a:tr h="426720">
                    <a:tc>
                      <a:txBody>
                        <a:bodyPr/>
                        <a:lstStyle/>
                        <a:p>
                          <a:endParaRPr lang="ja-JP"/>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369" t="-648571" r="-191513" b="-317143"/>
                          </a:stretch>
                        </a:blip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863</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149</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581</a:t>
                          </a:r>
                          <a:r>
                            <a:rPr 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25810908"/>
                      </a:ext>
                    </a:extLst>
                  </a:tr>
                  <a:tr h="388710">
                    <a:tc>
                      <a:txBody>
                        <a:bodyPr/>
                        <a:lstStyle/>
                        <a:p>
                          <a:endParaRPr lang="ja-JP"/>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369" t="-818750" r="-191513" b="-246875"/>
                          </a:stretch>
                        </a:blip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3.40</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3.40</a:t>
                          </a:r>
                          <a:r>
                            <a:rPr lang="ja-JP" altLang="en-US" sz="1400" kern="100" baseline="0" dirty="0" err="1">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3.40</a:t>
                          </a:r>
                          <a:r>
                            <a:rPr lang="ja-JP" sz="1400" kern="100" baseline="0" dirty="0">
                              <a:solidFill>
                                <a:srgbClr val="000000"/>
                              </a:solidFill>
                              <a:effectLst/>
                              <a:latin typeface="Times New Roman" panose="02020603050405020304" pitchFamily="18" charset="0"/>
                              <a:ea typeface="ＭＳ Ｐゴシック" panose="020B0600070205080204" pitchFamily="50" charset="-128"/>
                              <a:cs typeface="Times New Roman" panose="02020603050405020304" pitchFamily="18" charset="0"/>
                            </a:rPr>
                            <a:t>※</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3946653"/>
                      </a:ext>
                    </a:extLst>
                  </a:tr>
                  <a:tr h="388710">
                    <a:tc>
                      <a:txBody>
                        <a:bodyPr/>
                        <a:lstStyle/>
                        <a:p>
                          <a:endParaRPr lang="ja-JP"/>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3"/>
                          <a:stretch>
                            <a:fillRect l="-369" t="-918750" r="-191513" b="-146875"/>
                          </a:stretch>
                        </a:blipFill>
                      </a:tcPr>
                    </a:tc>
                    <a:tc gridSpan="2">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spcAft>
                              <a:spcPts val="0"/>
                            </a:spcAft>
                          </a:pPr>
                          <a:r>
                            <a:rPr lang="en-US" alt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0.67</a:t>
                          </a:r>
                          <a:r>
                            <a:rPr lang="ja-JP" altLang="en-US" sz="1400"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1.34</a:t>
                          </a:r>
                          <a:r>
                            <a:rPr lang="ja-JP" altLang="en-US" sz="1400"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1.82</a:t>
                          </a: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spcAft>
                              <a:spcPts val="0"/>
                            </a:spcAft>
                          </a:pPr>
                          <a:endParaRPr lang="ja-JP" sz="14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4052227"/>
                      </a:ext>
                    </a:extLst>
                  </a:tr>
                  <a:tr h="513898">
                    <a:tc gridSpan="3">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l">
                            <a:spcAft>
                              <a:spcPts val="0"/>
                            </a:spcAft>
                          </a:pP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1400" b="0" i="1"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V</a:t>
                          </a:r>
                          <a:r>
                            <a:rPr lang="en-US" altLang="ja-JP" sz="1400" b="0" i="1" kern="100" baseline="-25000" dirty="0" err="1">
                              <a:effectLst/>
                              <a:latin typeface="Times New Roman" panose="02020603050405020304" pitchFamily="18" charset="0"/>
                              <a:ea typeface="ＭＳ Ｐゴシック" panose="020B0600070205080204" pitchFamily="50" charset="-128"/>
                              <a:cs typeface="Times New Roman" panose="02020603050405020304" pitchFamily="18" charset="0"/>
                            </a:rPr>
                            <a:t>plunger</a:t>
                          </a: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=0.1</a:t>
                          </a:r>
                          <a:r>
                            <a:rPr lang="ja-JP" altLang="en-US" sz="1400" b="0"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0.2</a:t>
                          </a:r>
                          <a:r>
                            <a:rPr lang="ja-JP" altLang="en-US" sz="1400" b="0" kern="100" baseline="0" dirty="0" err="1">
                              <a:effectLst/>
                              <a:latin typeface="Times New Roman" panose="02020603050405020304" pitchFamily="18" charset="0"/>
                              <a:ea typeface="ＭＳ Ｐゴシック" panose="020B0600070205080204" pitchFamily="50" charset="-128"/>
                              <a:cs typeface="Times New Roman" panose="02020603050405020304" pitchFamily="18" charset="0"/>
                            </a:rPr>
                            <a:t>、</a:t>
                          </a:r>
                          <a:r>
                            <a:rPr lang="ja-JP" altLang="en-US"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0.3m/s</a:t>
                          </a:r>
                          <a:r>
                            <a:rPr lang="ja-JP" altLang="en-US"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における繰り返し数 </a:t>
                          </a:r>
                          <a:r>
                            <a:rPr lang="en-US" alt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3</a:t>
                          </a:r>
                          <a:r>
                            <a:rPr lang="ja-JP" altLang="en-US"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rPr>
                            <a:t>回の平均値を左から順に示している</a:t>
                          </a:r>
                          <a:endParaRPr lang="ja-JP" sz="1400" b="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pPr algn="ctr">
                            <a:spcAft>
                              <a:spcPts val="0"/>
                            </a:spcAft>
                          </a:pPr>
                          <a:endParaRPr lang="ja-JP" sz="1600" kern="100" baseline="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9056433"/>
                      </a:ext>
                    </a:extLst>
                  </a:tr>
                </a:tbl>
              </a:graphicData>
            </a:graphic>
          </p:graphicFrame>
        </mc:Fallback>
      </mc:AlternateContent>
    </p:spTree>
    <p:extLst>
      <p:ext uri="{BB962C8B-B14F-4D97-AF65-F5344CB8AC3E}">
        <p14:creationId xmlns:p14="http://schemas.microsoft.com/office/powerpoint/2010/main" val="20710964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34</a:t>
            </a:fld>
            <a:endParaRPr kumimoji="1" lang="ja-JP" altLang="en-US" dirty="0"/>
          </a:p>
        </p:txBody>
      </p:sp>
      <p:grpSp>
        <p:nvGrpSpPr>
          <p:cNvPr id="3" name="グループ化 2"/>
          <p:cNvGrpSpPr/>
          <p:nvPr/>
        </p:nvGrpSpPr>
        <p:grpSpPr>
          <a:xfrm>
            <a:off x="1142032" y="1466627"/>
            <a:ext cx="7427537" cy="5314533"/>
            <a:chOff x="1142032" y="1466627"/>
            <a:chExt cx="7427537" cy="5314533"/>
          </a:xfrm>
        </p:grpSpPr>
        <p:sp>
          <p:nvSpPr>
            <p:cNvPr id="5" name="テキスト ボックス 4"/>
            <p:cNvSpPr txBox="1"/>
            <p:nvPr/>
          </p:nvSpPr>
          <p:spPr>
            <a:xfrm>
              <a:off x="2613533" y="6196385"/>
              <a:ext cx="389572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3200" b="0" i="1" u="none" strike="noStrike" kern="0" cap="none" spc="0" normalizeH="0" baseline="0" noProof="0" dirty="0" err="1">
                  <a:ln>
                    <a:noFill/>
                  </a:ln>
                  <a:solidFill>
                    <a:prstClr val="black"/>
                  </a:solidFill>
                  <a:effectLst/>
                  <a:uLnTx/>
                  <a:uFillTx/>
                </a:rPr>
                <a:t>V</a:t>
              </a:r>
              <a:r>
                <a:rPr kumimoji="0" lang="en-US" altLang="ja-JP" sz="3200" b="0" i="1" u="none" strike="noStrike" kern="0" cap="none" spc="0" normalizeH="0" baseline="-25000" noProof="0" dirty="0" err="1">
                  <a:ln>
                    <a:noFill/>
                  </a:ln>
                  <a:solidFill>
                    <a:prstClr val="black"/>
                  </a:solidFill>
                  <a:effectLst/>
                  <a:uLnTx/>
                  <a:uFillTx/>
                </a:rPr>
                <a:t>plunger</a:t>
              </a:r>
              <a:r>
                <a:rPr kumimoji="0" lang="en-US" altLang="ja-JP" sz="3200" b="0" i="0" u="none" strike="noStrike" kern="0" cap="none" spc="0" normalizeH="0" baseline="0" noProof="0" dirty="0">
                  <a:ln>
                    <a:noFill/>
                  </a:ln>
                  <a:solidFill>
                    <a:prstClr val="black"/>
                  </a:solidFill>
                  <a:effectLst/>
                  <a:uLnTx/>
                  <a:uFillTx/>
                </a:rPr>
                <a:t>=</a:t>
              </a:r>
              <a:r>
                <a:rPr kumimoji="0" lang="en-US" altLang="ja-JP" sz="3200" b="0" i="0" u="none" strike="noStrike" kern="0" cap="none" spc="0" normalizeH="0" baseline="0" noProof="0" dirty="0">
                  <a:ln>
                    <a:noFill/>
                  </a:ln>
                  <a:solidFill>
                    <a:srgbClr val="FF0000"/>
                  </a:solidFill>
                  <a:effectLst/>
                  <a:uLnTx/>
                  <a:uFillTx/>
                </a:rPr>
                <a:t>0.1</a:t>
              </a:r>
              <a:r>
                <a:rPr kumimoji="0" lang="en-US" altLang="ja-JP" sz="3200" b="0" i="0" u="none" strike="noStrike" kern="0" cap="none" spc="0" normalizeH="0" baseline="0" noProof="0" dirty="0">
                  <a:ln>
                    <a:noFill/>
                  </a:ln>
                  <a:solidFill>
                    <a:prstClr val="black"/>
                  </a:solidFill>
                  <a:effectLst/>
                  <a:uLnTx/>
                  <a:uFillTx/>
                </a:rPr>
                <a:t>m/s</a:t>
              </a:r>
              <a:r>
                <a:rPr kumimoji="0" lang="ja-JP" altLang="en-US" sz="3200" b="0" i="0" u="none" strike="noStrike" kern="0" cap="none" spc="0" normalizeH="0" baseline="0" noProof="0" dirty="0">
                  <a:ln>
                    <a:noFill/>
                  </a:ln>
                  <a:solidFill>
                    <a:prstClr val="black"/>
                  </a:solidFill>
                  <a:effectLst/>
                  <a:uLnTx/>
                  <a:uFillTx/>
                </a:rPr>
                <a:t>の場合</a:t>
              </a:r>
            </a:p>
          </p:txBody>
        </p:sp>
        <p:grpSp>
          <p:nvGrpSpPr>
            <p:cNvPr id="6" name="グループ化 5"/>
            <p:cNvGrpSpPr/>
            <p:nvPr/>
          </p:nvGrpSpPr>
          <p:grpSpPr>
            <a:xfrm>
              <a:off x="1142032" y="1466627"/>
              <a:ext cx="7427537" cy="4802486"/>
              <a:chOff x="557814" y="1647027"/>
              <a:chExt cx="7427537" cy="4802486"/>
            </a:xfrm>
          </p:grpSpPr>
          <p:pic>
            <p:nvPicPr>
              <p:cNvPr id="7" name="図 6"/>
              <p:cNvPicPr>
                <a:picLocks noChangeAspect="1"/>
              </p:cNvPicPr>
              <p:nvPr/>
            </p:nvPicPr>
            <p:blipFill rotWithShape="1">
              <a:blip r:embed="rId3"/>
              <a:srcRect l="2450" t="11301" r="58028" b="44832"/>
              <a:stretch/>
            </p:blipFill>
            <p:spPr>
              <a:xfrm>
                <a:off x="557814" y="1704400"/>
                <a:ext cx="6614792" cy="4745113"/>
              </a:xfrm>
              <a:prstGeom prst="rect">
                <a:avLst/>
              </a:prstGeom>
            </p:spPr>
          </p:pic>
          <p:pic>
            <p:nvPicPr>
              <p:cNvPr id="8" name="図 7"/>
              <p:cNvPicPr>
                <a:picLocks noChangeAspect="1"/>
              </p:cNvPicPr>
              <p:nvPr/>
            </p:nvPicPr>
            <p:blipFill rotWithShape="1">
              <a:blip r:embed="rId4"/>
              <a:srcRect l="17941" t="5601" r="26639" b="71779"/>
              <a:stretch/>
            </p:blipFill>
            <p:spPr>
              <a:xfrm>
                <a:off x="1998665" y="1647027"/>
                <a:ext cx="5986686" cy="1624190"/>
              </a:xfrm>
              <a:prstGeom prst="rect">
                <a:avLst/>
              </a:prstGeom>
            </p:spPr>
          </p:pic>
        </p:grpSp>
      </p:grpSp>
      <p:sp>
        <p:nvSpPr>
          <p:cNvPr id="9" name="タイトル 1"/>
          <p:cNvSpPr txBox="1">
            <a:spLocks/>
          </p:cNvSpPr>
          <p:nvPr/>
        </p:nvSpPr>
        <p:spPr>
          <a:xfrm>
            <a:off x="685332" y="380144"/>
            <a:ext cx="7773338" cy="463319"/>
          </a:xfrm>
          <a:prstGeom prst="rect">
            <a:avLst/>
          </a:prstGeom>
        </p:spPr>
        <p:txBody>
          <a:bodyPr vert="horz" lIns="91440" tIns="45720" rIns="91440" bIns="45720" rtlCol="0" anchor="ctr">
            <a:normAutofit fontScale="90000" lnSpcReduction="20000"/>
          </a:bodyPr>
          <a:lstStyle>
            <a:lvl1pPr marL="0" indent="0" algn="l" defTabSz="914400" rtl="0" eaLnBrk="1" latinLnBrk="0" hangingPunct="1">
              <a:lnSpc>
                <a:spcPct val="90000"/>
              </a:lnSpc>
              <a:spcBef>
                <a:spcPct val="0"/>
              </a:spcBef>
              <a:buFont typeface="+mj-lt"/>
              <a:buNone/>
              <a:defRPr kumimoji="1" sz="3600" b="0" i="1" kern="1200" cap="none" baseline="0">
                <a:solidFill>
                  <a:schemeClr val="tx1"/>
                </a:solidFill>
                <a:effectLst/>
                <a:latin typeface="Times New Roman" panose="02020603050405020304" pitchFamily="18" charset="0"/>
                <a:ea typeface="ＭＳ Ｐゴシック" panose="020B0600070205080204" pitchFamily="50" charset="-128"/>
                <a:cs typeface="+mj-cs"/>
              </a:defRPr>
            </a:lvl1pPr>
          </a:lstStyle>
          <a:p>
            <a:pPr marL="0" marR="0" lvl="0" indent="0" algn="l" defTabSz="914400" rtl="0" eaLnBrk="1" fontAlgn="auto" latinLnBrk="0" hangingPunct="1">
              <a:lnSpc>
                <a:spcPct val="90000"/>
              </a:lnSpc>
              <a:spcBef>
                <a:spcPct val="0"/>
              </a:spcBef>
              <a:spcAft>
                <a:spcPts val="0"/>
              </a:spcAft>
              <a:buClrTx/>
              <a:buSzTx/>
              <a:buFont typeface="+mj-lt"/>
              <a:buNone/>
              <a:tabLst/>
              <a:defRPr/>
            </a:pPr>
            <a:r>
              <a:rPr kumimoji="1" lang="ja-JP" altLang="en-US" sz="3600" b="0" i="1"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rPr>
              <a:t>実験と解析における気泡速度の比較</a:t>
            </a:r>
            <a:endParaRPr kumimoji="1" lang="ja-JP" altLang="en-US" sz="36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endParaRPr>
          </a:p>
        </p:txBody>
      </p:sp>
      <p:cxnSp>
        <p:nvCxnSpPr>
          <p:cNvPr id="10" name="直線コネクタ 9"/>
          <p:cNvCxnSpPr/>
          <p:nvPr/>
        </p:nvCxnSpPr>
        <p:spPr>
          <a:xfrm flipH="1" flipV="1">
            <a:off x="1911142" y="3974699"/>
            <a:ext cx="5350271" cy="13373"/>
          </a:xfrm>
          <a:prstGeom prst="line">
            <a:avLst/>
          </a:prstGeom>
          <a:noFill/>
          <a:ln w="38100" cap="rnd" cmpd="sng" algn="ctr">
            <a:solidFill>
              <a:srgbClr val="00FF00"/>
            </a:solidFill>
            <a:prstDash val="solid"/>
          </a:ln>
          <a:effectLst/>
        </p:spPr>
      </p:cxnSp>
      <p:cxnSp>
        <p:nvCxnSpPr>
          <p:cNvPr id="11" name="直線コネクタ 10"/>
          <p:cNvCxnSpPr/>
          <p:nvPr/>
        </p:nvCxnSpPr>
        <p:spPr>
          <a:xfrm flipH="1" flipV="1">
            <a:off x="1923854" y="1793527"/>
            <a:ext cx="403423" cy="1008"/>
          </a:xfrm>
          <a:prstGeom prst="line">
            <a:avLst/>
          </a:prstGeom>
          <a:noFill/>
          <a:ln w="38100" cap="rnd" cmpd="sng" algn="ctr">
            <a:solidFill>
              <a:srgbClr val="0000FF"/>
            </a:solidFill>
            <a:prstDash val="solid"/>
          </a:ln>
          <a:effectLst/>
        </p:spPr>
      </p:cxnSp>
      <p:grpSp>
        <p:nvGrpSpPr>
          <p:cNvPr id="12" name="グループ化 11"/>
          <p:cNvGrpSpPr/>
          <p:nvPr/>
        </p:nvGrpSpPr>
        <p:grpSpPr>
          <a:xfrm>
            <a:off x="2055608" y="3574731"/>
            <a:ext cx="3841788" cy="329328"/>
            <a:chOff x="1898876" y="3622650"/>
            <a:chExt cx="3841788" cy="329328"/>
          </a:xfrm>
          <a:solidFill>
            <a:srgbClr val="FF0000"/>
          </a:solidFill>
        </p:grpSpPr>
        <p:sp>
          <p:nvSpPr>
            <p:cNvPr id="13" name="楕円 12"/>
            <p:cNvSpPr>
              <a:spLocks noChangeAspect="1"/>
            </p:cNvSpPr>
            <p:nvPr/>
          </p:nvSpPr>
          <p:spPr>
            <a:xfrm>
              <a:off x="1898876" y="3735814"/>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4" name="楕円 13"/>
            <p:cNvSpPr>
              <a:spLocks noChangeAspect="1"/>
            </p:cNvSpPr>
            <p:nvPr/>
          </p:nvSpPr>
          <p:spPr>
            <a:xfrm>
              <a:off x="2091488" y="3675220"/>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5" name="楕円 14"/>
            <p:cNvSpPr>
              <a:spLocks noChangeAspect="1"/>
            </p:cNvSpPr>
            <p:nvPr/>
          </p:nvSpPr>
          <p:spPr>
            <a:xfrm>
              <a:off x="2287243" y="3622650"/>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6" name="楕円 15"/>
            <p:cNvSpPr>
              <a:spLocks noChangeAspect="1"/>
            </p:cNvSpPr>
            <p:nvPr/>
          </p:nvSpPr>
          <p:spPr>
            <a:xfrm>
              <a:off x="2464145" y="3793268"/>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7" name="楕円 16"/>
            <p:cNvSpPr>
              <a:spLocks noChangeAspect="1"/>
            </p:cNvSpPr>
            <p:nvPr/>
          </p:nvSpPr>
          <p:spPr>
            <a:xfrm>
              <a:off x="2656757" y="3732673"/>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8" name="楕円 17"/>
            <p:cNvSpPr>
              <a:spLocks noChangeAspect="1"/>
            </p:cNvSpPr>
            <p:nvPr/>
          </p:nvSpPr>
          <p:spPr>
            <a:xfrm>
              <a:off x="2847204" y="3669912"/>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9" name="楕円 18"/>
            <p:cNvSpPr>
              <a:spLocks noChangeAspect="1"/>
            </p:cNvSpPr>
            <p:nvPr/>
          </p:nvSpPr>
          <p:spPr>
            <a:xfrm>
              <a:off x="3036674" y="3867408"/>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0" name="楕円 19"/>
            <p:cNvSpPr>
              <a:spLocks noChangeAspect="1"/>
            </p:cNvSpPr>
            <p:nvPr/>
          </p:nvSpPr>
          <p:spPr>
            <a:xfrm>
              <a:off x="3221049" y="3813310"/>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1" name="楕円 20"/>
            <p:cNvSpPr>
              <a:spLocks noChangeAspect="1"/>
            </p:cNvSpPr>
            <p:nvPr/>
          </p:nvSpPr>
          <p:spPr>
            <a:xfrm>
              <a:off x="3411496" y="3742100"/>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2" name="楕円 21"/>
            <p:cNvSpPr>
              <a:spLocks noChangeAspect="1"/>
            </p:cNvSpPr>
            <p:nvPr/>
          </p:nvSpPr>
          <p:spPr>
            <a:xfrm>
              <a:off x="3605084" y="3797386"/>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3" name="楕円 22"/>
            <p:cNvSpPr>
              <a:spLocks noChangeAspect="1"/>
            </p:cNvSpPr>
            <p:nvPr/>
          </p:nvSpPr>
          <p:spPr>
            <a:xfrm>
              <a:off x="3782199" y="3793268"/>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4" name="楕円 23"/>
            <p:cNvSpPr>
              <a:spLocks noChangeAspect="1"/>
            </p:cNvSpPr>
            <p:nvPr/>
          </p:nvSpPr>
          <p:spPr>
            <a:xfrm>
              <a:off x="3971669" y="3813098"/>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5" name="楕円 24"/>
            <p:cNvSpPr>
              <a:spLocks noChangeAspect="1"/>
            </p:cNvSpPr>
            <p:nvPr/>
          </p:nvSpPr>
          <p:spPr>
            <a:xfrm>
              <a:off x="4173496" y="3798575"/>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6" name="楕円 25"/>
            <p:cNvSpPr>
              <a:spLocks noChangeAspect="1"/>
            </p:cNvSpPr>
            <p:nvPr/>
          </p:nvSpPr>
          <p:spPr>
            <a:xfrm>
              <a:off x="4338253" y="3863289"/>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7" name="楕円 26"/>
            <p:cNvSpPr>
              <a:spLocks noChangeAspect="1"/>
            </p:cNvSpPr>
            <p:nvPr/>
          </p:nvSpPr>
          <p:spPr>
            <a:xfrm>
              <a:off x="4546364" y="3811145"/>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8" name="楕円 27"/>
            <p:cNvSpPr>
              <a:spLocks noChangeAspect="1"/>
            </p:cNvSpPr>
            <p:nvPr/>
          </p:nvSpPr>
          <p:spPr>
            <a:xfrm>
              <a:off x="4729550" y="3797387"/>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29" name="楕円 28"/>
            <p:cNvSpPr>
              <a:spLocks noChangeAspect="1"/>
            </p:cNvSpPr>
            <p:nvPr/>
          </p:nvSpPr>
          <p:spPr>
            <a:xfrm>
              <a:off x="4906664" y="3797599"/>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30" name="楕円 29"/>
            <p:cNvSpPr>
              <a:spLocks noChangeAspect="1"/>
            </p:cNvSpPr>
            <p:nvPr/>
          </p:nvSpPr>
          <p:spPr>
            <a:xfrm>
              <a:off x="5100253" y="3867408"/>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31" name="楕円 30"/>
            <p:cNvSpPr>
              <a:spLocks noChangeAspect="1"/>
            </p:cNvSpPr>
            <p:nvPr/>
          </p:nvSpPr>
          <p:spPr>
            <a:xfrm>
              <a:off x="5310530" y="3801718"/>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32" name="楕円 31"/>
            <p:cNvSpPr>
              <a:spLocks noChangeAspect="1"/>
            </p:cNvSpPr>
            <p:nvPr/>
          </p:nvSpPr>
          <p:spPr>
            <a:xfrm>
              <a:off x="5483313" y="3867409"/>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33" name="楕円 32"/>
            <p:cNvSpPr>
              <a:spLocks noChangeAspect="1"/>
            </p:cNvSpPr>
            <p:nvPr/>
          </p:nvSpPr>
          <p:spPr>
            <a:xfrm>
              <a:off x="5668664" y="3879978"/>
              <a:ext cx="72000" cy="72000"/>
            </a:xfrm>
            <a:prstGeom prst="ellipse">
              <a:avLst/>
            </a:prstGeom>
            <a:grp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34" name="フリーフォーム 33"/>
            <p:cNvSpPr/>
            <p:nvPr/>
          </p:nvSpPr>
          <p:spPr>
            <a:xfrm>
              <a:off x="1945105" y="3661611"/>
              <a:ext cx="3773906" cy="264694"/>
            </a:xfrm>
            <a:custGeom>
              <a:avLst/>
              <a:gdLst>
                <a:gd name="connsiteX0" fmla="*/ 0 w 3773906"/>
                <a:gd name="connsiteY0" fmla="*/ 120315 h 264694"/>
                <a:gd name="connsiteX1" fmla="*/ 20053 w 3773906"/>
                <a:gd name="connsiteY1" fmla="*/ 116305 h 264694"/>
                <a:gd name="connsiteX2" fmla="*/ 44116 w 3773906"/>
                <a:gd name="connsiteY2" fmla="*/ 108284 h 264694"/>
                <a:gd name="connsiteX3" fmla="*/ 56148 w 3773906"/>
                <a:gd name="connsiteY3" fmla="*/ 100263 h 264694"/>
                <a:gd name="connsiteX4" fmla="*/ 76200 w 3773906"/>
                <a:gd name="connsiteY4" fmla="*/ 96252 h 264694"/>
                <a:gd name="connsiteX5" fmla="*/ 92242 w 3773906"/>
                <a:gd name="connsiteY5" fmla="*/ 92242 h 264694"/>
                <a:gd name="connsiteX6" fmla="*/ 104274 w 3773906"/>
                <a:gd name="connsiteY6" fmla="*/ 84221 h 264694"/>
                <a:gd name="connsiteX7" fmla="*/ 128337 w 3773906"/>
                <a:gd name="connsiteY7" fmla="*/ 76200 h 264694"/>
                <a:gd name="connsiteX8" fmla="*/ 160421 w 3773906"/>
                <a:gd name="connsiteY8" fmla="*/ 60157 h 264694"/>
                <a:gd name="connsiteX9" fmla="*/ 200527 w 3773906"/>
                <a:gd name="connsiteY9" fmla="*/ 48126 h 264694"/>
                <a:gd name="connsiteX10" fmla="*/ 224590 w 3773906"/>
                <a:gd name="connsiteY10" fmla="*/ 44115 h 264694"/>
                <a:gd name="connsiteX11" fmla="*/ 260684 w 3773906"/>
                <a:gd name="connsiteY11" fmla="*/ 36094 h 264694"/>
                <a:gd name="connsiteX12" fmla="*/ 296779 w 3773906"/>
                <a:gd name="connsiteY12" fmla="*/ 28073 h 264694"/>
                <a:gd name="connsiteX13" fmla="*/ 332874 w 3773906"/>
                <a:gd name="connsiteY13" fmla="*/ 16042 h 264694"/>
                <a:gd name="connsiteX14" fmla="*/ 360948 w 3773906"/>
                <a:gd name="connsiteY14" fmla="*/ 0 h 264694"/>
                <a:gd name="connsiteX15" fmla="*/ 385011 w 3773906"/>
                <a:gd name="connsiteY15" fmla="*/ 4010 h 264694"/>
                <a:gd name="connsiteX16" fmla="*/ 397042 w 3773906"/>
                <a:gd name="connsiteY16" fmla="*/ 12031 h 264694"/>
                <a:gd name="connsiteX17" fmla="*/ 409074 w 3773906"/>
                <a:gd name="connsiteY17" fmla="*/ 24063 h 264694"/>
                <a:gd name="connsiteX18" fmla="*/ 421106 w 3773906"/>
                <a:gd name="connsiteY18" fmla="*/ 28073 h 264694"/>
                <a:gd name="connsiteX19" fmla="*/ 441158 w 3773906"/>
                <a:gd name="connsiteY19" fmla="*/ 48126 h 264694"/>
                <a:gd name="connsiteX20" fmla="*/ 453190 w 3773906"/>
                <a:gd name="connsiteY20" fmla="*/ 72189 h 264694"/>
                <a:gd name="connsiteX21" fmla="*/ 465221 w 3773906"/>
                <a:gd name="connsiteY21" fmla="*/ 84221 h 264694"/>
                <a:gd name="connsiteX22" fmla="*/ 485274 w 3773906"/>
                <a:gd name="connsiteY22" fmla="*/ 104273 h 264694"/>
                <a:gd name="connsiteX23" fmla="*/ 497306 w 3773906"/>
                <a:gd name="connsiteY23" fmla="*/ 116305 h 264694"/>
                <a:gd name="connsiteX24" fmla="*/ 521369 w 3773906"/>
                <a:gd name="connsiteY24" fmla="*/ 132347 h 264694"/>
                <a:gd name="connsiteX25" fmla="*/ 529390 w 3773906"/>
                <a:gd name="connsiteY25" fmla="*/ 144378 h 264694"/>
                <a:gd name="connsiteX26" fmla="*/ 537411 w 3773906"/>
                <a:gd name="connsiteY26" fmla="*/ 168442 h 264694"/>
                <a:gd name="connsiteX27" fmla="*/ 577516 w 3773906"/>
                <a:gd name="connsiteY27" fmla="*/ 180473 h 264694"/>
                <a:gd name="connsiteX28" fmla="*/ 609600 w 3773906"/>
                <a:gd name="connsiteY28" fmla="*/ 172452 h 264694"/>
                <a:gd name="connsiteX29" fmla="*/ 633663 w 3773906"/>
                <a:gd name="connsiteY29" fmla="*/ 160421 h 264694"/>
                <a:gd name="connsiteX30" fmla="*/ 665748 w 3773906"/>
                <a:gd name="connsiteY30" fmla="*/ 148389 h 264694"/>
                <a:gd name="connsiteX31" fmla="*/ 705853 w 3773906"/>
                <a:gd name="connsiteY31" fmla="*/ 136357 h 264694"/>
                <a:gd name="connsiteX32" fmla="*/ 737937 w 3773906"/>
                <a:gd name="connsiteY32" fmla="*/ 128336 h 264694"/>
                <a:gd name="connsiteX33" fmla="*/ 749969 w 3773906"/>
                <a:gd name="connsiteY33" fmla="*/ 120315 h 264694"/>
                <a:gd name="connsiteX34" fmla="*/ 766011 w 3773906"/>
                <a:gd name="connsiteY34" fmla="*/ 112294 h 264694"/>
                <a:gd name="connsiteX35" fmla="*/ 778042 w 3773906"/>
                <a:gd name="connsiteY35" fmla="*/ 104273 h 264694"/>
                <a:gd name="connsiteX36" fmla="*/ 806116 w 3773906"/>
                <a:gd name="connsiteY36" fmla="*/ 100263 h 264694"/>
                <a:gd name="connsiteX37" fmla="*/ 830179 w 3773906"/>
                <a:gd name="connsiteY37" fmla="*/ 88231 h 264694"/>
                <a:gd name="connsiteX38" fmla="*/ 862263 w 3773906"/>
                <a:gd name="connsiteY38" fmla="*/ 76200 h 264694"/>
                <a:gd name="connsiteX39" fmla="*/ 874295 w 3773906"/>
                <a:gd name="connsiteY39" fmla="*/ 68178 h 264694"/>
                <a:gd name="connsiteX40" fmla="*/ 926432 w 3773906"/>
                <a:gd name="connsiteY40" fmla="*/ 56147 h 264694"/>
                <a:gd name="connsiteX41" fmla="*/ 958516 w 3773906"/>
                <a:gd name="connsiteY41" fmla="*/ 60157 h 264694"/>
                <a:gd name="connsiteX42" fmla="*/ 970548 w 3773906"/>
                <a:gd name="connsiteY42" fmla="*/ 68178 h 264694"/>
                <a:gd name="connsiteX43" fmla="*/ 1002632 w 3773906"/>
                <a:gd name="connsiteY43" fmla="*/ 96252 h 264694"/>
                <a:gd name="connsiteX44" fmla="*/ 1030706 w 3773906"/>
                <a:gd name="connsiteY44" fmla="*/ 128336 h 264694"/>
                <a:gd name="connsiteX45" fmla="*/ 1042737 w 3773906"/>
                <a:gd name="connsiteY45" fmla="*/ 140368 h 264694"/>
                <a:gd name="connsiteX46" fmla="*/ 1070811 w 3773906"/>
                <a:gd name="connsiteY46" fmla="*/ 176463 h 264694"/>
                <a:gd name="connsiteX47" fmla="*/ 1094874 w 3773906"/>
                <a:gd name="connsiteY47" fmla="*/ 224589 h 264694"/>
                <a:gd name="connsiteX48" fmla="*/ 1110916 w 3773906"/>
                <a:gd name="connsiteY48" fmla="*/ 248652 h 264694"/>
                <a:gd name="connsiteX49" fmla="*/ 1122948 w 3773906"/>
                <a:gd name="connsiteY49" fmla="*/ 256673 h 264694"/>
                <a:gd name="connsiteX50" fmla="*/ 1155032 w 3773906"/>
                <a:gd name="connsiteY50" fmla="*/ 252663 h 264694"/>
                <a:gd name="connsiteX51" fmla="*/ 1183106 w 3773906"/>
                <a:gd name="connsiteY51" fmla="*/ 236621 h 264694"/>
                <a:gd name="connsiteX52" fmla="*/ 1195137 w 3773906"/>
                <a:gd name="connsiteY52" fmla="*/ 232610 h 264694"/>
                <a:gd name="connsiteX53" fmla="*/ 1223211 w 3773906"/>
                <a:gd name="connsiteY53" fmla="*/ 216568 h 264694"/>
                <a:gd name="connsiteX54" fmla="*/ 1283369 w 3773906"/>
                <a:gd name="connsiteY54" fmla="*/ 204536 h 264694"/>
                <a:gd name="connsiteX55" fmla="*/ 1311442 w 3773906"/>
                <a:gd name="connsiteY55" fmla="*/ 196515 h 264694"/>
                <a:gd name="connsiteX56" fmla="*/ 1335506 w 3773906"/>
                <a:gd name="connsiteY56" fmla="*/ 188494 h 264694"/>
                <a:gd name="connsiteX57" fmla="*/ 1359569 w 3773906"/>
                <a:gd name="connsiteY57" fmla="*/ 176463 h 264694"/>
                <a:gd name="connsiteX58" fmla="*/ 1383632 w 3773906"/>
                <a:gd name="connsiteY58" fmla="*/ 160421 h 264694"/>
                <a:gd name="connsiteX59" fmla="*/ 1395663 w 3773906"/>
                <a:gd name="connsiteY59" fmla="*/ 156410 h 264694"/>
                <a:gd name="connsiteX60" fmla="*/ 1407695 w 3773906"/>
                <a:gd name="connsiteY60" fmla="*/ 148389 h 264694"/>
                <a:gd name="connsiteX61" fmla="*/ 1431758 w 3773906"/>
                <a:gd name="connsiteY61" fmla="*/ 140368 h 264694"/>
                <a:gd name="connsiteX62" fmla="*/ 1459832 w 3773906"/>
                <a:gd name="connsiteY62" fmla="*/ 132347 h 264694"/>
                <a:gd name="connsiteX63" fmla="*/ 1491916 w 3773906"/>
                <a:gd name="connsiteY63" fmla="*/ 128336 h 264694"/>
                <a:gd name="connsiteX64" fmla="*/ 1544053 w 3773906"/>
                <a:gd name="connsiteY64" fmla="*/ 128336 h 264694"/>
                <a:gd name="connsiteX65" fmla="*/ 1596190 w 3773906"/>
                <a:gd name="connsiteY65" fmla="*/ 148389 h 264694"/>
                <a:gd name="connsiteX66" fmla="*/ 1624263 w 3773906"/>
                <a:gd name="connsiteY66" fmla="*/ 156410 h 264694"/>
                <a:gd name="connsiteX67" fmla="*/ 1636295 w 3773906"/>
                <a:gd name="connsiteY67" fmla="*/ 160421 h 264694"/>
                <a:gd name="connsiteX68" fmla="*/ 1648327 w 3773906"/>
                <a:gd name="connsiteY68" fmla="*/ 168442 h 264694"/>
                <a:gd name="connsiteX69" fmla="*/ 1676400 w 3773906"/>
                <a:gd name="connsiteY69" fmla="*/ 184484 h 264694"/>
                <a:gd name="connsiteX70" fmla="*/ 1820779 w 3773906"/>
                <a:gd name="connsiteY70" fmla="*/ 180473 h 264694"/>
                <a:gd name="connsiteX71" fmla="*/ 1868906 w 3773906"/>
                <a:gd name="connsiteY71" fmla="*/ 176463 h 264694"/>
                <a:gd name="connsiteX72" fmla="*/ 2005263 w 3773906"/>
                <a:gd name="connsiteY72" fmla="*/ 180473 h 264694"/>
                <a:gd name="connsiteX73" fmla="*/ 2017295 w 3773906"/>
                <a:gd name="connsiteY73" fmla="*/ 184484 h 264694"/>
                <a:gd name="connsiteX74" fmla="*/ 2081463 w 3773906"/>
                <a:gd name="connsiteY74" fmla="*/ 192505 h 264694"/>
                <a:gd name="connsiteX75" fmla="*/ 2233863 w 3773906"/>
                <a:gd name="connsiteY75" fmla="*/ 184484 h 264694"/>
                <a:gd name="connsiteX76" fmla="*/ 2286000 w 3773906"/>
                <a:gd name="connsiteY76" fmla="*/ 188494 h 264694"/>
                <a:gd name="connsiteX77" fmla="*/ 2310063 w 3773906"/>
                <a:gd name="connsiteY77" fmla="*/ 200526 h 264694"/>
                <a:gd name="connsiteX78" fmla="*/ 2322095 w 3773906"/>
                <a:gd name="connsiteY78" fmla="*/ 204536 h 264694"/>
                <a:gd name="connsiteX79" fmla="*/ 2346158 w 3773906"/>
                <a:gd name="connsiteY79" fmla="*/ 220578 h 264694"/>
                <a:gd name="connsiteX80" fmla="*/ 2398295 w 3773906"/>
                <a:gd name="connsiteY80" fmla="*/ 232610 h 264694"/>
                <a:gd name="connsiteX81" fmla="*/ 2434390 w 3773906"/>
                <a:gd name="connsiteY81" fmla="*/ 244642 h 264694"/>
                <a:gd name="connsiteX82" fmla="*/ 2446421 w 3773906"/>
                <a:gd name="connsiteY82" fmla="*/ 248652 h 264694"/>
                <a:gd name="connsiteX83" fmla="*/ 2490537 w 3773906"/>
                <a:gd name="connsiteY83" fmla="*/ 244642 h 264694"/>
                <a:gd name="connsiteX84" fmla="*/ 2530642 w 3773906"/>
                <a:gd name="connsiteY84" fmla="*/ 232610 h 264694"/>
                <a:gd name="connsiteX85" fmla="*/ 2562727 w 3773906"/>
                <a:gd name="connsiteY85" fmla="*/ 224589 h 264694"/>
                <a:gd name="connsiteX86" fmla="*/ 2578769 w 3773906"/>
                <a:gd name="connsiteY86" fmla="*/ 220578 h 264694"/>
                <a:gd name="connsiteX87" fmla="*/ 2614863 w 3773906"/>
                <a:gd name="connsiteY87" fmla="*/ 208547 h 264694"/>
                <a:gd name="connsiteX88" fmla="*/ 2626895 w 3773906"/>
                <a:gd name="connsiteY88" fmla="*/ 204536 h 264694"/>
                <a:gd name="connsiteX89" fmla="*/ 2638927 w 3773906"/>
                <a:gd name="connsiteY89" fmla="*/ 200526 h 264694"/>
                <a:gd name="connsiteX90" fmla="*/ 2650958 w 3773906"/>
                <a:gd name="connsiteY90" fmla="*/ 192505 h 264694"/>
                <a:gd name="connsiteX91" fmla="*/ 2727158 w 3773906"/>
                <a:gd name="connsiteY91" fmla="*/ 184484 h 264694"/>
                <a:gd name="connsiteX92" fmla="*/ 2915653 w 3773906"/>
                <a:gd name="connsiteY92" fmla="*/ 176463 h 264694"/>
                <a:gd name="connsiteX93" fmla="*/ 3003884 w 3773906"/>
                <a:gd name="connsiteY93" fmla="*/ 180473 h 264694"/>
                <a:gd name="connsiteX94" fmla="*/ 3027948 w 3773906"/>
                <a:gd name="connsiteY94" fmla="*/ 192505 h 264694"/>
                <a:gd name="connsiteX95" fmla="*/ 3056021 w 3773906"/>
                <a:gd name="connsiteY95" fmla="*/ 204536 h 264694"/>
                <a:gd name="connsiteX96" fmla="*/ 3080084 w 3773906"/>
                <a:gd name="connsiteY96" fmla="*/ 220578 h 264694"/>
                <a:gd name="connsiteX97" fmla="*/ 3108158 w 3773906"/>
                <a:gd name="connsiteY97" fmla="*/ 228600 h 264694"/>
                <a:gd name="connsiteX98" fmla="*/ 3120190 w 3773906"/>
                <a:gd name="connsiteY98" fmla="*/ 236621 h 264694"/>
                <a:gd name="connsiteX99" fmla="*/ 3148263 w 3773906"/>
                <a:gd name="connsiteY99" fmla="*/ 240631 h 264694"/>
                <a:gd name="connsiteX100" fmla="*/ 3172327 w 3773906"/>
                <a:gd name="connsiteY100" fmla="*/ 252663 h 264694"/>
                <a:gd name="connsiteX101" fmla="*/ 3196390 w 3773906"/>
                <a:gd name="connsiteY101" fmla="*/ 264694 h 264694"/>
                <a:gd name="connsiteX102" fmla="*/ 3212432 w 3773906"/>
                <a:gd name="connsiteY102" fmla="*/ 260684 h 264694"/>
                <a:gd name="connsiteX103" fmla="*/ 3236495 w 3773906"/>
                <a:gd name="connsiteY103" fmla="*/ 244642 h 264694"/>
                <a:gd name="connsiteX104" fmla="*/ 3284621 w 3773906"/>
                <a:gd name="connsiteY104" fmla="*/ 236621 h 264694"/>
                <a:gd name="connsiteX105" fmla="*/ 3316706 w 3773906"/>
                <a:gd name="connsiteY105" fmla="*/ 228600 h 264694"/>
                <a:gd name="connsiteX106" fmla="*/ 3340769 w 3773906"/>
                <a:gd name="connsiteY106" fmla="*/ 220578 h 264694"/>
                <a:gd name="connsiteX107" fmla="*/ 3364832 w 3773906"/>
                <a:gd name="connsiteY107" fmla="*/ 212557 h 264694"/>
                <a:gd name="connsiteX108" fmla="*/ 3376863 w 3773906"/>
                <a:gd name="connsiteY108" fmla="*/ 208547 h 264694"/>
                <a:gd name="connsiteX109" fmla="*/ 3424990 w 3773906"/>
                <a:gd name="connsiteY109" fmla="*/ 188494 h 264694"/>
                <a:gd name="connsiteX110" fmla="*/ 3453063 w 3773906"/>
                <a:gd name="connsiteY110" fmla="*/ 192505 h 264694"/>
                <a:gd name="connsiteX111" fmla="*/ 3485148 w 3773906"/>
                <a:gd name="connsiteY111" fmla="*/ 200526 h 264694"/>
                <a:gd name="connsiteX112" fmla="*/ 3517232 w 3773906"/>
                <a:gd name="connsiteY112" fmla="*/ 216568 h 264694"/>
                <a:gd name="connsiteX113" fmla="*/ 3529263 w 3773906"/>
                <a:gd name="connsiteY113" fmla="*/ 224589 h 264694"/>
                <a:gd name="connsiteX114" fmla="*/ 3541295 w 3773906"/>
                <a:gd name="connsiteY114" fmla="*/ 228600 h 264694"/>
                <a:gd name="connsiteX115" fmla="*/ 3553327 w 3773906"/>
                <a:gd name="connsiteY115" fmla="*/ 236621 h 264694"/>
                <a:gd name="connsiteX116" fmla="*/ 3585411 w 3773906"/>
                <a:gd name="connsiteY116" fmla="*/ 244642 h 264694"/>
                <a:gd name="connsiteX117" fmla="*/ 3661611 w 3773906"/>
                <a:gd name="connsiteY117" fmla="*/ 256673 h 264694"/>
                <a:gd name="connsiteX118" fmla="*/ 3673642 w 3773906"/>
                <a:gd name="connsiteY118" fmla="*/ 260684 h 264694"/>
                <a:gd name="connsiteX119" fmla="*/ 3705727 w 3773906"/>
                <a:gd name="connsiteY119" fmla="*/ 264694 h 264694"/>
                <a:gd name="connsiteX120" fmla="*/ 3773906 w 3773906"/>
                <a:gd name="connsiteY120" fmla="*/ 256673 h 26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73906" h="264694">
                  <a:moveTo>
                    <a:pt x="0" y="120315"/>
                  </a:moveTo>
                  <a:cubicBezTo>
                    <a:pt x="6684" y="118978"/>
                    <a:pt x="13476" y="118098"/>
                    <a:pt x="20053" y="116305"/>
                  </a:cubicBezTo>
                  <a:cubicBezTo>
                    <a:pt x="28210" y="114080"/>
                    <a:pt x="44116" y="108284"/>
                    <a:pt x="44116" y="108284"/>
                  </a:cubicBezTo>
                  <a:cubicBezTo>
                    <a:pt x="48127" y="105610"/>
                    <a:pt x="51635" y="101956"/>
                    <a:pt x="56148" y="100263"/>
                  </a:cubicBezTo>
                  <a:cubicBezTo>
                    <a:pt x="62530" y="97870"/>
                    <a:pt x="69546" y="97731"/>
                    <a:pt x="76200" y="96252"/>
                  </a:cubicBezTo>
                  <a:cubicBezTo>
                    <a:pt x="81581" y="95056"/>
                    <a:pt x="86895" y="93579"/>
                    <a:pt x="92242" y="92242"/>
                  </a:cubicBezTo>
                  <a:cubicBezTo>
                    <a:pt x="96253" y="89568"/>
                    <a:pt x="99869" y="86179"/>
                    <a:pt x="104274" y="84221"/>
                  </a:cubicBezTo>
                  <a:cubicBezTo>
                    <a:pt x="112000" y="80787"/>
                    <a:pt x="128337" y="76200"/>
                    <a:pt x="128337" y="76200"/>
                  </a:cubicBezTo>
                  <a:cubicBezTo>
                    <a:pt x="142336" y="62199"/>
                    <a:pt x="132771" y="69373"/>
                    <a:pt x="160421" y="60157"/>
                  </a:cubicBezTo>
                  <a:cubicBezTo>
                    <a:pt x="173718" y="55725"/>
                    <a:pt x="186741" y="50883"/>
                    <a:pt x="200527" y="48126"/>
                  </a:cubicBezTo>
                  <a:cubicBezTo>
                    <a:pt x="208501" y="46531"/>
                    <a:pt x="216590" y="45570"/>
                    <a:pt x="224590" y="44115"/>
                  </a:cubicBezTo>
                  <a:cubicBezTo>
                    <a:pt x="257891" y="38060"/>
                    <a:pt x="231686" y="42538"/>
                    <a:pt x="260684" y="36094"/>
                  </a:cubicBezTo>
                  <a:cubicBezTo>
                    <a:pt x="273868" y="33164"/>
                    <a:pt x="284048" y="31990"/>
                    <a:pt x="296779" y="28073"/>
                  </a:cubicBezTo>
                  <a:cubicBezTo>
                    <a:pt x="308901" y="24343"/>
                    <a:pt x="332874" y="16042"/>
                    <a:pt x="332874" y="16042"/>
                  </a:cubicBezTo>
                  <a:cubicBezTo>
                    <a:pt x="339389" y="11155"/>
                    <a:pt x="350739" y="0"/>
                    <a:pt x="360948" y="0"/>
                  </a:cubicBezTo>
                  <a:cubicBezTo>
                    <a:pt x="369080" y="0"/>
                    <a:pt x="376990" y="2673"/>
                    <a:pt x="385011" y="4010"/>
                  </a:cubicBezTo>
                  <a:cubicBezTo>
                    <a:pt x="389021" y="6684"/>
                    <a:pt x="393339" y="8945"/>
                    <a:pt x="397042" y="12031"/>
                  </a:cubicBezTo>
                  <a:cubicBezTo>
                    <a:pt x="401399" y="15662"/>
                    <a:pt x="404355" y="20917"/>
                    <a:pt x="409074" y="24063"/>
                  </a:cubicBezTo>
                  <a:cubicBezTo>
                    <a:pt x="412592" y="26408"/>
                    <a:pt x="417095" y="26736"/>
                    <a:pt x="421106" y="28073"/>
                  </a:cubicBezTo>
                  <a:cubicBezTo>
                    <a:pt x="442493" y="60155"/>
                    <a:pt x="414424" y="21392"/>
                    <a:pt x="441158" y="48126"/>
                  </a:cubicBezTo>
                  <a:cubicBezTo>
                    <a:pt x="460086" y="67054"/>
                    <a:pt x="440144" y="52620"/>
                    <a:pt x="453190" y="72189"/>
                  </a:cubicBezTo>
                  <a:cubicBezTo>
                    <a:pt x="456336" y="76908"/>
                    <a:pt x="461590" y="79864"/>
                    <a:pt x="465221" y="84221"/>
                  </a:cubicBezTo>
                  <a:cubicBezTo>
                    <a:pt x="491954" y="116301"/>
                    <a:pt x="453193" y="77539"/>
                    <a:pt x="485274" y="104273"/>
                  </a:cubicBezTo>
                  <a:cubicBezTo>
                    <a:pt x="489631" y="107904"/>
                    <a:pt x="492829" y="112823"/>
                    <a:pt x="497306" y="116305"/>
                  </a:cubicBezTo>
                  <a:cubicBezTo>
                    <a:pt x="504915" y="122223"/>
                    <a:pt x="521369" y="132347"/>
                    <a:pt x="521369" y="132347"/>
                  </a:cubicBezTo>
                  <a:cubicBezTo>
                    <a:pt x="524043" y="136357"/>
                    <a:pt x="527432" y="139974"/>
                    <a:pt x="529390" y="144378"/>
                  </a:cubicBezTo>
                  <a:cubicBezTo>
                    <a:pt x="532824" y="152104"/>
                    <a:pt x="529390" y="165768"/>
                    <a:pt x="537411" y="168442"/>
                  </a:cubicBezTo>
                  <a:cubicBezTo>
                    <a:pt x="566703" y="178206"/>
                    <a:pt x="553272" y="174413"/>
                    <a:pt x="577516" y="180473"/>
                  </a:cubicBezTo>
                  <a:cubicBezTo>
                    <a:pt x="585149" y="178947"/>
                    <a:pt x="601375" y="176565"/>
                    <a:pt x="609600" y="172452"/>
                  </a:cubicBezTo>
                  <a:cubicBezTo>
                    <a:pt x="640690" y="156907"/>
                    <a:pt x="603431" y="170498"/>
                    <a:pt x="633663" y="160421"/>
                  </a:cubicBezTo>
                  <a:cubicBezTo>
                    <a:pt x="654602" y="146463"/>
                    <a:pt x="636394" y="156395"/>
                    <a:pt x="665748" y="148389"/>
                  </a:cubicBezTo>
                  <a:cubicBezTo>
                    <a:pt x="709703" y="136401"/>
                    <a:pt x="672049" y="143869"/>
                    <a:pt x="705853" y="136357"/>
                  </a:cubicBezTo>
                  <a:cubicBezTo>
                    <a:pt x="714098" y="134525"/>
                    <a:pt x="729333" y="132638"/>
                    <a:pt x="737937" y="128336"/>
                  </a:cubicBezTo>
                  <a:cubicBezTo>
                    <a:pt x="742248" y="126180"/>
                    <a:pt x="745784" y="122706"/>
                    <a:pt x="749969" y="120315"/>
                  </a:cubicBezTo>
                  <a:cubicBezTo>
                    <a:pt x="755160" y="117349"/>
                    <a:pt x="760820" y="115260"/>
                    <a:pt x="766011" y="112294"/>
                  </a:cubicBezTo>
                  <a:cubicBezTo>
                    <a:pt x="770196" y="109903"/>
                    <a:pt x="773425" y="105658"/>
                    <a:pt x="778042" y="104273"/>
                  </a:cubicBezTo>
                  <a:cubicBezTo>
                    <a:pt x="787096" y="101557"/>
                    <a:pt x="796758" y="101600"/>
                    <a:pt x="806116" y="100263"/>
                  </a:cubicBezTo>
                  <a:cubicBezTo>
                    <a:pt x="829238" y="84849"/>
                    <a:pt x="806934" y="98194"/>
                    <a:pt x="830179" y="88231"/>
                  </a:cubicBezTo>
                  <a:cubicBezTo>
                    <a:pt x="859534" y="75649"/>
                    <a:pt x="832692" y="83592"/>
                    <a:pt x="862263" y="76200"/>
                  </a:cubicBezTo>
                  <a:cubicBezTo>
                    <a:pt x="866274" y="73526"/>
                    <a:pt x="869890" y="70136"/>
                    <a:pt x="874295" y="68178"/>
                  </a:cubicBezTo>
                  <a:cubicBezTo>
                    <a:pt x="895156" y="58906"/>
                    <a:pt x="903595" y="59409"/>
                    <a:pt x="926432" y="56147"/>
                  </a:cubicBezTo>
                  <a:cubicBezTo>
                    <a:pt x="937127" y="57484"/>
                    <a:pt x="948118" y="57321"/>
                    <a:pt x="958516" y="60157"/>
                  </a:cubicBezTo>
                  <a:cubicBezTo>
                    <a:pt x="963166" y="61425"/>
                    <a:pt x="966920" y="65004"/>
                    <a:pt x="970548" y="68178"/>
                  </a:cubicBezTo>
                  <a:cubicBezTo>
                    <a:pt x="1008085" y="101024"/>
                    <a:pt x="975557" y="78202"/>
                    <a:pt x="1002632" y="96252"/>
                  </a:cubicBezTo>
                  <a:cubicBezTo>
                    <a:pt x="1015898" y="116151"/>
                    <a:pt x="1007242" y="104872"/>
                    <a:pt x="1030706" y="128336"/>
                  </a:cubicBezTo>
                  <a:cubicBezTo>
                    <a:pt x="1034717" y="132347"/>
                    <a:pt x="1039591" y="135649"/>
                    <a:pt x="1042737" y="140368"/>
                  </a:cubicBezTo>
                  <a:cubicBezTo>
                    <a:pt x="1061925" y="169150"/>
                    <a:pt x="1051962" y="157614"/>
                    <a:pt x="1070811" y="176463"/>
                  </a:cubicBezTo>
                  <a:cubicBezTo>
                    <a:pt x="1081881" y="209672"/>
                    <a:pt x="1074142" y="193490"/>
                    <a:pt x="1094874" y="224589"/>
                  </a:cubicBezTo>
                  <a:cubicBezTo>
                    <a:pt x="1094875" y="224590"/>
                    <a:pt x="1110914" y="248651"/>
                    <a:pt x="1110916" y="248652"/>
                  </a:cubicBezTo>
                  <a:lnTo>
                    <a:pt x="1122948" y="256673"/>
                  </a:lnTo>
                  <a:cubicBezTo>
                    <a:pt x="1133643" y="255336"/>
                    <a:pt x="1144576" y="255277"/>
                    <a:pt x="1155032" y="252663"/>
                  </a:cubicBezTo>
                  <a:cubicBezTo>
                    <a:pt x="1169090" y="249149"/>
                    <a:pt x="1171175" y="242587"/>
                    <a:pt x="1183106" y="236621"/>
                  </a:cubicBezTo>
                  <a:cubicBezTo>
                    <a:pt x="1186887" y="234730"/>
                    <a:pt x="1191356" y="234501"/>
                    <a:pt x="1195137" y="232610"/>
                  </a:cubicBezTo>
                  <a:cubicBezTo>
                    <a:pt x="1212735" y="223811"/>
                    <a:pt x="1202124" y="223597"/>
                    <a:pt x="1223211" y="216568"/>
                  </a:cubicBezTo>
                  <a:cubicBezTo>
                    <a:pt x="1246415" y="208833"/>
                    <a:pt x="1259860" y="207895"/>
                    <a:pt x="1283369" y="204536"/>
                  </a:cubicBezTo>
                  <a:cubicBezTo>
                    <a:pt x="1323812" y="191056"/>
                    <a:pt x="1261071" y="211627"/>
                    <a:pt x="1311442" y="196515"/>
                  </a:cubicBezTo>
                  <a:cubicBezTo>
                    <a:pt x="1319541" y="194085"/>
                    <a:pt x="1328471" y="193184"/>
                    <a:pt x="1335506" y="188494"/>
                  </a:cubicBezTo>
                  <a:cubicBezTo>
                    <a:pt x="1351054" y="178128"/>
                    <a:pt x="1342964" y="181997"/>
                    <a:pt x="1359569" y="176463"/>
                  </a:cubicBezTo>
                  <a:cubicBezTo>
                    <a:pt x="1367590" y="171116"/>
                    <a:pt x="1374487" y="163470"/>
                    <a:pt x="1383632" y="160421"/>
                  </a:cubicBezTo>
                  <a:cubicBezTo>
                    <a:pt x="1387642" y="159084"/>
                    <a:pt x="1391882" y="158301"/>
                    <a:pt x="1395663" y="156410"/>
                  </a:cubicBezTo>
                  <a:cubicBezTo>
                    <a:pt x="1399974" y="154254"/>
                    <a:pt x="1403290" y="150347"/>
                    <a:pt x="1407695" y="148389"/>
                  </a:cubicBezTo>
                  <a:cubicBezTo>
                    <a:pt x="1415421" y="144955"/>
                    <a:pt x="1423737" y="143042"/>
                    <a:pt x="1431758" y="140368"/>
                  </a:cubicBezTo>
                  <a:cubicBezTo>
                    <a:pt x="1441299" y="137188"/>
                    <a:pt x="1449753" y="134027"/>
                    <a:pt x="1459832" y="132347"/>
                  </a:cubicBezTo>
                  <a:cubicBezTo>
                    <a:pt x="1470463" y="130575"/>
                    <a:pt x="1481221" y="129673"/>
                    <a:pt x="1491916" y="128336"/>
                  </a:cubicBezTo>
                  <a:cubicBezTo>
                    <a:pt x="1513860" y="121023"/>
                    <a:pt x="1508749" y="120904"/>
                    <a:pt x="1544053" y="128336"/>
                  </a:cubicBezTo>
                  <a:cubicBezTo>
                    <a:pt x="1581319" y="136181"/>
                    <a:pt x="1570926" y="137561"/>
                    <a:pt x="1596190" y="148389"/>
                  </a:cubicBezTo>
                  <a:cubicBezTo>
                    <a:pt x="1605814" y="152514"/>
                    <a:pt x="1614077" y="153500"/>
                    <a:pt x="1624263" y="156410"/>
                  </a:cubicBezTo>
                  <a:cubicBezTo>
                    <a:pt x="1628328" y="157571"/>
                    <a:pt x="1632514" y="158530"/>
                    <a:pt x="1636295" y="160421"/>
                  </a:cubicBezTo>
                  <a:cubicBezTo>
                    <a:pt x="1640606" y="162577"/>
                    <a:pt x="1644142" y="166051"/>
                    <a:pt x="1648327" y="168442"/>
                  </a:cubicBezTo>
                  <a:cubicBezTo>
                    <a:pt x="1683937" y="188790"/>
                    <a:pt x="1647095" y="164946"/>
                    <a:pt x="1676400" y="184484"/>
                  </a:cubicBezTo>
                  <a:lnTo>
                    <a:pt x="1820779" y="180473"/>
                  </a:lnTo>
                  <a:cubicBezTo>
                    <a:pt x="1836863" y="179803"/>
                    <a:pt x="1852808" y="176463"/>
                    <a:pt x="1868906" y="176463"/>
                  </a:cubicBezTo>
                  <a:cubicBezTo>
                    <a:pt x="1914378" y="176463"/>
                    <a:pt x="1959811" y="179136"/>
                    <a:pt x="2005263" y="180473"/>
                  </a:cubicBezTo>
                  <a:cubicBezTo>
                    <a:pt x="2009274" y="181810"/>
                    <a:pt x="2013100" y="183960"/>
                    <a:pt x="2017295" y="184484"/>
                  </a:cubicBezTo>
                  <a:cubicBezTo>
                    <a:pt x="2086650" y="193153"/>
                    <a:pt x="2049743" y="181930"/>
                    <a:pt x="2081463" y="192505"/>
                  </a:cubicBezTo>
                  <a:cubicBezTo>
                    <a:pt x="2142884" y="182267"/>
                    <a:pt x="2122981" y="184484"/>
                    <a:pt x="2233863" y="184484"/>
                  </a:cubicBezTo>
                  <a:cubicBezTo>
                    <a:pt x="2251293" y="184484"/>
                    <a:pt x="2268621" y="187157"/>
                    <a:pt x="2286000" y="188494"/>
                  </a:cubicBezTo>
                  <a:cubicBezTo>
                    <a:pt x="2316251" y="198578"/>
                    <a:pt x="2278957" y="184974"/>
                    <a:pt x="2310063" y="200526"/>
                  </a:cubicBezTo>
                  <a:cubicBezTo>
                    <a:pt x="2313844" y="202417"/>
                    <a:pt x="2318084" y="203199"/>
                    <a:pt x="2322095" y="204536"/>
                  </a:cubicBezTo>
                  <a:cubicBezTo>
                    <a:pt x="2330116" y="209883"/>
                    <a:pt x="2337013" y="217529"/>
                    <a:pt x="2346158" y="220578"/>
                  </a:cubicBezTo>
                  <a:cubicBezTo>
                    <a:pt x="2379189" y="231590"/>
                    <a:pt x="2361851" y="227404"/>
                    <a:pt x="2398295" y="232610"/>
                  </a:cubicBezTo>
                  <a:lnTo>
                    <a:pt x="2434390" y="244642"/>
                  </a:lnTo>
                  <a:lnTo>
                    <a:pt x="2446421" y="248652"/>
                  </a:lnTo>
                  <a:cubicBezTo>
                    <a:pt x="2461126" y="247315"/>
                    <a:pt x="2475901" y="246594"/>
                    <a:pt x="2490537" y="244642"/>
                  </a:cubicBezTo>
                  <a:cubicBezTo>
                    <a:pt x="2504171" y="242824"/>
                    <a:pt x="2517625" y="235864"/>
                    <a:pt x="2530642" y="232610"/>
                  </a:cubicBezTo>
                  <a:lnTo>
                    <a:pt x="2562727" y="224589"/>
                  </a:lnTo>
                  <a:cubicBezTo>
                    <a:pt x="2568074" y="223252"/>
                    <a:pt x="2573540" y="222321"/>
                    <a:pt x="2578769" y="220578"/>
                  </a:cubicBezTo>
                  <a:lnTo>
                    <a:pt x="2614863" y="208547"/>
                  </a:lnTo>
                  <a:lnTo>
                    <a:pt x="2626895" y="204536"/>
                  </a:lnTo>
                  <a:lnTo>
                    <a:pt x="2638927" y="200526"/>
                  </a:lnTo>
                  <a:cubicBezTo>
                    <a:pt x="2642937" y="197852"/>
                    <a:pt x="2646647" y="194661"/>
                    <a:pt x="2650958" y="192505"/>
                  </a:cubicBezTo>
                  <a:cubicBezTo>
                    <a:pt x="2670948" y="182510"/>
                    <a:pt x="2721495" y="184736"/>
                    <a:pt x="2727158" y="184484"/>
                  </a:cubicBezTo>
                  <a:cubicBezTo>
                    <a:pt x="2993449" y="172649"/>
                    <a:pt x="2726512" y="186969"/>
                    <a:pt x="2915653" y="176463"/>
                  </a:cubicBezTo>
                  <a:cubicBezTo>
                    <a:pt x="2945063" y="177800"/>
                    <a:pt x="2974537" y="178125"/>
                    <a:pt x="3003884" y="180473"/>
                  </a:cubicBezTo>
                  <a:cubicBezTo>
                    <a:pt x="3015884" y="181433"/>
                    <a:pt x="3017649" y="187356"/>
                    <a:pt x="3027948" y="192505"/>
                  </a:cubicBezTo>
                  <a:cubicBezTo>
                    <a:pt x="3061137" y="209099"/>
                    <a:pt x="3014296" y="179501"/>
                    <a:pt x="3056021" y="204536"/>
                  </a:cubicBezTo>
                  <a:cubicBezTo>
                    <a:pt x="3064287" y="209496"/>
                    <a:pt x="3070732" y="218240"/>
                    <a:pt x="3080084" y="220578"/>
                  </a:cubicBezTo>
                  <a:cubicBezTo>
                    <a:pt x="3085227" y="221864"/>
                    <a:pt x="3102402" y="225722"/>
                    <a:pt x="3108158" y="228600"/>
                  </a:cubicBezTo>
                  <a:cubicBezTo>
                    <a:pt x="3112469" y="230756"/>
                    <a:pt x="3115573" y="235236"/>
                    <a:pt x="3120190" y="236621"/>
                  </a:cubicBezTo>
                  <a:cubicBezTo>
                    <a:pt x="3129244" y="239337"/>
                    <a:pt x="3138905" y="239294"/>
                    <a:pt x="3148263" y="240631"/>
                  </a:cubicBezTo>
                  <a:cubicBezTo>
                    <a:pt x="3182749" y="263621"/>
                    <a:pt x="3139113" y="236055"/>
                    <a:pt x="3172327" y="252663"/>
                  </a:cubicBezTo>
                  <a:cubicBezTo>
                    <a:pt x="3203418" y="268209"/>
                    <a:pt x="3166153" y="254617"/>
                    <a:pt x="3196390" y="264694"/>
                  </a:cubicBezTo>
                  <a:cubicBezTo>
                    <a:pt x="3201737" y="263357"/>
                    <a:pt x="3207502" y="263149"/>
                    <a:pt x="3212432" y="260684"/>
                  </a:cubicBezTo>
                  <a:cubicBezTo>
                    <a:pt x="3221054" y="256373"/>
                    <a:pt x="3227042" y="246533"/>
                    <a:pt x="3236495" y="244642"/>
                  </a:cubicBezTo>
                  <a:cubicBezTo>
                    <a:pt x="3265817" y="238777"/>
                    <a:pt x="3249800" y="241595"/>
                    <a:pt x="3284621" y="236621"/>
                  </a:cubicBezTo>
                  <a:cubicBezTo>
                    <a:pt x="3321133" y="224449"/>
                    <a:pt x="3263463" y="243121"/>
                    <a:pt x="3316706" y="228600"/>
                  </a:cubicBezTo>
                  <a:cubicBezTo>
                    <a:pt x="3324863" y="226375"/>
                    <a:pt x="3332748" y="223252"/>
                    <a:pt x="3340769" y="220578"/>
                  </a:cubicBezTo>
                  <a:lnTo>
                    <a:pt x="3364832" y="212557"/>
                  </a:lnTo>
                  <a:lnTo>
                    <a:pt x="3376863" y="208547"/>
                  </a:lnTo>
                  <a:cubicBezTo>
                    <a:pt x="3407693" y="187994"/>
                    <a:pt x="3391418" y="194090"/>
                    <a:pt x="3424990" y="188494"/>
                  </a:cubicBezTo>
                  <a:cubicBezTo>
                    <a:pt x="3434348" y="189831"/>
                    <a:pt x="3443739" y="190951"/>
                    <a:pt x="3453063" y="192505"/>
                  </a:cubicBezTo>
                  <a:cubicBezTo>
                    <a:pt x="3461906" y="193979"/>
                    <a:pt x="3476173" y="196446"/>
                    <a:pt x="3485148" y="200526"/>
                  </a:cubicBezTo>
                  <a:cubicBezTo>
                    <a:pt x="3496033" y="205474"/>
                    <a:pt x="3507283" y="209935"/>
                    <a:pt x="3517232" y="216568"/>
                  </a:cubicBezTo>
                  <a:cubicBezTo>
                    <a:pt x="3521242" y="219242"/>
                    <a:pt x="3524952" y="222433"/>
                    <a:pt x="3529263" y="224589"/>
                  </a:cubicBezTo>
                  <a:cubicBezTo>
                    <a:pt x="3533044" y="226480"/>
                    <a:pt x="3537514" y="226709"/>
                    <a:pt x="3541295" y="228600"/>
                  </a:cubicBezTo>
                  <a:cubicBezTo>
                    <a:pt x="3545606" y="230756"/>
                    <a:pt x="3548797" y="234974"/>
                    <a:pt x="3553327" y="236621"/>
                  </a:cubicBezTo>
                  <a:cubicBezTo>
                    <a:pt x="3563687" y="240388"/>
                    <a:pt x="3585411" y="244642"/>
                    <a:pt x="3585411" y="244642"/>
                  </a:cubicBezTo>
                  <a:cubicBezTo>
                    <a:pt x="3616456" y="265339"/>
                    <a:pt x="3587376" y="248859"/>
                    <a:pt x="3661611" y="256673"/>
                  </a:cubicBezTo>
                  <a:cubicBezTo>
                    <a:pt x="3665815" y="257116"/>
                    <a:pt x="3669483" y="259928"/>
                    <a:pt x="3673642" y="260684"/>
                  </a:cubicBezTo>
                  <a:cubicBezTo>
                    <a:pt x="3684246" y="262612"/>
                    <a:pt x="3695032" y="263357"/>
                    <a:pt x="3705727" y="264694"/>
                  </a:cubicBezTo>
                  <a:cubicBezTo>
                    <a:pt x="3768867" y="260485"/>
                    <a:pt x="3747909" y="269672"/>
                    <a:pt x="3773906" y="256673"/>
                  </a:cubicBezTo>
                </a:path>
              </a:pathLst>
            </a:custGeom>
            <a:no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grpSp>
      <p:grpSp>
        <p:nvGrpSpPr>
          <p:cNvPr id="35" name="グループ化 34"/>
          <p:cNvGrpSpPr/>
          <p:nvPr/>
        </p:nvGrpSpPr>
        <p:grpSpPr>
          <a:xfrm>
            <a:off x="5875533" y="3904059"/>
            <a:ext cx="1524127" cy="1514885"/>
            <a:chOff x="5875533" y="3904059"/>
            <a:chExt cx="1524127" cy="1514885"/>
          </a:xfrm>
        </p:grpSpPr>
        <p:cxnSp>
          <p:nvCxnSpPr>
            <p:cNvPr id="36" name="直線矢印コネクタ 35"/>
            <p:cNvCxnSpPr/>
            <p:nvPr/>
          </p:nvCxnSpPr>
          <p:spPr>
            <a:xfrm>
              <a:off x="5897396" y="5214575"/>
              <a:ext cx="1502264" cy="0"/>
            </a:xfrm>
            <a:prstGeom prst="straightConnector1">
              <a:avLst/>
            </a:prstGeom>
            <a:noFill/>
            <a:ln w="38100" cap="flat" cmpd="sng" algn="ctr">
              <a:solidFill>
                <a:srgbClr val="0070C0"/>
              </a:solidFill>
              <a:prstDash val="solid"/>
              <a:headEnd type="triangle"/>
              <a:tailEnd type="triangle"/>
            </a:ln>
            <a:effectLst/>
          </p:spPr>
        </p:cxnSp>
        <p:cxnSp>
          <p:nvCxnSpPr>
            <p:cNvPr id="37" name="直線コネクタ 36"/>
            <p:cNvCxnSpPr/>
            <p:nvPr/>
          </p:nvCxnSpPr>
          <p:spPr>
            <a:xfrm>
              <a:off x="5875533" y="3904059"/>
              <a:ext cx="0" cy="1514885"/>
            </a:xfrm>
            <a:prstGeom prst="line">
              <a:avLst/>
            </a:prstGeom>
            <a:noFill/>
            <a:ln w="12700" cap="flat" cmpd="sng" algn="ctr">
              <a:solidFill>
                <a:srgbClr val="0070C0"/>
              </a:solidFill>
              <a:prstDash val="solid"/>
            </a:ln>
            <a:effectLst/>
          </p:spPr>
        </p:cxnSp>
        <p:cxnSp>
          <p:nvCxnSpPr>
            <p:cNvPr id="38" name="直線コネクタ 37"/>
            <p:cNvCxnSpPr/>
            <p:nvPr/>
          </p:nvCxnSpPr>
          <p:spPr>
            <a:xfrm>
              <a:off x="7399660" y="4054839"/>
              <a:ext cx="0" cy="1364105"/>
            </a:xfrm>
            <a:prstGeom prst="line">
              <a:avLst/>
            </a:prstGeom>
            <a:noFill/>
            <a:ln w="12700" cap="flat" cmpd="sng" algn="ctr">
              <a:solidFill>
                <a:srgbClr val="0070C0"/>
              </a:solidFill>
              <a:prstDash val="solid"/>
            </a:ln>
            <a:effectLst/>
          </p:spPr>
        </p:cxnSp>
      </p:grpSp>
    </p:spTree>
    <p:extLst>
      <p:ext uri="{BB962C8B-B14F-4D97-AF65-F5344CB8AC3E}">
        <p14:creationId xmlns:p14="http://schemas.microsoft.com/office/powerpoint/2010/main" val="276896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2000"/>
                                        <p:tgtEl>
                                          <p:spTgt spid="1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2000"/>
                                        <p:tgtEl>
                                          <p:spTgt spid="11"/>
                                        </p:tgtEl>
                                      </p:cBhvr>
                                    </p:animEffect>
                                  </p:childTnLst>
                                </p:cTn>
                              </p:par>
                              <p:par>
                                <p:cTn id="21" presetID="1" presetClass="exit" presetSubtype="0" fill="hold" nodeType="with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35</a:t>
            </a:fld>
            <a:endParaRPr lang="ja-JP" altLang="en-US" dirty="0"/>
          </a:p>
        </p:txBody>
      </p:sp>
      <p:grpSp>
        <p:nvGrpSpPr>
          <p:cNvPr id="158" name="グループ化 157"/>
          <p:cNvGrpSpPr/>
          <p:nvPr/>
        </p:nvGrpSpPr>
        <p:grpSpPr>
          <a:xfrm>
            <a:off x="1117788" y="1336432"/>
            <a:ext cx="7458390" cy="5443447"/>
            <a:chOff x="1117788" y="1336432"/>
            <a:chExt cx="7458390" cy="5443447"/>
          </a:xfrm>
        </p:grpSpPr>
        <p:sp>
          <p:nvSpPr>
            <p:cNvPr id="159" name="テキスト ボックス 158"/>
            <p:cNvSpPr txBox="1"/>
            <p:nvPr/>
          </p:nvSpPr>
          <p:spPr>
            <a:xfrm>
              <a:off x="2612252" y="6195104"/>
              <a:ext cx="389572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3200" b="0" i="1" u="none" strike="noStrike" kern="0" cap="none" spc="0" normalizeH="0" baseline="0" noProof="0" dirty="0" err="1">
                  <a:ln>
                    <a:noFill/>
                  </a:ln>
                  <a:solidFill>
                    <a:prstClr val="black"/>
                  </a:solidFill>
                  <a:effectLst/>
                  <a:uLnTx/>
                  <a:uFillTx/>
                </a:rPr>
                <a:t>V</a:t>
              </a:r>
              <a:r>
                <a:rPr kumimoji="0" lang="en-US" altLang="ja-JP" sz="3200" b="0" i="1" u="none" strike="noStrike" kern="0" cap="none" spc="0" normalizeH="0" baseline="-25000" noProof="0" dirty="0" err="1">
                  <a:ln>
                    <a:noFill/>
                  </a:ln>
                  <a:solidFill>
                    <a:prstClr val="black"/>
                  </a:solidFill>
                  <a:effectLst/>
                  <a:uLnTx/>
                  <a:uFillTx/>
                </a:rPr>
                <a:t>plunger</a:t>
              </a:r>
              <a:r>
                <a:rPr kumimoji="0" lang="en-US" altLang="ja-JP" sz="3200" b="0" i="0" u="none" strike="noStrike" kern="0" cap="none" spc="0" normalizeH="0" baseline="0" noProof="0" dirty="0">
                  <a:ln>
                    <a:noFill/>
                  </a:ln>
                  <a:solidFill>
                    <a:prstClr val="black"/>
                  </a:solidFill>
                  <a:effectLst/>
                  <a:uLnTx/>
                  <a:uFillTx/>
                </a:rPr>
                <a:t>=</a:t>
              </a:r>
              <a:r>
                <a:rPr kumimoji="0" lang="en-US" altLang="ja-JP" sz="3200" b="0" i="0" u="none" strike="noStrike" kern="0" cap="none" spc="0" normalizeH="0" baseline="0" noProof="0" dirty="0">
                  <a:ln>
                    <a:noFill/>
                  </a:ln>
                  <a:solidFill>
                    <a:srgbClr val="FF0000"/>
                  </a:solidFill>
                  <a:effectLst/>
                  <a:uLnTx/>
                  <a:uFillTx/>
                </a:rPr>
                <a:t>0.2</a:t>
              </a:r>
              <a:r>
                <a:rPr kumimoji="0" lang="en-US" altLang="ja-JP" sz="3200" b="0" i="0" u="none" strike="noStrike" kern="0" cap="none" spc="0" normalizeH="0" baseline="0" noProof="0" dirty="0">
                  <a:ln>
                    <a:noFill/>
                  </a:ln>
                  <a:solidFill>
                    <a:prstClr val="black"/>
                  </a:solidFill>
                  <a:effectLst/>
                  <a:uLnTx/>
                  <a:uFillTx/>
                </a:rPr>
                <a:t>m/s</a:t>
              </a:r>
              <a:r>
                <a:rPr kumimoji="0" lang="ja-JP" altLang="en-US" sz="3200" b="0" i="0" u="none" strike="noStrike" kern="0" cap="none" spc="0" normalizeH="0" baseline="0" noProof="0" dirty="0">
                  <a:ln>
                    <a:noFill/>
                  </a:ln>
                  <a:solidFill>
                    <a:prstClr val="black"/>
                  </a:solidFill>
                  <a:effectLst/>
                  <a:uLnTx/>
                  <a:uFillTx/>
                </a:rPr>
                <a:t>の場合</a:t>
              </a:r>
            </a:p>
          </p:txBody>
        </p:sp>
        <p:pic>
          <p:nvPicPr>
            <p:cNvPr id="160" name="図 159"/>
            <p:cNvPicPr>
              <a:picLocks noChangeAspect="1"/>
            </p:cNvPicPr>
            <p:nvPr/>
          </p:nvPicPr>
          <p:blipFill rotWithShape="1">
            <a:blip r:embed="rId4"/>
            <a:srcRect l="3692" t="5817" r="26725" b="27715"/>
            <a:stretch/>
          </p:blipFill>
          <p:spPr>
            <a:xfrm>
              <a:off x="1117788" y="1336432"/>
              <a:ext cx="7458390" cy="4963642"/>
            </a:xfrm>
            <a:prstGeom prst="rect">
              <a:avLst/>
            </a:prstGeom>
          </p:spPr>
        </p:pic>
      </p:grpSp>
      <p:sp>
        <p:nvSpPr>
          <p:cNvPr id="82" name="タイトル 1"/>
          <p:cNvSpPr txBox="1">
            <a:spLocks/>
          </p:cNvSpPr>
          <p:nvPr/>
        </p:nvSpPr>
        <p:spPr>
          <a:xfrm>
            <a:off x="685332" y="380144"/>
            <a:ext cx="7773338" cy="463319"/>
          </a:xfrm>
          <a:prstGeom prst="rect">
            <a:avLst/>
          </a:prstGeom>
        </p:spPr>
        <p:txBody>
          <a:bodyPr vert="horz" lIns="91440" tIns="45720" rIns="91440" bIns="45720" rtlCol="0" anchor="ctr">
            <a:normAutofit fontScale="90000" lnSpcReduction="20000"/>
          </a:bodyPr>
          <a:lstStyle>
            <a:lvl1pPr marL="0" indent="0" algn="l" defTabSz="914400" rtl="0" eaLnBrk="1" latinLnBrk="0" hangingPunct="1">
              <a:lnSpc>
                <a:spcPct val="90000"/>
              </a:lnSpc>
              <a:spcBef>
                <a:spcPct val="0"/>
              </a:spcBef>
              <a:buFont typeface="+mj-lt"/>
              <a:buNone/>
              <a:defRPr kumimoji="1" sz="3600" b="0" i="1" kern="1200" cap="none" baseline="0">
                <a:solidFill>
                  <a:schemeClr val="tx1"/>
                </a:solidFill>
                <a:effectLst/>
                <a:latin typeface="Times New Roman" panose="02020603050405020304" pitchFamily="18" charset="0"/>
                <a:ea typeface="ＭＳ Ｐゴシック" panose="020B0600070205080204" pitchFamily="50" charset="-128"/>
                <a:cs typeface="+mj-cs"/>
              </a:defRPr>
            </a:lvl1pPr>
          </a:lstStyle>
          <a:p>
            <a:pPr marL="0" marR="0" lvl="0" indent="0" algn="l" defTabSz="914400" rtl="0" eaLnBrk="1" fontAlgn="auto" latinLnBrk="0" hangingPunct="1">
              <a:lnSpc>
                <a:spcPct val="90000"/>
              </a:lnSpc>
              <a:spcBef>
                <a:spcPct val="0"/>
              </a:spcBef>
              <a:spcAft>
                <a:spcPts val="0"/>
              </a:spcAft>
              <a:buClrTx/>
              <a:buSzTx/>
              <a:buFont typeface="+mj-lt"/>
              <a:buNone/>
              <a:tabLst/>
              <a:defRPr/>
            </a:pPr>
            <a:r>
              <a:rPr kumimoji="1" lang="ja-JP" altLang="en-US" sz="3600" b="0" i="1"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rPr>
              <a:t>実験と解析における気泡速度の比較</a:t>
            </a:r>
            <a:endParaRPr kumimoji="1" lang="ja-JP" altLang="en-US" sz="36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endParaRPr>
          </a:p>
        </p:txBody>
      </p:sp>
    </p:spTree>
    <p:custDataLst>
      <p:tags r:id="rId1"/>
    </p:custDataLst>
    <p:extLst>
      <p:ext uri="{BB962C8B-B14F-4D97-AF65-F5344CB8AC3E}">
        <p14:creationId xmlns:p14="http://schemas.microsoft.com/office/powerpoint/2010/main" val="2777385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36</a:t>
            </a:fld>
            <a:endParaRPr kumimoji="1" lang="ja-JP" altLang="en-US" dirty="0"/>
          </a:p>
        </p:txBody>
      </p:sp>
      <p:grpSp>
        <p:nvGrpSpPr>
          <p:cNvPr id="5" name="グループ化 4"/>
          <p:cNvGrpSpPr/>
          <p:nvPr/>
        </p:nvGrpSpPr>
        <p:grpSpPr>
          <a:xfrm>
            <a:off x="1116081" y="1219200"/>
            <a:ext cx="7605323" cy="5558906"/>
            <a:chOff x="1116081" y="1219200"/>
            <a:chExt cx="7605323" cy="5558906"/>
          </a:xfrm>
        </p:grpSpPr>
        <p:sp>
          <p:nvSpPr>
            <p:cNvPr id="6" name="テキスト ボックス 5"/>
            <p:cNvSpPr txBox="1"/>
            <p:nvPr/>
          </p:nvSpPr>
          <p:spPr>
            <a:xfrm>
              <a:off x="2612252" y="6193331"/>
              <a:ext cx="389572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3200" b="0" i="1" u="none" strike="noStrike" kern="0" cap="none" spc="0" normalizeH="0" baseline="0" noProof="0" dirty="0" err="1">
                  <a:ln>
                    <a:noFill/>
                  </a:ln>
                  <a:solidFill>
                    <a:prstClr val="black"/>
                  </a:solidFill>
                  <a:effectLst/>
                  <a:uLnTx/>
                  <a:uFillTx/>
                </a:rPr>
                <a:t>V</a:t>
              </a:r>
              <a:r>
                <a:rPr kumimoji="0" lang="en-US" altLang="ja-JP" sz="3200" b="0" i="1" u="none" strike="noStrike" kern="0" cap="none" spc="0" normalizeH="0" baseline="-25000" noProof="0" dirty="0" err="1">
                  <a:ln>
                    <a:noFill/>
                  </a:ln>
                  <a:solidFill>
                    <a:prstClr val="black"/>
                  </a:solidFill>
                  <a:effectLst/>
                  <a:uLnTx/>
                  <a:uFillTx/>
                </a:rPr>
                <a:t>plunger</a:t>
              </a:r>
              <a:r>
                <a:rPr kumimoji="0" lang="en-US" altLang="ja-JP" sz="3200" b="0" i="0" u="none" strike="noStrike" kern="0" cap="none" spc="0" normalizeH="0" baseline="0" noProof="0" dirty="0">
                  <a:ln>
                    <a:noFill/>
                  </a:ln>
                  <a:solidFill>
                    <a:prstClr val="black"/>
                  </a:solidFill>
                  <a:effectLst/>
                  <a:uLnTx/>
                  <a:uFillTx/>
                </a:rPr>
                <a:t>=</a:t>
              </a:r>
              <a:r>
                <a:rPr kumimoji="0" lang="en-US" altLang="ja-JP" sz="3200" b="0" i="0" u="none" strike="noStrike" kern="0" cap="none" spc="0" normalizeH="0" baseline="0" noProof="0" dirty="0">
                  <a:ln>
                    <a:noFill/>
                  </a:ln>
                  <a:solidFill>
                    <a:srgbClr val="FF0000"/>
                  </a:solidFill>
                  <a:effectLst/>
                  <a:uLnTx/>
                  <a:uFillTx/>
                </a:rPr>
                <a:t>0.3</a:t>
              </a:r>
              <a:r>
                <a:rPr kumimoji="0" lang="en-US" altLang="ja-JP" sz="3200" b="0" i="0" u="none" strike="noStrike" kern="0" cap="none" spc="0" normalizeH="0" baseline="0" noProof="0" dirty="0">
                  <a:ln>
                    <a:noFill/>
                  </a:ln>
                  <a:solidFill>
                    <a:prstClr val="black"/>
                  </a:solidFill>
                  <a:effectLst/>
                  <a:uLnTx/>
                  <a:uFillTx/>
                </a:rPr>
                <a:t>m/s</a:t>
              </a:r>
              <a:r>
                <a:rPr kumimoji="0" lang="ja-JP" altLang="en-US" sz="3200" b="0" i="0" u="none" strike="noStrike" kern="0" cap="none" spc="0" normalizeH="0" baseline="0" noProof="0" dirty="0">
                  <a:ln>
                    <a:noFill/>
                  </a:ln>
                  <a:solidFill>
                    <a:prstClr val="black"/>
                  </a:solidFill>
                  <a:effectLst/>
                  <a:uLnTx/>
                  <a:uFillTx/>
                </a:rPr>
                <a:t>の場合</a:t>
              </a:r>
            </a:p>
          </p:txBody>
        </p:sp>
        <p:pic>
          <p:nvPicPr>
            <p:cNvPr id="7" name="図 6"/>
            <p:cNvPicPr>
              <a:picLocks noChangeAspect="1"/>
            </p:cNvPicPr>
            <p:nvPr/>
          </p:nvPicPr>
          <p:blipFill rotWithShape="1">
            <a:blip r:embed="rId3"/>
            <a:srcRect l="3699" t="4431" r="25769" b="27540"/>
            <a:stretch/>
          </p:blipFill>
          <p:spPr>
            <a:xfrm>
              <a:off x="1116081" y="1219200"/>
              <a:ext cx="7605323" cy="5083148"/>
            </a:xfrm>
            <a:prstGeom prst="rect">
              <a:avLst/>
            </a:prstGeom>
          </p:spPr>
        </p:pic>
      </p:grpSp>
      <p:sp>
        <p:nvSpPr>
          <p:cNvPr id="8" name="タイトル 1"/>
          <p:cNvSpPr txBox="1">
            <a:spLocks/>
          </p:cNvSpPr>
          <p:nvPr/>
        </p:nvSpPr>
        <p:spPr>
          <a:xfrm>
            <a:off x="685332" y="380144"/>
            <a:ext cx="7773338" cy="463319"/>
          </a:xfrm>
          <a:prstGeom prst="rect">
            <a:avLst/>
          </a:prstGeom>
        </p:spPr>
        <p:txBody>
          <a:bodyPr vert="horz" lIns="91440" tIns="45720" rIns="91440" bIns="45720" rtlCol="0" anchor="ctr">
            <a:normAutofit fontScale="90000" lnSpcReduction="20000"/>
          </a:bodyPr>
          <a:lstStyle>
            <a:lvl1pPr marL="0" indent="0" algn="l" defTabSz="914400" rtl="0" eaLnBrk="1" latinLnBrk="0" hangingPunct="1">
              <a:lnSpc>
                <a:spcPct val="90000"/>
              </a:lnSpc>
              <a:spcBef>
                <a:spcPct val="0"/>
              </a:spcBef>
              <a:buFont typeface="+mj-lt"/>
              <a:buNone/>
              <a:defRPr kumimoji="1" sz="3600" b="0" i="1" kern="1200" cap="none" baseline="0">
                <a:solidFill>
                  <a:schemeClr val="tx1"/>
                </a:solidFill>
                <a:effectLst/>
                <a:latin typeface="Times New Roman" panose="02020603050405020304" pitchFamily="18" charset="0"/>
                <a:ea typeface="ＭＳ Ｐゴシック" panose="020B0600070205080204" pitchFamily="50" charset="-128"/>
                <a:cs typeface="+mj-cs"/>
              </a:defRPr>
            </a:lvl1pPr>
          </a:lstStyle>
          <a:p>
            <a:pPr marL="0" marR="0" lvl="0" indent="0" algn="l" defTabSz="914400" rtl="0" eaLnBrk="1" fontAlgn="auto" latinLnBrk="0" hangingPunct="1">
              <a:lnSpc>
                <a:spcPct val="90000"/>
              </a:lnSpc>
              <a:spcBef>
                <a:spcPct val="0"/>
              </a:spcBef>
              <a:spcAft>
                <a:spcPts val="0"/>
              </a:spcAft>
              <a:buClrTx/>
              <a:buSzTx/>
              <a:buFont typeface="+mj-lt"/>
              <a:buNone/>
              <a:tabLst/>
              <a:defRPr/>
            </a:pPr>
            <a:r>
              <a:rPr kumimoji="1" lang="ja-JP" altLang="en-US" sz="3600" b="0" i="1"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rPr>
              <a:t>実験と解析における気泡速度の比較</a:t>
            </a:r>
            <a:endParaRPr kumimoji="1" lang="ja-JP" altLang="en-US" sz="36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endParaRPr>
          </a:p>
        </p:txBody>
      </p:sp>
    </p:spTree>
    <p:extLst>
      <p:ext uri="{BB962C8B-B14F-4D97-AF65-F5344CB8AC3E}">
        <p14:creationId xmlns:p14="http://schemas.microsoft.com/office/powerpoint/2010/main" val="570989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21950C-C5F9-49DD-8ABA-E72DC3EBF7E9}"/>
              </a:ext>
            </a:extLst>
          </p:cNvPr>
          <p:cNvSpPr>
            <a:spLocks noGrp="1"/>
          </p:cNvSpPr>
          <p:nvPr>
            <p:ph type="title"/>
          </p:nvPr>
        </p:nvSpPr>
        <p:spPr/>
        <p:txBody>
          <a:bodyPr>
            <a:normAutofit/>
          </a:bodyPr>
          <a:lstStyle/>
          <a:p>
            <a:r>
              <a:rPr kumimoji="1" lang="ja-JP" altLang="en-US" sz="36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j-cs"/>
              </a:rPr>
              <a:t>まとめ</a:t>
            </a:r>
            <a:endParaRPr kumimoji="1" lang="ja-JP" altLang="en-US" dirty="0"/>
          </a:p>
        </p:txBody>
      </p:sp>
      <p:sp>
        <p:nvSpPr>
          <p:cNvPr id="4" name="スライド番号プレースホルダー 3">
            <a:extLst>
              <a:ext uri="{FF2B5EF4-FFF2-40B4-BE49-F238E27FC236}">
                <a16:creationId xmlns:a16="http://schemas.microsoft.com/office/drawing/2014/main" id="{C5D1BC79-FEB6-4B88-93C2-60BE459442DB}"/>
              </a:ext>
            </a:extLst>
          </p:cNvPr>
          <p:cNvSpPr>
            <a:spLocks noGrp="1"/>
          </p:cNvSpPr>
          <p:nvPr>
            <p:ph type="sldNum" sz="quarter" idx="12"/>
          </p:nvPr>
        </p:nvSpPr>
        <p:spPr/>
        <p:txBody>
          <a:bodyPr/>
          <a:lstStyle/>
          <a:p>
            <a:fld id="{9C72B23A-10F1-47FC-A676-2A362A2F5DC8}" type="slidenum">
              <a:rPr kumimoji="1" lang="ja-JP" altLang="en-US" smtClean="0"/>
              <a:t>37</a:t>
            </a:fld>
            <a:endParaRPr kumimoji="1" lang="ja-JP" altLang="en-US" dirty="0"/>
          </a:p>
        </p:txBody>
      </p:sp>
      <p:sp>
        <p:nvSpPr>
          <p:cNvPr id="6" name="下矢印 4">
            <a:extLst>
              <a:ext uri="{FF2B5EF4-FFF2-40B4-BE49-F238E27FC236}">
                <a16:creationId xmlns:a16="http://schemas.microsoft.com/office/drawing/2014/main" id="{21895280-AF68-4835-85CB-DB65EE4C5D80}"/>
              </a:ext>
            </a:extLst>
          </p:cNvPr>
          <p:cNvSpPr/>
          <p:nvPr/>
        </p:nvSpPr>
        <p:spPr>
          <a:xfrm>
            <a:off x="3649743" y="2209800"/>
            <a:ext cx="2009145" cy="723900"/>
          </a:xfrm>
          <a:prstGeom prst="downArrow">
            <a:avLst>
              <a:gd name="adj1" fmla="val 50000"/>
              <a:gd name="adj2" fmla="val 57317"/>
            </a:avLst>
          </a:prstGeom>
          <a:gradFill flip="none" rotWithShape="1">
            <a:gsLst>
              <a:gs pos="0">
                <a:srgbClr val="FFC000"/>
              </a:gs>
              <a:gs pos="100000">
                <a:srgbClr val="FCFCF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p:cNvSpPr txBox="1">
            <a:spLocks/>
          </p:cNvSpPr>
          <p:nvPr/>
        </p:nvSpPr>
        <p:spPr>
          <a:xfrm>
            <a:off x="837732" y="1298073"/>
            <a:ext cx="7772870" cy="5371713"/>
          </a:xfrm>
          <a:prstGeom prst="rect">
            <a:avLst/>
          </a:prstGeom>
        </p:spPr>
        <p:txBody>
          <a:bodyPr vert="horz" lIns="91440" tIns="45720" rIns="91440" bIns="45720" rtlCol="0">
            <a:normAutofit/>
          </a:bodyPr>
          <a:lstStyle>
            <a:lvl1pPr marL="360000" indent="-216000" algn="l" defTabSz="914400" rtl="0" eaLnBrk="1" latinLnBrk="0" hangingPunct="1">
              <a:lnSpc>
                <a:spcPct val="100000"/>
              </a:lnSpc>
              <a:spcBef>
                <a:spcPts val="1000"/>
              </a:spcBef>
              <a:buClr>
                <a:schemeClr val="tx1"/>
              </a:buClr>
              <a:buFont typeface="Wingdings" panose="05000000000000000000" pitchFamily="2" charset="2"/>
              <a:buChar char="l"/>
              <a:defRPr kumimoji="1" sz="2000" kern="1200" cap="none" baseline="0">
                <a:solidFill>
                  <a:schemeClr val="tx1"/>
                </a:solidFill>
                <a:effectLst/>
                <a:latin typeface="Times New Roman" panose="02020603050405020304" pitchFamily="18" charset="0"/>
                <a:ea typeface="ＭＳ Ｐゴシック" panose="020B0600070205080204" pitchFamily="50" charset="-128"/>
                <a:cs typeface="+mn-cs"/>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Ø"/>
              <a:defRPr kumimoji="1" sz="1800" kern="1200" cap="none" baseline="0">
                <a:solidFill>
                  <a:schemeClr val="tx1"/>
                </a:solidFill>
                <a:effectLst/>
                <a:latin typeface="Times New Roman" panose="02020603050405020304" pitchFamily="18" charset="0"/>
                <a:ea typeface="ＭＳ Ｐゴシック" panose="020B0600070205080204" pitchFamily="50" charset="-128"/>
                <a:cs typeface="+mn-cs"/>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ü"/>
              <a:defRPr kumimoji="1" sz="1600" kern="1200" cap="none" baseline="0">
                <a:solidFill>
                  <a:schemeClr val="tx1"/>
                </a:solidFill>
                <a:effectLst/>
                <a:latin typeface="Times New Roman" panose="02020603050405020304" pitchFamily="18" charset="0"/>
                <a:ea typeface="ＭＳ Ｐゴシック" panose="020B0600070205080204" pitchFamily="50" charset="-128"/>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a:lstStyle>
          <a:p>
            <a:pPr marL="601200" marR="0" lvl="0" indent="-457200" algn="l" defTabSz="914400" rtl="0" eaLnBrk="1" fontAlgn="auto" latinLnBrk="0" hangingPunct="1">
              <a:lnSpc>
                <a:spcPct val="100000"/>
              </a:lnSpc>
              <a:spcBef>
                <a:spcPts val="1000"/>
              </a:spcBef>
              <a:spcAft>
                <a:spcPts val="0"/>
              </a:spcAft>
              <a:buClr>
                <a:sysClr val="windowText" lastClr="000000"/>
              </a:buClr>
              <a:buSzTx/>
              <a:buFont typeface="+mj-lt"/>
              <a:buAutoNum type="alphaUcParenR"/>
              <a:tabLst/>
              <a:defRPr/>
            </a:pPr>
            <a:r>
              <a:rPr kumimoji="1" lang="ja-JP" alt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気泡移動に関する数値シミュレーション</a:t>
            </a:r>
            <a:endParaRPr kumimoji="1" lang="en-US" altLang="ja-JP" sz="2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601200" marR="0" lvl="0" indent="-457200" algn="l" defTabSz="914400" rtl="0" eaLnBrk="1" fontAlgn="auto" latinLnBrk="0" hangingPunct="1">
              <a:lnSpc>
                <a:spcPct val="100000"/>
              </a:lnSpc>
              <a:spcBef>
                <a:spcPts val="1000"/>
              </a:spcBef>
              <a:spcAft>
                <a:spcPts val="0"/>
              </a:spcAft>
              <a:buClr>
                <a:sysClr val="windowText" lastClr="000000"/>
              </a:buClr>
              <a:buSzTx/>
              <a:buFont typeface="+mj-lt"/>
              <a:buAutoNum type="alphaUcParenR"/>
              <a:tabLst/>
              <a:defRPr/>
            </a:pPr>
            <a:r>
              <a:rPr kumimoji="1" lang="ja-JP" alt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相対速度に対する抗力係数および仮想質量係数の検討</a:t>
            </a:r>
            <a:endParaRPr kumimoji="1" lang="en-US" altLang="ja-JP" sz="2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144000" marR="0" lvl="0" indent="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None/>
              <a:tabLst/>
              <a:defRPr/>
            </a:pP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144000" marR="0" lvl="0" indent="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None/>
              <a:tabLst/>
              <a:defRPr/>
            </a:pP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Ø"/>
              <a:tabLst/>
              <a:defRPr/>
            </a:pPr>
            <a:r>
              <a:rPr kumimoji="1" lang="ja-JP" alt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冨山らの抗力係数式では本研究で対象とする非定常の流動場における気泡の挙動を精度よく再現することは困難である</a:t>
            </a:r>
            <a:endParaRPr kumimoji="1" lang="en-US" altLang="ja-JP" sz="2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Ø"/>
              <a:tabLst/>
              <a:defRPr/>
            </a:pP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Ø"/>
              <a:tabLst/>
              <a:defRPr/>
            </a:pP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相対速度の上昇に伴い</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指数関数的に上昇する抗力係数</a:t>
            </a: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および</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減少する仮想質量係数</a:t>
            </a: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を用いた場合比較的良好な結果を得ることができる</a:t>
            </a: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Ø"/>
              <a:tabLst/>
              <a:defRPr/>
            </a:pPr>
            <a:endPar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78190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80C9EC-7F78-4553-A73D-86F90C57EDD3}"/>
              </a:ext>
            </a:extLst>
          </p:cNvPr>
          <p:cNvSpPr>
            <a:spLocks noGrp="1"/>
          </p:cNvSpPr>
          <p:nvPr>
            <p:ph type="title"/>
          </p:nvPr>
        </p:nvSpPr>
        <p:spPr/>
        <p:txBody>
          <a:bodyPr>
            <a:normAutofit/>
          </a:bodyPr>
          <a:lstStyle/>
          <a:p>
            <a:r>
              <a:rPr kumimoji="1" lang="ja-JP" altLang="en-US" sz="3200" b="0" i="1" u="none" strike="noStrike" kern="1200" cap="none" spc="0" normalizeH="0" baseline="0" noProof="0" dirty="0">
                <a:ln>
                  <a:noFill/>
                </a:ln>
                <a:solidFill>
                  <a:prstClr val="black"/>
                </a:solidFill>
                <a:effectLst/>
                <a:uLnTx/>
                <a:uFillTx/>
                <a:latin typeface="ＭＳ Ｐゴシック"/>
                <a:ea typeface="ＭＳ Ｐゴシック"/>
                <a:cs typeface="+mj-cs"/>
              </a:rPr>
              <a:t>結言</a:t>
            </a:r>
            <a:endParaRPr kumimoji="1" lang="ja-JP" altLang="en-US" dirty="0"/>
          </a:p>
        </p:txBody>
      </p:sp>
      <p:sp>
        <p:nvSpPr>
          <p:cNvPr id="4" name="スライド番号プレースホルダー 3">
            <a:extLst>
              <a:ext uri="{FF2B5EF4-FFF2-40B4-BE49-F238E27FC236}">
                <a16:creationId xmlns:a16="http://schemas.microsoft.com/office/drawing/2014/main" id="{6E9AC0E9-35E5-4F13-8782-9B1247C5E792}"/>
              </a:ext>
            </a:extLst>
          </p:cNvPr>
          <p:cNvSpPr>
            <a:spLocks noGrp="1"/>
          </p:cNvSpPr>
          <p:nvPr>
            <p:ph type="sldNum" sz="quarter" idx="12"/>
          </p:nvPr>
        </p:nvSpPr>
        <p:spPr/>
        <p:txBody>
          <a:bodyPr/>
          <a:lstStyle/>
          <a:p>
            <a:fld id="{9C72B23A-10F1-47FC-A676-2A362A2F5DC8}" type="slidenum">
              <a:rPr kumimoji="1" lang="ja-JP" altLang="en-US" smtClean="0"/>
              <a:t>38</a:t>
            </a:fld>
            <a:endParaRPr kumimoji="1" lang="ja-JP" altLang="en-US" dirty="0"/>
          </a:p>
        </p:txBody>
      </p:sp>
      <p:sp>
        <p:nvSpPr>
          <p:cNvPr id="11" name="コンテンツ プレースホルダー 2">
            <a:extLst>
              <a:ext uri="{FF2B5EF4-FFF2-40B4-BE49-F238E27FC236}">
                <a16:creationId xmlns:a16="http://schemas.microsoft.com/office/drawing/2014/main" id="{B1C24144-9D16-469E-9BF6-DF6A602F53F6}"/>
              </a:ext>
            </a:extLst>
          </p:cNvPr>
          <p:cNvSpPr txBox="1">
            <a:spLocks/>
          </p:cNvSpPr>
          <p:nvPr/>
        </p:nvSpPr>
        <p:spPr>
          <a:xfrm>
            <a:off x="685330" y="994862"/>
            <a:ext cx="7772870" cy="5371713"/>
          </a:xfrm>
          <a:prstGeom prst="rect">
            <a:avLst/>
          </a:prstGeom>
        </p:spPr>
        <p:txBody>
          <a:bodyPr vert="horz" lIns="91440" tIns="45720" rIns="91440" bIns="45720" rtlCol="0">
            <a:normAutofit/>
          </a:bodyPr>
          <a:lstStyle>
            <a:lvl1pPr marL="360000" indent="-216000" algn="l" defTabSz="914400" rtl="0" eaLnBrk="1" latinLnBrk="0" hangingPunct="1">
              <a:lnSpc>
                <a:spcPct val="100000"/>
              </a:lnSpc>
              <a:spcBef>
                <a:spcPts val="1000"/>
              </a:spcBef>
              <a:buClr>
                <a:schemeClr val="tx1"/>
              </a:buClr>
              <a:buFont typeface="Wingdings" panose="05000000000000000000" pitchFamily="2" charset="2"/>
              <a:buChar char="l"/>
              <a:defRPr kumimoji="1" sz="2000" kern="1200" cap="none" baseline="0">
                <a:solidFill>
                  <a:schemeClr val="tx1"/>
                </a:solidFill>
                <a:effectLst/>
                <a:latin typeface="Times New Roman" panose="02020603050405020304" pitchFamily="18" charset="0"/>
                <a:ea typeface="ＭＳ Ｐゴシック" panose="020B0600070205080204" pitchFamily="50" charset="-128"/>
                <a:cs typeface="+mn-cs"/>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Ø"/>
              <a:defRPr kumimoji="1" sz="1800" kern="1200" cap="none" baseline="0">
                <a:solidFill>
                  <a:schemeClr val="tx1"/>
                </a:solidFill>
                <a:effectLst/>
                <a:latin typeface="Times New Roman" panose="02020603050405020304" pitchFamily="18" charset="0"/>
                <a:ea typeface="ＭＳ Ｐゴシック" panose="020B0600070205080204" pitchFamily="50" charset="-128"/>
                <a:cs typeface="+mn-cs"/>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ü"/>
              <a:defRPr kumimoji="1" sz="1600" kern="1200" cap="none" baseline="0">
                <a:solidFill>
                  <a:schemeClr val="tx1"/>
                </a:solidFill>
                <a:effectLst/>
                <a:latin typeface="Times New Roman" panose="02020603050405020304" pitchFamily="18" charset="0"/>
                <a:ea typeface="ＭＳ Ｐゴシック" panose="020B0600070205080204" pitchFamily="50" charset="-128"/>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a:lstStyle>
          <a:p>
            <a:pPr>
              <a:buClr>
                <a:sysClr val="windowText" lastClr="000000"/>
              </a:buClr>
              <a:buFont typeface="Wingdings" panose="05000000000000000000" pitchFamily="2" charset="2"/>
              <a:buChar char="u"/>
              <a:defRPr/>
            </a:pP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鋳造において発生する</a:t>
            </a:r>
            <a:r>
              <a:rPr kumimoji="0" lang="ja-JP" altLang="en-US" sz="2000" b="0" i="0" u="none" strike="noStrike" kern="0" cap="none" spc="0" normalizeH="0" baseline="0" noProof="0" dirty="0">
                <a:ln>
                  <a:noFill/>
                </a:ln>
                <a:solidFill>
                  <a:prstClr val="black"/>
                </a:solidFill>
                <a:effectLst/>
                <a:uLnTx/>
                <a:uFillTx/>
              </a:rPr>
              <a:t>湯流れ欠陥予測精度向上のための</a:t>
            </a: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知見を得ることを目的とした取り組みから以下に示す知見を得た</a:t>
            </a: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u"/>
              <a:tabLst/>
              <a:defRPr/>
            </a:pP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685800" marR="0" lvl="1" indent="-22860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Char char="Ø"/>
              <a:tabLst/>
              <a:defRPr/>
            </a:pP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介在物の追跡を目的とする既存のマーカー機能</a:t>
            </a: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の流用では</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空気巻き込み欠陥の推定は困難</a:t>
            </a:r>
            <a:endPar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685800" marR="0" lvl="1" indent="-22860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Char char="Ø"/>
              <a:tabLst/>
              <a:defRPr/>
            </a:pP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685800" marR="0" lvl="1" indent="-22860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Char char="Ø"/>
              <a:tabLst/>
              <a:defRPr/>
            </a:pP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流体中を移動する気泡は</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流速とは異なる速度</a:t>
            </a: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で移動し、気泡の各方向への移動を</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支配する要因は大きく異なる</a:t>
            </a:r>
            <a:endPar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685800" marR="0" lvl="1" indent="-22860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Char char="Ø"/>
              <a:tabLst/>
              <a:defRPr/>
            </a:pP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685800" marR="0" lvl="1" indent="-22860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Char char="Ø"/>
              <a:tabLst/>
              <a:defRPr/>
            </a:pP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流体からみた気泡の</a:t>
            </a:r>
            <a:r>
              <a:rPr kumimoji="1" lang="ja-JP"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相対速度によって指数関数的に増減する抗力係数および仮想質量係数</a:t>
            </a:r>
            <a:r>
              <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を用いることで高精度な推定が可能</a:t>
            </a: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144000" marR="0" lvl="0" indent="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None/>
              <a:tabLst/>
              <a:defRPr/>
            </a:pPr>
            <a:endParaRPr kumimoji="1" lang="en-US" altLang="ja-JP"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Ø"/>
              <a:tabLst/>
              <a:defRPr/>
            </a:pPr>
            <a:endPar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 name="下矢印 4">
            <a:extLst>
              <a:ext uri="{FF2B5EF4-FFF2-40B4-BE49-F238E27FC236}">
                <a16:creationId xmlns:a16="http://schemas.microsoft.com/office/drawing/2014/main" id="{AB0EDBF9-F396-4385-A8B5-E45F1AA1C923}"/>
              </a:ext>
            </a:extLst>
          </p:cNvPr>
          <p:cNvSpPr/>
          <p:nvPr/>
        </p:nvSpPr>
        <p:spPr>
          <a:xfrm>
            <a:off x="3596194" y="5250279"/>
            <a:ext cx="2357642" cy="624783"/>
          </a:xfrm>
          <a:prstGeom prst="downArrow">
            <a:avLst>
              <a:gd name="adj1" fmla="val 50000"/>
              <a:gd name="adj2" fmla="val 57317"/>
            </a:avLst>
          </a:prstGeom>
          <a:gradFill flip="none" rotWithShape="1">
            <a:gsLst>
              <a:gs pos="0">
                <a:srgbClr val="FFC000"/>
              </a:gs>
              <a:gs pos="99000">
                <a:srgbClr val="E9E9E9"/>
              </a:gs>
            </a:gsLst>
            <a:lin ang="16200000" scaled="1"/>
            <a:tileRect/>
          </a:gradFill>
          <a:ln w="1587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Times New Roman"/>
              <a:ea typeface="ＭＳ Ｐゴシック"/>
              <a:cs typeface="+mn-cs"/>
            </a:endParaRPr>
          </a:p>
        </p:txBody>
      </p:sp>
      <p:sp>
        <p:nvSpPr>
          <p:cNvPr id="13" name="テキスト ボックス 12">
            <a:extLst>
              <a:ext uri="{FF2B5EF4-FFF2-40B4-BE49-F238E27FC236}">
                <a16:creationId xmlns:a16="http://schemas.microsoft.com/office/drawing/2014/main" id="{E61BBB13-1998-44CF-BA1E-1A1F81F2CD62}"/>
              </a:ext>
            </a:extLst>
          </p:cNvPr>
          <p:cNvSpPr txBox="1"/>
          <p:nvPr/>
        </p:nvSpPr>
        <p:spPr>
          <a:xfrm>
            <a:off x="685330" y="5950762"/>
            <a:ext cx="7827747" cy="769441"/>
          </a:xfrm>
          <a:prstGeom prst="rect">
            <a:avLst/>
          </a:prstGeom>
          <a:solidFill>
            <a:srgbClr val="FFFF00"/>
          </a:solidFill>
          <a:ln>
            <a:solidFill>
              <a:srgbClr val="FFFF00"/>
            </a:solidFill>
          </a:ln>
          <a:effectLst>
            <a:outerShdw blurRad="50800" dist="508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200" b="0" i="0" u="none" strike="noStrike" kern="0" cap="none" spc="0" normalizeH="0" baseline="0" noProof="0" dirty="0">
                <a:ln>
                  <a:noFill/>
                </a:ln>
                <a:solidFill>
                  <a:prstClr val="black"/>
                </a:solidFill>
                <a:effectLst/>
                <a:uLnTx/>
                <a:uFillTx/>
              </a:rPr>
              <a:t>流体中を移動する気泡の挙動に関する知見</a:t>
            </a:r>
            <a:endParaRPr kumimoji="0" lang="en-US" altLang="ja-JP" sz="2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200" b="0" i="0" u="none" strike="noStrike" kern="0" cap="none" spc="0" normalizeH="0" baseline="0" noProof="0" dirty="0">
                <a:ln>
                  <a:noFill/>
                </a:ln>
                <a:solidFill>
                  <a:prstClr val="black"/>
                </a:solidFill>
                <a:effectLst/>
                <a:uLnTx/>
                <a:uFillTx/>
              </a:rPr>
              <a:t>→</a:t>
            </a:r>
            <a:r>
              <a:rPr kumimoji="0" lang="ja-JP" altLang="en-US" sz="2200" b="0" i="0" u="none" strike="noStrike" kern="0" cap="none" spc="0" normalizeH="0" baseline="0" noProof="0" dirty="0">
                <a:ln>
                  <a:noFill/>
                </a:ln>
                <a:solidFill>
                  <a:srgbClr val="FF0000"/>
                </a:solidFill>
                <a:effectLst/>
                <a:uLnTx/>
                <a:uFillTx/>
              </a:rPr>
              <a:t>鋳造</a:t>
            </a:r>
            <a:r>
              <a:rPr kumimoji="0" lang="en-US" altLang="ja-JP" sz="2200" b="0" i="0" u="none" strike="noStrike" kern="0" cap="none" spc="0" normalizeH="0" baseline="0" noProof="0" dirty="0">
                <a:ln>
                  <a:noFill/>
                </a:ln>
                <a:solidFill>
                  <a:srgbClr val="FF0000"/>
                </a:solidFill>
                <a:effectLst/>
                <a:uLnTx/>
                <a:uFillTx/>
              </a:rPr>
              <a:t>CAE</a:t>
            </a:r>
            <a:r>
              <a:rPr kumimoji="0" lang="ja-JP" altLang="en-US" sz="2200" b="0" i="0" u="none" strike="noStrike" kern="0" cap="none" spc="0" normalizeH="0" baseline="0" noProof="0" dirty="0">
                <a:ln>
                  <a:noFill/>
                </a:ln>
                <a:solidFill>
                  <a:srgbClr val="FF0000"/>
                </a:solidFill>
                <a:effectLst/>
                <a:uLnTx/>
                <a:uFillTx/>
              </a:rPr>
              <a:t>における欠陥予測精度向上への有用な知見となる</a:t>
            </a:r>
            <a:endParaRPr kumimoji="0" lang="en-US" altLang="ja-JP" sz="22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40308538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25496-241B-46D3-8641-28D3E7F822CB}"/>
              </a:ext>
            </a:extLst>
          </p:cNvPr>
          <p:cNvSpPr>
            <a:spLocks noGrp="1"/>
          </p:cNvSpPr>
          <p:nvPr>
            <p:ph type="ctrTitle"/>
          </p:nvPr>
        </p:nvSpPr>
        <p:spPr>
          <a:xfrm>
            <a:off x="745958" y="2322095"/>
            <a:ext cx="7652084" cy="978318"/>
          </a:xfrm>
        </p:spPr>
        <p:txBody>
          <a:bodyPr/>
          <a:lstStyle/>
          <a:p>
            <a:r>
              <a:rPr kumimoji="1" lang="ja-JP" altLang="en-US" dirty="0"/>
              <a:t>ご清聴ありがとうございました</a:t>
            </a:r>
          </a:p>
        </p:txBody>
      </p:sp>
    </p:spTree>
    <p:extLst>
      <p:ext uri="{BB962C8B-B14F-4D97-AF65-F5344CB8AC3E}">
        <p14:creationId xmlns:p14="http://schemas.microsoft.com/office/powerpoint/2010/main" val="1174956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i="1" dirty="0">
                <a:solidFill>
                  <a:prstClr val="black"/>
                </a:solidFill>
                <a:latin typeface="ＭＳ Ｐゴシック"/>
              </a:rPr>
              <a:t>水モデルダイカスト装置による気泡追跡</a:t>
            </a:r>
            <a:endParaRPr kumimoji="1" lang="ja-JP" altLang="en-US" dirty="0"/>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4</a:t>
            </a:fld>
            <a:endParaRPr kumimoji="1" lang="ja-JP" altLang="en-US" dirty="0"/>
          </a:p>
        </p:txBody>
      </p:sp>
      <p:grpSp>
        <p:nvGrpSpPr>
          <p:cNvPr id="5" name="グループ化 4">
            <a:extLst>
              <a:ext uri="{FF2B5EF4-FFF2-40B4-BE49-F238E27FC236}">
                <a16:creationId xmlns:a16="http://schemas.microsoft.com/office/drawing/2014/main" id="{D5C6CB08-C1E3-4D75-B418-34BD7B827743}"/>
              </a:ext>
            </a:extLst>
          </p:cNvPr>
          <p:cNvGrpSpPr/>
          <p:nvPr/>
        </p:nvGrpSpPr>
        <p:grpSpPr>
          <a:xfrm>
            <a:off x="1510522" y="1038359"/>
            <a:ext cx="6261878" cy="5724802"/>
            <a:chOff x="1510522" y="1038359"/>
            <a:chExt cx="6261878" cy="5724802"/>
          </a:xfrm>
        </p:grpSpPr>
        <p:pic>
          <p:nvPicPr>
            <p:cNvPr id="6" name="図 5">
              <a:extLst>
                <a:ext uri="{FF2B5EF4-FFF2-40B4-BE49-F238E27FC236}">
                  <a16:creationId xmlns:a16="http://schemas.microsoft.com/office/drawing/2014/main" id="{EC63AE34-06CD-494C-B987-34577F2F9956}"/>
                </a:ext>
              </a:extLst>
            </p:cNvPr>
            <p:cNvPicPr>
              <a:picLocks noChangeAspect="1"/>
            </p:cNvPicPr>
            <p:nvPr/>
          </p:nvPicPr>
          <p:blipFill rotWithShape="1">
            <a:blip r:embed="rId3"/>
            <a:srcRect r="553"/>
            <a:stretch/>
          </p:blipFill>
          <p:spPr>
            <a:xfrm>
              <a:off x="1510522" y="1038359"/>
              <a:ext cx="6261878" cy="5265805"/>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BCD928F8-04F5-4098-B215-A10721577212}"/>
                </a:ext>
              </a:extLst>
            </p:cNvPr>
            <p:cNvSpPr txBox="1"/>
            <p:nvPr/>
          </p:nvSpPr>
          <p:spPr>
            <a:xfrm>
              <a:off x="3187014" y="6363051"/>
              <a:ext cx="3545255" cy="400110"/>
            </a:xfrm>
            <a:prstGeom prst="rect">
              <a:avLst/>
            </a:prstGeom>
            <a:solidFill>
              <a:schemeClr val="accent1">
                <a:lumMod val="40000"/>
                <a:lumOff val="60000"/>
              </a:schemeClr>
            </a:solidFill>
            <a:effectLst>
              <a:outerShdw blurRad="50800" dist="76200" dir="2700000" algn="tl" rotWithShape="0">
                <a:prstClr val="black">
                  <a:alpha val="40000"/>
                </a:prstClr>
              </a:outerShdw>
            </a:effectLst>
          </p:spPr>
          <p:txBody>
            <a:bodyPr wrap="square" rtlCol="0">
              <a:spAutoFit/>
            </a:bodyPr>
            <a:lstStyle/>
            <a:p>
              <a:pPr algn="ctr"/>
              <a:r>
                <a:rPr kumimoji="1" lang="ja-JP" altLang="en-US" sz="2000" dirty="0"/>
                <a:t>水モデルダイカスト装置の外観</a:t>
              </a:r>
            </a:p>
          </p:txBody>
        </p:sp>
      </p:grpSp>
    </p:spTree>
    <p:extLst>
      <p:ext uri="{BB962C8B-B14F-4D97-AF65-F5344CB8AC3E}">
        <p14:creationId xmlns:p14="http://schemas.microsoft.com/office/powerpoint/2010/main" val="2850276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i="1" dirty="0">
                <a:solidFill>
                  <a:prstClr val="black"/>
                </a:solidFill>
                <a:latin typeface="Times New Roman" panose="02020603050405020304" pitchFamily="18" charset="0"/>
                <a:ea typeface="ＭＳ Ｐゴシック" panose="020B0600070205080204" pitchFamily="50" charset="-128"/>
              </a:rPr>
              <a:t>PM</a:t>
            </a:r>
            <a:r>
              <a:rPr lang="ja-JP" altLang="en-US" sz="3600" i="1" dirty="0">
                <a:solidFill>
                  <a:prstClr val="black"/>
                </a:solidFill>
                <a:latin typeface="Times New Roman" panose="02020603050405020304" pitchFamily="18" charset="0"/>
                <a:ea typeface="ＭＳ Ｐゴシック" panose="020B0600070205080204" pitchFamily="50" charset="-128"/>
              </a:rPr>
              <a:t>法における基礎方程式 </a:t>
            </a:r>
            <a:r>
              <a:rPr lang="en-US" altLang="ja-JP" sz="3600" i="1" dirty="0">
                <a:solidFill>
                  <a:prstClr val="black"/>
                </a:solidFill>
                <a:latin typeface="Times New Roman" panose="02020603050405020304" pitchFamily="18" charset="0"/>
                <a:ea typeface="ＭＳ Ｐゴシック" panose="020B0600070205080204" pitchFamily="50" charset="-128"/>
              </a:rPr>
              <a:t>–</a:t>
            </a:r>
            <a:r>
              <a:rPr lang="en-US" altLang="ja-JP" sz="3600" i="1" dirty="0" err="1">
                <a:solidFill>
                  <a:prstClr val="black"/>
                </a:solidFill>
                <a:latin typeface="Times New Roman" panose="02020603050405020304" pitchFamily="18" charset="0"/>
                <a:ea typeface="ＭＳ Ｐゴシック" panose="020B0600070205080204" pitchFamily="50" charset="-128"/>
              </a:rPr>
              <a:t>TopCAST</a:t>
            </a:r>
            <a:r>
              <a:rPr lang="en-US" altLang="ja-JP" sz="3600" i="1" dirty="0">
                <a:solidFill>
                  <a:prstClr val="black"/>
                </a:solidFill>
                <a:latin typeface="Times New Roman" panose="02020603050405020304" pitchFamily="18" charset="0"/>
                <a:ea typeface="ＭＳ Ｐゴシック" panose="020B0600070205080204" pitchFamily="50" charset="-128"/>
              </a:rPr>
              <a:t>-</a:t>
            </a:r>
            <a:endParaRPr kumimoji="1" lang="ja-JP" altLang="en-US" dirty="0"/>
          </a:p>
        </p:txBody>
      </p:sp>
      <p:graphicFrame>
        <p:nvGraphicFramePr>
          <p:cNvPr id="14" name="コンテンツ プレースホルダー 13"/>
          <p:cNvGraphicFramePr>
            <a:graphicFrameLocks noGrp="1" noChangeAspect="1"/>
          </p:cNvGraphicFramePr>
          <p:nvPr>
            <p:ph idx="4294967295"/>
          </p:nvPr>
        </p:nvGraphicFramePr>
        <p:xfrm>
          <a:off x="528637" y="1480960"/>
          <a:ext cx="2412296" cy="504000"/>
        </p:xfrm>
        <a:graphic>
          <a:graphicData uri="http://schemas.openxmlformats.org/presentationml/2006/ole">
            <mc:AlternateContent xmlns:mc="http://schemas.openxmlformats.org/markup-compatibility/2006">
              <mc:Choice xmlns:v="urn:schemas-microsoft-com:vml" Requires="v">
                <p:oleObj spid="_x0000_s1176" name="数式" r:id="rId3" imgW="2006280" imgH="419040" progId="Equation.3">
                  <p:embed/>
                </p:oleObj>
              </mc:Choice>
              <mc:Fallback>
                <p:oleObj name="数式" r:id="rId3" imgW="2006280" imgH="419040" progId="Equation.3">
                  <p:embed/>
                  <p:pic>
                    <p:nvPicPr>
                      <p:cNvPr id="14" name="コンテンツ プレースホルダー 13"/>
                      <p:cNvPicPr/>
                      <p:nvPr/>
                    </p:nvPicPr>
                    <p:blipFill>
                      <a:blip r:embed="rId4"/>
                      <a:stretch>
                        <a:fillRect/>
                      </a:stretch>
                    </p:blipFill>
                    <p:spPr>
                      <a:xfrm>
                        <a:off x="528637" y="1480960"/>
                        <a:ext cx="2412296" cy="504000"/>
                      </a:xfrm>
                      <a:prstGeom prst="rect">
                        <a:avLst/>
                      </a:prstGeom>
                    </p:spPr>
                  </p:pic>
                </p:oleObj>
              </mc:Fallback>
            </mc:AlternateContent>
          </a:graphicData>
        </a:graphic>
      </p:graphicFrame>
      <p:graphicFrame>
        <p:nvGraphicFramePr>
          <p:cNvPr id="16" name="コンテンツ プレースホルダー 13"/>
          <p:cNvGraphicFramePr>
            <a:graphicFrameLocks noChangeAspect="1"/>
          </p:cNvGraphicFramePr>
          <p:nvPr/>
        </p:nvGraphicFramePr>
        <p:xfrm>
          <a:off x="528637" y="2518513"/>
          <a:ext cx="8229188" cy="468000"/>
        </p:xfrm>
        <a:graphic>
          <a:graphicData uri="http://schemas.openxmlformats.org/presentationml/2006/ole">
            <mc:AlternateContent xmlns:mc="http://schemas.openxmlformats.org/markup-compatibility/2006">
              <mc:Choice xmlns:v="urn:schemas-microsoft-com:vml" Requires="v">
                <p:oleObj spid="_x0000_s1177" name="数式" r:id="rId5" imgW="8496000" imgH="482400" progId="Equation.3">
                  <p:embed/>
                </p:oleObj>
              </mc:Choice>
              <mc:Fallback>
                <p:oleObj name="数式" r:id="rId5" imgW="8496000" imgH="482400" progId="Equation.3">
                  <p:embed/>
                  <p:pic>
                    <p:nvPicPr>
                      <p:cNvPr id="16" name="コンテンツ プレースホルダー 13"/>
                      <p:cNvPicPr/>
                      <p:nvPr/>
                    </p:nvPicPr>
                    <p:blipFill>
                      <a:blip r:embed="rId6"/>
                      <a:stretch>
                        <a:fillRect/>
                      </a:stretch>
                    </p:blipFill>
                    <p:spPr>
                      <a:xfrm>
                        <a:off x="528637" y="2518513"/>
                        <a:ext cx="8229188" cy="468000"/>
                      </a:xfrm>
                      <a:prstGeom prst="rect">
                        <a:avLst/>
                      </a:prstGeom>
                    </p:spPr>
                  </p:pic>
                </p:oleObj>
              </mc:Fallback>
            </mc:AlternateContent>
          </a:graphicData>
        </a:graphic>
      </p:graphicFrame>
      <p:graphicFrame>
        <p:nvGraphicFramePr>
          <p:cNvPr id="18" name="コンテンツ プレースホルダー 13"/>
          <p:cNvGraphicFramePr>
            <a:graphicFrameLocks noChangeAspect="1"/>
          </p:cNvGraphicFramePr>
          <p:nvPr/>
        </p:nvGraphicFramePr>
        <p:xfrm>
          <a:off x="528637" y="3055545"/>
          <a:ext cx="8180388" cy="466725"/>
        </p:xfrm>
        <a:graphic>
          <a:graphicData uri="http://schemas.openxmlformats.org/presentationml/2006/ole">
            <mc:AlternateContent xmlns:mc="http://schemas.openxmlformats.org/markup-compatibility/2006">
              <mc:Choice xmlns:v="urn:schemas-microsoft-com:vml" Requires="v">
                <p:oleObj spid="_x0000_s1178" name="数式" r:id="rId7" imgW="8445240" imgH="482400" progId="Equation.3">
                  <p:embed/>
                </p:oleObj>
              </mc:Choice>
              <mc:Fallback>
                <p:oleObj name="数式" r:id="rId7" imgW="8445240" imgH="482400" progId="Equation.3">
                  <p:embed/>
                  <p:pic>
                    <p:nvPicPr>
                      <p:cNvPr id="18" name="コンテンツ プレースホルダー 13"/>
                      <p:cNvPicPr/>
                      <p:nvPr/>
                    </p:nvPicPr>
                    <p:blipFill>
                      <a:blip r:embed="rId8"/>
                      <a:stretch>
                        <a:fillRect/>
                      </a:stretch>
                    </p:blipFill>
                    <p:spPr>
                      <a:xfrm>
                        <a:off x="528637" y="3055545"/>
                        <a:ext cx="8180388" cy="466725"/>
                      </a:xfrm>
                      <a:prstGeom prst="rect">
                        <a:avLst/>
                      </a:prstGeom>
                    </p:spPr>
                  </p:pic>
                </p:oleObj>
              </mc:Fallback>
            </mc:AlternateContent>
          </a:graphicData>
        </a:graphic>
      </p:graphicFrame>
      <p:sp>
        <p:nvSpPr>
          <p:cNvPr id="20" name="テキスト ボックス 19"/>
          <p:cNvSpPr txBox="1"/>
          <p:nvPr/>
        </p:nvSpPr>
        <p:spPr>
          <a:xfrm>
            <a:off x="376238" y="1087740"/>
            <a:ext cx="2403222" cy="324000"/>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none" rtlCol="0" anchor="ctr">
            <a:spAutoFit/>
          </a:bodyPr>
          <a:lstStyle/>
          <a:p>
            <a:pPr algn="ctr"/>
            <a:r>
              <a:rPr kumimoji="1" lang="ja-JP" altLang="en-US" dirty="0">
                <a:solidFill>
                  <a:sysClr val="windowText" lastClr="000000"/>
                </a:solidFill>
                <a:latin typeface="ＭＳ Ｐゴシック" panose="020B0600070205080204" pitchFamily="50" charset="-128"/>
                <a:ea typeface="ＭＳ Ｐゴシック" panose="020B0600070205080204" pitchFamily="50" charset="-128"/>
              </a:rPr>
              <a:t>連続の式</a:t>
            </a:r>
            <a:r>
              <a:rPr kumimoji="1" lang="en-US" altLang="ja-JP" dirty="0">
                <a:solidFill>
                  <a:sysClr val="windowText" lastClr="000000"/>
                </a:solidFill>
                <a:latin typeface="ＭＳ Ｐゴシック" panose="020B0600070205080204" pitchFamily="50" charset="-128"/>
                <a:ea typeface="ＭＳ Ｐゴシック" panose="020B0600070205080204" pitchFamily="50" charset="-128"/>
              </a:rPr>
              <a:t>(</a:t>
            </a:r>
            <a:r>
              <a:rPr kumimoji="1" lang="ja-JP" altLang="en-US" dirty="0">
                <a:solidFill>
                  <a:sysClr val="windowText" lastClr="000000"/>
                </a:solidFill>
                <a:latin typeface="ＭＳ Ｐゴシック" panose="020B0600070205080204" pitchFamily="50" charset="-128"/>
                <a:ea typeface="ＭＳ Ｐゴシック" panose="020B0600070205080204" pitchFamily="50" charset="-128"/>
              </a:rPr>
              <a:t>質量保存則</a:t>
            </a:r>
            <a:r>
              <a:rPr kumimoji="1" lang="en-US" altLang="ja-JP" dirty="0">
                <a:solidFill>
                  <a:sysClr val="windowText" lastClr="000000"/>
                </a:solidFill>
                <a:latin typeface="ＭＳ Ｐゴシック" panose="020B0600070205080204" pitchFamily="50" charset="-128"/>
                <a:ea typeface="ＭＳ Ｐゴシック" panose="020B0600070205080204" pitchFamily="50" charset="-128"/>
              </a:rPr>
              <a:t>)</a:t>
            </a:r>
            <a:endParaRPr kumimoji="1" lang="ja-JP" altLang="en-US"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21" name="テキスト ボックス 20"/>
          <p:cNvSpPr txBox="1"/>
          <p:nvPr/>
        </p:nvSpPr>
        <p:spPr>
          <a:xfrm>
            <a:off x="376238" y="2124340"/>
            <a:ext cx="3319462" cy="324000"/>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r>
              <a:rPr kumimoji="1" lang="en-US" altLang="ja-JP" dirty="0" err="1">
                <a:solidFill>
                  <a:sysClr val="windowText" lastClr="000000"/>
                </a:solidFill>
                <a:latin typeface="ＭＳ Ｐゴシック" panose="020B0600070205080204" pitchFamily="50" charset="-128"/>
                <a:ea typeface="ＭＳ Ｐゴシック" panose="020B0600070205080204" pitchFamily="50" charset="-128"/>
              </a:rPr>
              <a:t>Navier</a:t>
            </a:r>
            <a:r>
              <a:rPr kumimoji="1" lang="en-US" altLang="ja-JP" dirty="0">
                <a:solidFill>
                  <a:sysClr val="windowText" lastClr="000000"/>
                </a:solidFill>
                <a:latin typeface="ＭＳ Ｐゴシック" panose="020B0600070205080204" pitchFamily="50" charset="-128"/>
                <a:ea typeface="ＭＳ Ｐゴシック" panose="020B0600070205080204" pitchFamily="50" charset="-128"/>
              </a:rPr>
              <a:t>-Stokes</a:t>
            </a:r>
            <a:r>
              <a:rPr kumimoji="1" lang="ja-JP" altLang="en-US" dirty="0">
                <a:solidFill>
                  <a:sysClr val="windowText" lastClr="000000"/>
                </a:solidFill>
                <a:latin typeface="ＭＳ Ｐゴシック" panose="020B0600070205080204" pitchFamily="50" charset="-128"/>
                <a:ea typeface="ＭＳ Ｐゴシック" panose="020B0600070205080204" pitchFamily="50" charset="-128"/>
              </a:rPr>
              <a:t>式</a:t>
            </a:r>
            <a:r>
              <a:rPr kumimoji="1" lang="en-US" altLang="ja-JP" dirty="0">
                <a:solidFill>
                  <a:sysClr val="windowText" lastClr="000000"/>
                </a:solidFill>
                <a:latin typeface="ＭＳ Ｐゴシック" panose="020B0600070205080204" pitchFamily="50" charset="-128"/>
                <a:ea typeface="ＭＳ Ｐゴシック" panose="020B0600070205080204" pitchFamily="50" charset="-128"/>
              </a:rPr>
              <a:t>(</a:t>
            </a:r>
            <a:r>
              <a:rPr kumimoji="1" lang="ja-JP" altLang="en-US" dirty="0">
                <a:solidFill>
                  <a:sysClr val="windowText" lastClr="000000"/>
                </a:solidFill>
                <a:latin typeface="ＭＳ Ｐゴシック" panose="020B0600070205080204" pitchFamily="50" charset="-128"/>
                <a:ea typeface="ＭＳ Ｐゴシック" panose="020B0600070205080204" pitchFamily="50" charset="-128"/>
              </a:rPr>
              <a:t>運動量保存則</a:t>
            </a:r>
            <a:r>
              <a:rPr kumimoji="1" lang="en-US" altLang="ja-JP" dirty="0">
                <a:solidFill>
                  <a:sysClr val="windowText" lastClr="000000"/>
                </a:solidFill>
                <a:latin typeface="ＭＳ Ｐゴシック" panose="020B0600070205080204" pitchFamily="50" charset="-128"/>
                <a:ea typeface="ＭＳ Ｐゴシック" panose="020B0600070205080204" pitchFamily="50" charset="-128"/>
              </a:rPr>
              <a:t>)</a:t>
            </a:r>
            <a:endParaRPr kumimoji="1" lang="ja-JP" altLang="en-US"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22" name="テキスト ボックス 21"/>
          <p:cNvSpPr txBox="1"/>
          <p:nvPr/>
        </p:nvSpPr>
        <p:spPr>
          <a:xfrm>
            <a:off x="376238" y="4464644"/>
            <a:ext cx="3047629" cy="324000"/>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none" rtlCol="0" anchor="ctr">
            <a:spAutoFit/>
          </a:bodyPr>
          <a:lstStyle/>
          <a:p>
            <a:pPr algn="ctr"/>
            <a:r>
              <a:rPr kumimoji="1" lang="ja-JP" altLang="en-US" dirty="0">
                <a:solidFill>
                  <a:sysClr val="windowText" lastClr="000000"/>
                </a:solidFill>
                <a:latin typeface="ＭＳ Ｐゴシック" panose="020B0600070205080204" pitchFamily="50" charset="-128"/>
                <a:ea typeface="ＭＳ Ｐゴシック" panose="020B0600070205080204" pitchFamily="50" charset="-128"/>
              </a:rPr>
              <a:t>伝熱方程式</a:t>
            </a:r>
            <a:r>
              <a:rPr kumimoji="1" lang="en-US" altLang="ja-JP" dirty="0">
                <a:solidFill>
                  <a:sysClr val="windowText" lastClr="000000"/>
                </a:solidFill>
                <a:latin typeface="ＭＳ Ｐゴシック" panose="020B0600070205080204" pitchFamily="50" charset="-128"/>
                <a:ea typeface="ＭＳ Ｐゴシック" panose="020B0600070205080204" pitchFamily="50" charset="-128"/>
              </a:rPr>
              <a:t>(</a:t>
            </a:r>
            <a:r>
              <a:rPr kumimoji="1" lang="ja-JP" altLang="en-US" dirty="0">
                <a:solidFill>
                  <a:sysClr val="windowText" lastClr="000000"/>
                </a:solidFill>
                <a:latin typeface="ＭＳ Ｐゴシック" panose="020B0600070205080204" pitchFamily="50" charset="-128"/>
                <a:ea typeface="ＭＳ Ｐゴシック" panose="020B0600070205080204" pitchFamily="50" charset="-128"/>
              </a:rPr>
              <a:t>エネルギ方程式</a:t>
            </a:r>
            <a:r>
              <a:rPr kumimoji="1" lang="en-US" altLang="ja-JP" dirty="0">
                <a:solidFill>
                  <a:sysClr val="windowText" lastClr="000000"/>
                </a:solidFill>
                <a:latin typeface="ＭＳ Ｐゴシック" panose="020B0600070205080204" pitchFamily="50" charset="-128"/>
                <a:ea typeface="ＭＳ Ｐゴシック" panose="020B0600070205080204" pitchFamily="50" charset="-128"/>
              </a:rPr>
              <a:t>)</a:t>
            </a:r>
            <a:endParaRPr kumimoji="1" lang="ja-JP" altLang="en-US" dirty="0">
              <a:solidFill>
                <a:sysClr val="windowText" lastClr="000000"/>
              </a:solidFill>
              <a:latin typeface="ＭＳ Ｐゴシック" panose="020B0600070205080204" pitchFamily="50" charset="-128"/>
              <a:ea typeface="ＭＳ Ｐゴシック" panose="020B0600070205080204" pitchFamily="50" charset="-128"/>
            </a:endParaRPr>
          </a:p>
        </p:txBody>
      </p:sp>
      <p:graphicFrame>
        <p:nvGraphicFramePr>
          <p:cNvPr id="23" name="コンテンツ プレースホルダー 13"/>
          <p:cNvGraphicFramePr>
            <a:graphicFrameLocks noChangeAspect="1"/>
          </p:cNvGraphicFramePr>
          <p:nvPr/>
        </p:nvGraphicFramePr>
        <p:xfrm>
          <a:off x="528637" y="3587541"/>
          <a:ext cx="8339137" cy="466725"/>
        </p:xfrm>
        <a:graphic>
          <a:graphicData uri="http://schemas.openxmlformats.org/presentationml/2006/ole">
            <mc:AlternateContent xmlns:mc="http://schemas.openxmlformats.org/markup-compatibility/2006">
              <mc:Choice xmlns:v="urn:schemas-microsoft-com:vml" Requires="v">
                <p:oleObj spid="_x0000_s1179" name="数式" r:id="rId9" imgW="8610480" imgH="482400" progId="Equation.3">
                  <p:embed/>
                </p:oleObj>
              </mc:Choice>
              <mc:Fallback>
                <p:oleObj name="数式" r:id="rId9" imgW="8610480" imgH="482400" progId="Equation.3">
                  <p:embed/>
                  <p:pic>
                    <p:nvPicPr>
                      <p:cNvPr id="23" name="コンテンツ プレースホルダー 13"/>
                      <p:cNvPicPr/>
                      <p:nvPr/>
                    </p:nvPicPr>
                    <p:blipFill>
                      <a:blip r:embed="rId10"/>
                      <a:stretch>
                        <a:fillRect/>
                      </a:stretch>
                    </p:blipFill>
                    <p:spPr>
                      <a:xfrm>
                        <a:off x="528637" y="3587541"/>
                        <a:ext cx="8339137" cy="466725"/>
                      </a:xfrm>
                      <a:prstGeom prst="rect">
                        <a:avLst/>
                      </a:prstGeom>
                    </p:spPr>
                  </p:pic>
                </p:oleObj>
              </mc:Fallback>
            </mc:AlternateContent>
          </a:graphicData>
        </a:graphic>
      </p:graphicFrame>
      <p:graphicFrame>
        <p:nvGraphicFramePr>
          <p:cNvPr id="24" name="コンテンツ プレースホルダー 13"/>
          <p:cNvGraphicFramePr>
            <a:graphicFrameLocks noChangeAspect="1"/>
          </p:cNvGraphicFramePr>
          <p:nvPr/>
        </p:nvGraphicFramePr>
        <p:xfrm>
          <a:off x="528637" y="4858817"/>
          <a:ext cx="7880999" cy="504000"/>
        </p:xfrm>
        <a:graphic>
          <a:graphicData uri="http://schemas.openxmlformats.org/presentationml/2006/ole">
            <mc:AlternateContent xmlns:mc="http://schemas.openxmlformats.org/markup-compatibility/2006">
              <mc:Choice xmlns:v="urn:schemas-microsoft-com:vml" Requires="v">
                <p:oleObj spid="_x0000_s1180" name="数式" r:id="rId11" imgW="7162560" imgH="457200" progId="Equation.3">
                  <p:embed/>
                </p:oleObj>
              </mc:Choice>
              <mc:Fallback>
                <p:oleObj name="数式" r:id="rId11" imgW="7162560" imgH="457200" progId="Equation.3">
                  <p:embed/>
                  <p:pic>
                    <p:nvPicPr>
                      <p:cNvPr id="24" name="コンテンツ プレースホルダー 13"/>
                      <p:cNvPicPr/>
                      <p:nvPr/>
                    </p:nvPicPr>
                    <p:blipFill>
                      <a:blip r:embed="rId12"/>
                      <a:stretch>
                        <a:fillRect/>
                      </a:stretch>
                    </p:blipFill>
                    <p:spPr>
                      <a:xfrm>
                        <a:off x="528637" y="4858817"/>
                        <a:ext cx="7880999" cy="504000"/>
                      </a:xfrm>
                      <a:prstGeom prst="rect">
                        <a:avLst/>
                      </a:prstGeom>
                    </p:spPr>
                  </p:pic>
                </p:oleObj>
              </mc:Fallback>
            </mc:AlternateContent>
          </a:graphicData>
        </a:graphic>
      </p:graphicFrame>
      <p:sp>
        <p:nvSpPr>
          <p:cNvPr id="25" name="テキスト ボックス 24"/>
          <p:cNvSpPr txBox="1"/>
          <p:nvPr/>
        </p:nvSpPr>
        <p:spPr>
          <a:xfrm>
            <a:off x="934626" y="5843210"/>
            <a:ext cx="7274748" cy="923330"/>
          </a:xfrm>
          <a:prstGeom prst="rect">
            <a:avLst/>
          </a:prstGeom>
          <a:noFill/>
        </p:spPr>
        <p:txBody>
          <a:bodyPr wrap="square" rtlCol="0">
            <a:spAutoFit/>
          </a:bodyPr>
          <a:lstStyle/>
          <a:p>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rPr>
              <a:t>t</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rPr>
              <a:t>[s]</a:t>
            </a:r>
            <a:r>
              <a:rPr kumimoji="1" lang="ja-JP" altLang="en-US" dirty="0">
                <a:latin typeface="ＭＳ Ｐゴシック" panose="020B0600070205080204" pitchFamily="50" charset="-128"/>
                <a:ea typeface="ＭＳ Ｐゴシック" panose="020B0600070205080204" pitchFamily="50" charset="-128"/>
              </a:rPr>
              <a:t>：時間， </a:t>
            </a:r>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rPr>
              <a:t>u</a:t>
            </a:r>
            <a:r>
              <a:rPr kumimoji="1" lang="en-US" altLang="ja-JP" dirty="0">
                <a:latin typeface="ＭＳ Ｐゴシック" panose="020B0600070205080204" pitchFamily="50" charset="-128"/>
                <a:ea typeface="ＭＳ Ｐゴシック" panose="020B0600070205080204" pitchFamily="50" charset="-128"/>
              </a:rPr>
              <a:t>, </a:t>
            </a:r>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rPr>
              <a:t>v</a:t>
            </a:r>
            <a:r>
              <a:rPr kumimoji="1" lang="en-US" altLang="ja-JP" dirty="0">
                <a:latin typeface="ＭＳ Ｐゴシック" panose="020B0600070205080204" pitchFamily="50" charset="-128"/>
                <a:ea typeface="ＭＳ Ｐゴシック" panose="020B0600070205080204" pitchFamily="50" charset="-128"/>
              </a:rPr>
              <a:t>, </a:t>
            </a:r>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rPr>
              <a:t>w</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rPr>
              <a:t>[m/s]</a:t>
            </a:r>
            <a:r>
              <a:rPr kumimoji="1" lang="ja-JP" altLang="en-US" dirty="0">
                <a:latin typeface="ＭＳ Ｐゴシック" panose="020B0600070205080204" pitchFamily="50" charset="-128"/>
                <a:ea typeface="ＭＳ Ｐゴシック" panose="020B0600070205080204" pitchFamily="50" charset="-128"/>
              </a:rPr>
              <a:t>：</a:t>
            </a:r>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rPr>
              <a:t>x</a:t>
            </a:r>
            <a:r>
              <a:rPr kumimoji="1" lang="en-US" altLang="ja-JP" dirty="0">
                <a:latin typeface="ＭＳ Ｐゴシック" panose="020B0600070205080204" pitchFamily="50" charset="-128"/>
                <a:ea typeface="ＭＳ Ｐゴシック" panose="020B0600070205080204" pitchFamily="50" charset="-128"/>
              </a:rPr>
              <a:t>, </a:t>
            </a:r>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rPr>
              <a:t>y</a:t>
            </a:r>
            <a:r>
              <a:rPr kumimoji="1" lang="en-US" altLang="ja-JP" dirty="0">
                <a:latin typeface="ＭＳ Ｐゴシック" panose="020B0600070205080204" pitchFamily="50" charset="-128"/>
                <a:ea typeface="ＭＳ Ｐゴシック" panose="020B0600070205080204" pitchFamily="50" charset="-128"/>
              </a:rPr>
              <a:t>, </a:t>
            </a:r>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rPr>
              <a:t>z</a:t>
            </a:r>
            <a:r>
              <a:rPr kumimoji="1" lang="ja-JP" altLang="en-US" dirty="0">
                <a:latin typeface="ＭＳ Ｐゴシック" panose="020B0600070205080204" pitchFamily="50" charset="-128"/>
                <a:ea typeface="ＭＳ Ｐゴシック" panose="020B0600070205080204" pitchFamily="50" charset="-128"/>
              </a:rPr>
              <a:t>方向の流速， </a:t>
            </a:r>
            <a:r>
              <a:rPr kumimoji="1" lang="ja-JP" altLang="en-US" i="1" dirty="0">
                <a:latin typeface="ＭＳ Ｐゴシック" panose="020B0600070205080204" pitchFamily="50" charset="-128"/>
                <a:ea typeface="ＭＳ Ｐゴシック" panose="020B0600070205080204" pitchFamily="50" charset="-128"/>
                <a:sym typeface="Symbol" panose="05050102010706020507" pitchFamily="18" charset="2"/>
              </a:rPr>
              <a:t></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[kg/m</a:t>
            </a:r>
            <a:r>
              <a:rPr kumimoji="1" lang="en-US" altLang="ja-JP" baseline="30000"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3</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a:t>
            </a:r>
            <a:r>
              <a:rPr kumimoji="1" lang="ja-JP" altLang="en-US" dirty="0">
                <a:latin typeface="ＭＳ Ｐゴシック" panose="020B0600070205080204" pitchFamily="50" charset="-128"/>
                <a:ea typeface="ＭＳ Ｐゴシック" panose="020B0600070205080204" pitchFamily="50" charset="-128"/>
                <a:sym typeface="Symbol" panose="05050102010706020507" pitchFamily="18" charset="2"/>
              </a:rPr>
              <a:t>：密度， </a:t>
            </a:r>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rPr>
              <a:t>p</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rPr>
              <a:t>[Pa]</a:t>
            </a:r>
            <a:r>
              <a:rPr kumimoji="1" lang="ja-JP" altLang="en-US" dirty="0">
                <a:latin typeface="ＭＳ Ｐゴシック" panose="020B0600070205080204" pitchFamily="50" charset="-128"/>
                <a:ea typeface="ＭＳ Ｐゴシック" panose="020B0600070205080204" pitchFamily="50" charset="-128"/>
              </a:rPr>
              <a:t>：圧力，</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i="1" dirty="0">
                <a:latin typeface="ＭＳ Ｐゴシック" panose="020B0600070205080204" pitchFamily="50" charset="-128"/>
                <a:ea typeface="ＭＳ Ｐゴシック" panose="020B0600070205080204" pitchFamily="50" charset="-128"/>
                <a:sym typeface="Symbol" panose="05050102010706020507" pitchFamily="18" charset="2"/>
              </a:rPr>
              <a:t></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[Pa</a:t>
            </a:r>
            <a:r>
              <a:rPr kumimoji="1" lang="ja-JP" altLang="en-US"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s]</a:t>
            </a:r>
            <a:r>
              <a:rPr kumimoji="1" lang="ja-JP" altLang="en-US" dirty="0">
                <a:latin typeface="ＭＳ Ｐゴシック" panose="020B0600070205080204" pitchFamily="50" charset="-128"/>
                <a:ea typeface="ＭＳ Ｐゴシック" panose="020B0600070205080204" pitchFamily="50" charset="-128"/>
                <a:sym typeface="Symbol" panose="05050102010706020507" pitchFamily="18" charset="2"/>
              </a:rPr>
              <a:t>：せん断粘性係数， </a:t>
            </a:r>
            <a:r>
              <a:rPr kumimoji="1" lang="ja-JP" altLang="en-US" i="1" dirty="0">
                <a:latin typeface="ＭＳ Ｐゴシック" panose="020B0600070205080204" pitchFamily="50" charset="-128"/>
                <a:ea typeface="ＭＳ Ｐゴシック" panose="020B0600070205080204" pitchFamily="50" charset="-128"/>
                <a:sym typeface="Symbol" panose="05050102010706020507" pitchFamily="18" charset="2"/>
              </a:rPr>
              <a:t></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[m</a:t>
            </a:r>
            <a:r>
              <a:rPr kumimoji="1" lang="en-US" altLang="ja-JP" baseline="30000"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2</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/s]</a:t>
            </a:r>
            <a:r>
              <a:rPr kumimoji="1" lang="ja-JP" altLang="en-US" dirty="0">
                <a:latin typeface="ＭＳ Ｐゴシック" panose="020B0600070205080204" pitchFamily="50" charset="-128"/>
                <a:ea typeface="ＭＳ Ｐゴシック" panose="020B0600070205080204" pitchFamily="50" charset="-128"/>
                <a:sym typeface="Symbol" panose="05050102010706020507" pitchFamily="18" charset="2"/>
              </a:rPr>
              <a:t>：動粘性係数， </a:t>
            </a:r>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T</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[K]</a:t>
            </a:r>
            <a:r>
              <a:rPr kumimoji="1" lang="ja-JP" altLang="en-US" dirty="0">
                <a:latin typeface="ＭＳ Ｐゴシック" panose="020B0600070205080204" pitchFamily="50" charset="-128"/>
                <a:ea typeface="ＭＳ Ｐゴシック" panose="020B0600070205080204" pitchFamily="50" charset="-128"/>
                <a:sym typeface="Symbol" panose="05050102010706020507" pitchFamily="18" charset="2"/>
              </a:rPr>
              <a:t>：温度，</a:t>
            </a:r>
            <a:endParaRPr kumimoji="1" lang="en-US" altLang="ja-JP" dirty="0">
              <a:latin typeface="ＭＳ Ｐゴシック" panose="020B0600070205080204" pitchFamily="50" charset="-128"/>
              <a:ea typeface="ＭＳ Ｐゴシック" panose="020B0600070205080204" pitchFamily="50" charset="-128"/>
              <a:sym typeface="Symbol" panose="05050102010706020507" pitchFamily="18" charset="2"/>
            </a:endParaRPr>
          </a:p>
          <a:p>
            <a:r>
              <a:rPr kumimoji="1" lang="en-US" altLang="ja-JP" i="1" dirty="0" err="1">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c</a:t>
            </a:r>
            <a:r>
              <a:rPr kumimoji="1" lang="en-US" altLang="ja-JP" i="1" baseline="-25000" dirty="0" err="1">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p</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[J/kg</a:t>
            </a:r>
            <a:r>
              <a:rPr kumimoji="1" lang="ja-JP" altLang="en-US"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K]</a:t>
            </a:r>
            <a:r>
              <a:rPr kumimoji="1" lang="ja-JP" altLang="en-US" dirty="0">
                <a:latin typeface="ＭＳ Ｐゴシック" panose="020B0600070205080204" pitchFamily="50" charset="-128"/>
                <a:ea typeface="ＭＳ Ｐゴシック" panose="020B0600070205080204" pitchFamily="50" charset="-128"/>
                <a:sym typeface="Symbol" panose="05050102010706020507" pitchFamily="18" charset="2"/>
              </a:rPr>
              <a:t>：定圧比熱</a:t>
            </a:r>
            <a:r>
              <a:rPr kumimoji="1" lang="ja-JP" altLang="en-US"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 </a:t>
            </a:r>
            <a:r>
              <a:rPr kumimoji="1" lang="ja-JP" altLang="en-US" i="1" dirty="0">
                <a:latin typeface="ＭＳ Ｐゴシック" panose="020B0600070205080204" pitchFamily="50" charset="-128"/>
                <a:ea typeface="ＭＳ Ｐゴシック" panose="020B0600070205080204" pitchFamily="50" charset="-128"/>
                <a:sym typeface="Symbol" panose="05050102010706020507" pitchFamily="18" charset="2"/>
              </a:rPr>
              <a:t></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[W/(m</a:t>
            </a:r>
            <a:r>
              <a:rPr kumimoji="1" lang="ja-JP" altLang="en-US"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K)]</a:t>
            </a:r>
            <a:r>
              <a:rPr kumimoji="1" lang="ja-JP" altLang="en-US" dirty="0">
                <a:latin typeface="ＭＳ Ｐゴシック" panose="020B0600070205080204" pitchFamily="50" charset="-128"/>
                <a:ea typeface="ＭＳ Ｐゴシック" panose="020B0600070205080204" pitchFamily="50" charset="-128"/>
                <a:sym typeface="Symbol" panose="05050102010706020507" pitchFamily="18" charset="2"/>
              </a:rPr>
              <a:t>：</a:t>
            </a:r>
            <a:r>
              <a:rPr kumimoji="1" lang="ja-JP" altLang="en-US"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熱伝導率， </a:t>
            </a:r>
            <a:r>
              <a:rPr kumimoji="1" lang="en-US" altLang="ja-JP" i="1"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Q</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[W/m</a:t>
            </a:r>
            <a:r>
              <a:rPr kumimoji="1" lang="en-US" altLang="ja-JP" baseline="30000"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3</a:t>
            </a:r>
            <a:r>
              <a:rPr kumimoji="1" lang="en-US" altLang="ja-JP" dirty="0">
                <a:latin typeface="Times New Roman" panose="02020603050405020304" pitchFamily="18" charset="0"/>
                <a:ea typeface="ＭＳ Ｐゴシック" panose="020B0600070205080204" pitchFamily="50" charset="-128"/>
                <a:cs typeface="Times New Roman" panose="02020603050405020304" pitchFamily="18" charset="0"/>
                <a:sym typeface="Symbol" panose="05050102010706020507" pitchFamily="18" charset="2"/>
              </a:rPr>
              <a:t>]</a:t>
            </a:r>
            <a:r>
              <a:rPr kumimoji="1" lang="ja-JP" altLang="en-US" dirty="0">
                <a:latin typeface="ＭＳ Ｐゴシック" panose="020B0600070205080204" pitchFamily="50" charset="-128"/>
                <a:ea typeface="ＭＳ Ｐゴシック" panose="020B0600070205080204" pitchFamily="50" charset="-128"/>
              </a:rPr>
              <a:t>：発熱量</a:t>
            </a:r>
            <a:endParaRPr kumimoji="1" lang="ja-JP" altLang="en-US" dirty="0">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6" name="大かっこ 25"/>
          <p:cNvSpPr/>
          <p:nvPr/>
        </p:nvSpPr>
        <p:spPr>
          <a:xfrm>
            <a:off x="857250" y="5843210"/>
            <a:ext cx="7258049" cy="923330"/>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a:xfrm>
            <a:off x="1104900" y="2518513"/>
            <a:ext cx="2228850" cy="153575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p:cNvSpPr/>
          <p:nvPr/>
        </p:nvSpPr>
        <p:spPr>
          <a:xfrm>
            <a:off x="3423868" y="2518513"/>
            <a:ext cx="814758" cy="1535753"/>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290826" y="2518513"/>
            <a:ext cx="385949" cy="1535753"/>
          </a:xfrm>
          <a:prstGeom prst="rect">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099750" y="2518513"/>
            <a:ext cx="3768024" cy="1535753"/>
          </a:xfrm>
          <a:prstGeom prst="rect">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325912" y="4858818"/>
            <a:ext cx="3227037" cy="504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5182600" y="4858817"/>
            <a:ext cx="2932700" cy="504000"/>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8209374" y="4858817"/>
            <a:ext cx="200262" cy="504000"/>
          </a:xfrm>
          <a:prstGeom prst="rect">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5601192" y="986975"/>
            <a:ext cx="3156633" cy="369332"/>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a:t>
            </a:r>
            <a:r>
              <a:rPr kumimoji="1" lang="en-US" altLang="ja-JP" i="1" dirty="0">
                <a:latin typeface="Times New Roman" panose="02020603050405020304" pitchFamily="18" charset="0"/>
                <a:cs typeface="Times New Roman" panose="02020603050405020304" pitchFamily="18" charset="0"/>
              </a:rPr>
              <a:t>x</a:t>
            </a:r>
            <a:r>
              <a:rPr kumimoji="1" lang="en-US" altLang="ja-JP"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y</a:t>
            </a:r>
            <a:r>
              <a:rPr kumimoji="1" lang="en-US" altLang="ja-JP"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z</a:t>
            </a:r>
            <a:r>
              <a:rPr kumimoji="1" lang="en-US" altLang="ja-JP" dirty="0">
                <a:latin typeface="Times New Roman" panose="02020603050405020304" pitchFamily="18" charset="0"/>
                <a:cs typeface="Times New Roman" panose="02020603050405020304" pitchFamily="18" charset="0"/>
              </a:rPr>
              <a:t>)</a:t>
            </a:r>
            <a:r>
              <a:rPr kumimoji="1"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rPr>
              <a:t>の</a:t>
            </a:r>
            <a:r>
              <a:rPr kumimoji="1" lang="en-US" altLang="ja-JP" dirty="0">
                <a:latin typeface="ＭＳ Ｐゴシック" panose="020B0600070205080204" pitchFamily="50" charset="-128"/>
                <a:ea typeface="ＭＳ Ｐゴシック" panose="020B0600070205080204" pitchFamily="50" charset="-128"/>
                <a:cs typeface="Times New Roman" panose="02020603050405020304" pitchFamily="18" charset="0"/>
              </a:rPr>
              <a:t>3</a:t>
            </a:r>
            <a:r>
              <a:rPr kumimoji="1"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rPr>
              <a:t>次元デカルト座標系</a:t>
            </a:r>
          </a:p>
        </p:txBody>
      </p:sp>
      <p:sp>
        <p:nvSpPr>
          <p:cNvPr id="35" name="テキスト ボックス 34"/>
          <p:cNvSpPr txBox="1"/>
          <p:nvPr/>
        </p:nvSpPr>
        <p:spPr>
          <a:xfrm>
            <a:off x="1853858" y="3990394"/>
            <a:ext cx="1479892" cy="369332"/>
          </a:xfrm>
          <a:prstGeom prst="rect">
            <a:avLst/>
          </a:prstGeom>
          <a:noFill/>
        </p:spPr>
        <p:txBody>
          <a:bodyPr wrap="non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対流</a:t>
            </a:r>
            <a:r>
              <a:rPr kumimoji="1" lang="en-US" altLang="ja-JP"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ja-JP" altLang="en-US"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慣性</a:t>
            </a:r>
            <a:r>
              <a:rPr kumimoji="1" lang="en-US" altLang="ja-JP"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ja-JP" altLang="en-US"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項</a:t>
            </a:r>
          </a:p>
        </p:txBody>
      </p:sp>
      <p:sp>
        <p:nvSpPr>
          <p:cNvPr id="36" name="テキスト ボックス 35"/>
          <p:cNvSpPr txBox="1"/>
          <p:nvPr/>
        </p:nvSpPr>
        <p:spPr>
          <a:xfrm>
            <a:off x="3387563" y="3988704"/>
            <a:ext cx="877163" cy="369332"/>
          </a:xfrm>
          <a:prstGeom prst="rect">
            <a:avLst/>
          </a:prstGeom>
          <a:noFill/>
        </p:spPr>
        <p:txBody>
          <a:bodyPr wrap="none" rtlCol="0">
            <a:spAutoFit/>
          </a:bodyPr>
          <a:lstStyle/>
          <a:p>
            <a:r>
              <a:rPr kumimoji="1" lang="ja-JP" altLang="en-US" dirty="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圧力項</a:t>
            </a:r>
          </a:p>
        </p:txBody>
      </p:sp>
      <p:sp>
        <p:nvSpPr>
          <p:cNvPr id="37" name="テキスト ボックス 36"/>
          <p:cNvSpPr txBox="1"/>
          <p:nvPr/>
        </p:nvSpPr>
        <p:spPr>
          <a:xfrm>
            <a:off x="4172825" y="3988704"/>
            <a:ext cx="877163" cy="369332"/>
          </a:xfrm>
          <a:prstGeom prst="rect">
            <a:avLst/>
          </a:prstGeom>
          <a:noFill/>
        </p:spPr>
        <p:txBody>
          <a:bodyPr wrap="none" rtlCol="0">
            <a:spAutoFit/>
          </a:bodyPr>
          <a:lstStyle/>
          <a:p>
            <a:r>
              <a:rPr kumimoji="1" lang="ja-JP" altLang="en-US" dirty="0">
                <a:solidFill>
                  <a:srgbClr val="008000"/>
                </a:solidFill>
                <a:latin typeface="ＭＳ Ｐゴシック" panose="020B0600070205080204" pitchFamily="50" charset="-128"/>
                <a:ea typeface="ＭＳ Ｐゴシック" panose="020B0600070205080204" pitchFamily="50" charset="-128"/>
                <a:cs typeface="Times New Roman" panose="02020603050405020304" pitchFamily="18" charset="0"/>
              </a:rPr>
              <a:t>重力項</a:t>
            </a:r>
          </a:p>
        </p:txBody>
      </p:sp>
      <p:sp>
        <p:nvSpPr>
          <p:cNvPr id="38" name="テキスト ボックス 37"/>
          <p:cNvSpPr txBox="1"/>
          <p:nvPr/>
        </p:nvSpPr>
        <p:spPr>
          <a:xfrm>
            <a:off x="6545180" y="3988704"/>
            <a:ext cx="877163" cy="369332"/>
          </a:xfrm>
          <a:prstGeom prst="rect">
            <a:avLst/>
          </a:prstGeom>
          <a:noFill/>
        </p:spPr>
        <p:txBody>
          <a:bodyPr wrap="none" rtlCol="0">
            <a:spAutoFit/>
          </a:bodyPr>
          <a:lstStyle/>
          <a:p>
            <a:r>
              <a:rPr kumimoji="1" lang="ja-JP" altLang="en-US" dirty="0">
                <a:solidFill>
                  <a:srgbClr val="7030A0"/>
                </a:solidFill>
                <a:latin typeface="ＭＳ Ｐゴシック" panose="020B0600070205080204" pitchFamily="50" charset="-128"/>
                <a:ea typeface="ＭＳ Ｐゴシック" panose="020B0600070205080204" pitchFamily="50" charset="-128"/>
                <a:cs typeface="Times New Roman" panose="02020603050405020304" pitchFamily="18" charset="0"/>
              </a:rPr>
              <a:t>粘性項</a:t>
            </a:r>
          </a:p>
        </p:txBody>
      </p:sp>
      <p:sp>
        <p:nvSpPr>
          <p:cNvPr id="39" name="テキスト ボックス 38"/>
          <p:cNvSpPr txBox="1"/>
          <p:nvPr/>
        </p:nvSpPr>
        <p:spPr>
          <a:xfrm>
            <a:off x="2385432" y="5319834"/>
            <a:ext cx="1107996" cy="369332"/>
          </a:xfrm>
          <a:prstGeom prst="rect">
            <a:avLst/>
          </a:prstGeom>
          <a:noFill/>
        </p:spPr>
        <p:txBody>
          <a:bodyPr wrap="none" rtlCol="0">
            <a:spAutoFit/>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対流伝熱</a:t>
            </a:r>
          </a:p>
        </p:txBody>
      </p:sp>
      <p:sp>
        <p:nvSpPr>
          <p:cNvPr id="40" name="テキスト ボックス 39"/>
          <p:cNvSpPr txBox="1"/>
          <p:nvPr/>
        </p:nvSpPr>
        <p:spPr>
          <a:xfrm>
            <a:off x="6210368" y="5311199"/>
            <a:ext cx="877163" cy="369332"/>
          </a:xfrm>
          <a:prstGeom prst="rect">
            <a:avLst/>
          </a:prstGeom>
          <a:noFill/>
        </p:spPr>
        <p:txBody>
          <a:bodyPr wrap="none" rtlCol="0">
            <a:spAutoFit/>
          </a:bodyPr>
          <a:lstStyle/>
          <a:p>
            <a:r>
              <a:rPr kumimoji="1" lang="ja-JP" altLang="en-US" dirty="0">
                <a:solidFill>
                  <a:srgbClr val="0070C0"/>
                </a:solidFill>
                <a:latin typeface="ＭＳ Ｐゴシック" panose="020B0600070205080204" pitchFamily="50" charset="-128"/>
                <a:ea typeface="ＭＳ Ｐゴシック" panose="020B0600070205080204" pitchFamily="50" charset="-128"/>
                <a:cs typeface="Times New Roman" panose="02020603050405020304" pitchFamily="18" charset="0"/>
              </a:rPr>
              <a:t>熱伝導</a:t>
            </a:r>
          </a:p>
        </p:txBody>
      </p:sp>
      <p:sp>
        <p:nvSpPr>
          <p:cNvPr id="41" name="テキスト ボックス 40"/>
          <p:cNvSpPr txBox="1"/>
          <p:nvPr/>
        </p:nvSpPr>
        <p:spPr>
          <a:xfrm>
            <a:off x="7867787" y="5311199"/>
            <a:ext cx="877163" cy="369332"/>
          </a:xfrm>
          <a:prstGeom prst="rect">
            <a:avLst/>
          </a:prstGeom>
          <a:noFill/>
        </p:spPr>
        <p:txBody>
          <a:bodyPr wrap="none" rtlCol="0">
            <a:spAutoFit/>
          </a:bodyPr>
          <a:lstStyle/>
          <a:p>
            <a:r>
              <a:rPr kumimoji="1" lang="ja-JP" altLang="en-US" dirty="0">
                <a:solidFill>
                  <a:srgbClr val="008000"/>
                </a:solidFill>
                <a:latin typeface="ＭＳ Ｐゴシック" panose="020B0600070205080204" pitchFamily="50" charset="-128"/>
                <a:ea typeface="ＭＳ Ｐゴシック" panose="020B0600070205080204" pitchFamily="50" charset="-128"/>
                <a:cs typeface="Times New Roman" panose="02020603050405020304" pitchFamily="18" charset="0"/>
              </a:rPr>
              <a:t>発熱項</a:t>
            </a:r>
          </a:p>
        </p:txBody>
      </p:sp>
      <p:sp>
        <p:nvSpPr>
          <p:cNvPr id="42" name="スライド番号プレースホルダー 41"/>
          <p:cNvSpPr>
            <a:spLocks noGrp="1"/>
          </p:cNvSpPr>
          <p:nvPr>
            <p:ph type="sldNum" sz="quarter" idx="12"/>
          </p:nvPr>
        </p:nvSpPr>
        <p:spPr/>
        <p:txBody>
          <a:bodyPr/>
          <a:lstStyle/>
          <a:p>
            <a:fld id="{5373254D-2F47-4532-B6E6-3C8AFD26608A}" type="slidenum">
              <a:rPr kumimoji="1" lang="ja-JP" altLang="en-US" smtClean="0"/>
              <a:t>40</a:t>
            </a:fld>
            <a:endParaRPr kumimoji="1" lang="ja-JP" altLang="en-US"/>
          </a:p>
        </p:txBody>
      </p:sp>
    </p:spTree>
    <p:extLst>
      <p:ext uri="{BB962C8B-B14F-4D97-AF65-F5344CB8AC3E}">
        <p14:creationId xmlns:p14="http://schemas.microsoft.com/office/powerpoint/2010/main" val="474340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800" i="1" dirty="0"/>
              <a:t>ダイカスト湯流れにおける気泡追跡　</a:t>
            </a:r>
            <a:r>
              <a:rPr kumimoji="1" lang="en-US" altLang="ja-JP" sz="2800" i="1" dirty="0"/>
              <a:t>-</a:t>
            </a:r>
            <a:r>
              <a:rPr kumimoji="1" lang="en-US" altLang="ja-JP" sz="2800" i="1" dirty="0" err="1"/>
              <a:t>TopCAST</a:t>
            </a:r>
            <a:r>
              <a:rPr kumimoji="1" lang="en-US" altLang="ja-JP" sz="2800" i="1" dirty="0"/>
              <a:t>-</a:t>
            </a:r>
            <a:endParaRPr kumimoji="1" lang="ja-JP" altLang="en-US" sz="2800" i="1" dirty="0"/>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41</a:t>
            </a:fld>
            <a:endParaRPr lang="ja-JP" altLang="en-US" dirty="0"/>
          </a:p>
        </p:txBody>
      </p:sp>
      <p:pic>
        <p:nvPicPr>
          <p:cNvPr id="6" name="図 5"/>
          <p:cNvPicPr>
            <a:picLocks noChangeAspect="1"/>
          </p:cNvPicPr>
          <p:nvPr/>
        </p:nvPicPr>
        <p:blipFill>
          <a:blip r:embed="rId2"/>
          <a:stretch>
            <a:fillRect/>
          </a:stretch>
        </p:blipFill>
        <p:spPr>
          <a:xfrm>
            <a:off x="1442435" y="1560689"/>
            <a:ext cx="6470545" cy="5031180"/>
          </a:xfrm>
          <a:prstGeom prst="rect">
            <a:avLst/>
          </a:prstGeom>
          <a:solidFill>
            <a:schemeClr val="bg1"/>
          </a:solidFill>
        </p:spPr>
      </p:pic>
      <p:sp>
        <p:nvSpPr>
          <p:cNvPr id="7" name="コンテンツ プレースホルダー 2"/>
          <p:cNvSpPr>
            <a:spLocks noGrp="1"/>
          </p:cNvSpPr>
          <p:nvPr>
            <p:ph sz="quarter" idx="4294967295"/>
          </p:nvPr>
        </p:nvSpPr>
        <p:spPr>
          <a:xfrm>
            <a:off x="628650" y="1113915"/>
            <a:ext cx="7886700" cy="607684"/>
          </a:xfrm>
        </p:spPr>
        <p:txBody>
          <a:bodyPr>
            <a:normAutofit/>
          </a:bodyPr>
          <a:lstStyle/>
          <a:p>
            <a:r>
              <a:rPr kumimoji="1" lang="en-US" altLang="ja-JP" sz="2400" i="1" dirty="0" err="1"/>
              <a:t>V</a:t>
            </a:r>
            <a:r>
              <a:rPr kumimoji="1" lang="en-US" altLang="ja-JP" sz="2400" i="1" baseline="-25000" dirty="0" err="1"/>
              <a:t>plunger</a:t>
            </a:r>
            <a:r>
              <a:rPr kumimoji="1" lang="en-US" altLang="ja-JP" sz="2400" dirty="0"/>
              <a:t>=</a:t>
            </a:r>
            <a:r>
              <a:rPr kumimoji="1" lang="en-US" altLang="ja-JP" sz="2400" dirty="0">
                <a:solidFill>
                  <a:srgbClr val="FF0000"/>
                </a:solidFill>
              </a:rPr>
              <a:t>0.1</a:t>
            </a:r>
            <a:r>
              <a:rPr kumimoji="1" lang="en-US" altLang="ja-JP" sz="2400" dirty="0"/>
              <a:t>m/s</a:t>
            </a:r>
            <a:r>
              <a:rPr kumimoji="1" lang="ja-JP" altLang="en-US" sz="2400" dirty="0"/>
              <a:t>の場合</a:t>
            </a:r>
          </a:p>
        </p:txBody>
      </p:sp>
    </p:spTree>
    <p:extLst>
      <p:ext uri="{BB962C8B-B14F-4D97-AF65-F5344CB8AC3E}">
        <p14:creationId xmlns:p14="http://schemas.microsoft.com/office/powerpoint/2010/main" val="489018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i="1" dirty="0"/>
              <a:t>ダイカスト湯流れにおける気泡追跡　</a:t>
            </a:r>
            <a:r>
              <a:rPr lang="en-US" altLang="ja-JP" sz="2800" i="1" dirty="0"/>
              <a:t>-</a:t>
            </a:r>
            <a:r>
              <a:rPr lang="en-US" altLang="ja-JP" sz="2800" i="1" dirty="0" err="1"/>
              <a:t>TopCAST</a:t>
            </a:r>
            <a:r>
              <a:rPr lang="en-US" altLang="ja-JP" sz="2800" i="1" dirty="0"/>
              <a:t>-</a:t>
            </a:r>
            <a:endParaRPr kumimoji="1" lang="ja-JP" altLang="en-US" sz="2800" i="1" dirty="0"/>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42</a:t>
            </a:fld>
            <a:endParaRPr lang="ja-JP" altLang="en-US" dirty="0"/>
          </a:p>
        </p:txBody>
      </p:sp>
      <p:sp>
        <p:nvSpPr>
          <p:cNvPr id="5" name="コンテンツ プレースホルダー 2"/>
          <p:cNvSpPr>
            <a:spLocks noGrp="1"/>
          </p:cNvSpPr>
          <p:nvPr>
            <p:ph sz="quarter" idx="4294967295"/>
          </p:nvPr>
        </p:nvSpPr>
        <p:spPr>
          <a:xfrm>
            <a:off x="685330" y="994862"/>
            <a:ext cx="7772870" cy="5371713"/>
          </a:xfrm>
        </p:spPr>
        <p:txBody>
          <a:bodyPr>
            <a:normAutofit/>
          </a:bodyPr>
          <a:lstStyle/>
          <a:p>
            <a:r>
              <a:rPr kumimoji="1" lang="en-US" altLang="ja-JP" sz="2400" i="1" dirty="0" err="1"/>
              <a:t>V</a:t>
            </a:r>
            <a:r>
              <a:rPr kumimoji="1" lang="en-US" altLang="ja-JP" sz="2400" i="1" baseline="-25000" dirty="0" err="1"/>
              <a:t>plunger</a:t>
            </a:r>
            <a:r>
              <a:rPr kumimoji="1" lang="en-US" altLang="ja-JP" sz="2400" dirty="0"/>
              <a:t>=</a:t>
            </a:r>
            <a:r>
              <a:rPr kumimoji="1" lang="en-US" altLang="ja-JP" sz="2400" dirty="0">
                <a:solidFill>
                  <a:srgbClr val="FF0000"/>
                </a:solidFill>
              </a:rPr>
              <a:t>0.2</a:t>
            </a:r>
            <a:r>
              <a:rPr kumimoji="1" lang="en-US" altLang="ja-JP" sz="2400" dirty="0"/>
              <a:t>m/s</a:t>
            </a:r>
            <a:r>
              <a:rPr kumimoji="1" lang="ja-JP" altLang="en-US" sz="2400" dirty="0"/>
              <a:t>の場合</a:t>
            </a:r>
          </a:p>
        </p:txBody>
      </p:sp>
      <p:pic>
        <p:nvPicPr>
          <p:cNvPr id="6" name="図 5"/>
          <p:cNvPicPr>
            <a:picLocks noChangeAspect="1"/>
          </p:cNvPicPr>
          <p:nvPr/>
        </p:nvPicPr>
        <p:blipFill>
          <a:blip r:embed="rId2"/>
          <a:stretch>
            <a:fillRect/>
          </a:stretch>
        </p:blipFill>
        <p:spPr>
          <a:xfrm>
            <a:off x="1431061" y="1553866"/>
            <a:ext cx="6479319" cy="5038002"/>
          </a:xfrm>
          <a:prstGeom prst="rect">
            <a:avLst/>
          </a:prstGeom>
          <a:solidFill>
            <a:schemeClr val="bg1"/>
          </a:solidFill>
        </p:spPr>
      </p:pic>
    </p:spTree>
    <p:extLst>
      <p:ext uri="{BB962C8B-B14F-4D97-AF65-F5344CB8AC3E}">
        <p14:creationId xmlns:p14="http://schemas.microsoft.com/office/powerpoint/2010/main" val="344936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i="1" dirty="0"/>
              <a:t>ダイカスト湯流れにおける気泡追跡　</a:t>
            </a:r>
            <a:r>
              <a:rPr lang="en-US" altLang="ja-JP" sz="2800" i="1" dirty="0"/>
              <a:t>-</a:t>
            </a:r>
            <a:r>
              <a:rPr lang="en-US" altLang="ja-JP" sz="2800" i="1" dirty="0" err="1"/>
              <a:t>TopCAST</a:t>
            </a:r>
            <a:r>
              <a:rPr lang="en-US" altLang="ja-JP" sz="2800" i="1" dirty="0"/>
              <a:t>-</a:t>
            </a:r>
            <a:endParaRPr kumimoji="1" lang="ja-JP" altLang="en-US" sz="2800" i="1" dirty="0"/>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43</a:t>
            </a:fld>
            <a:endParaRPr lang="ja-JP" altLang="en-US" dirty="0"/>
          </a:p>
        </p:txBody>
      </p:sp>
      <p:sp>
        <p:nvSpPr>
          <p:cNvPr id="6" name="コンテンツ プレースホルダー 2"/>
          <p:cNvSpPr>
            <a:spLocks noGrp="1"/>
          </p:cNvSpPr>
          <p:nvPr>
            <p:ph sz="quarter" idx="4294967295"/>
          </p:nvPr>
        </p:nvSpPr>
        <p:spPr>
          <a:xfrm>
            <a:off x="685330" y="994862"/>
            <a:ext cx="7772870" cy="5371713"/>
          </a:xfrm>
        </p:spPr>
        <p:txBody>
          <a:bodyPr>
            <a:normAutofit/>
          </a:bodyPr>
          <a:lstStyle/>
          <a:p>
            <a:r>
              <a:rPr kumimoji="1" lang="en-US" altLang="ja-JP" sz="2400" i="1" dirty="0" err="1"/>
              <a:t>V</a:t>
            </a:r>
            <a:r>
              <a:rPr kumimoji="1" lang="en-US" altLang="ja-JP" sz="2400" i="1" baseline="-25000" dirty="0" err="1"/>
              <a:t>plunger</a:t>
            </a:r>
            <a:r>
              <a:rPr kumimoji="1" lang="en-US" altLang="ja-JP" sz="2400" dirty="0"/>
              <a:t>=</a:t>
            </a:r>
            <a:r>
              <a:rPr kumimoji="1" lang="en-US" altLang="ja-JP" sz="2400" dirty="0">
                <a:solidFill>
                  <a:srgbClr val="FF0000"/>
                </a:solidFill>
              </a:rPr>
              <a:t>0.3</a:t>
            </a:r>
            <a:r>
              <a:rPr kumimoji="1" lang="en-US" altLang="ja-JP" sz="2400" dirty="0"/>
              <a:t>m/s</a:t>
            </a:r>
            <a:r>
              <a:rPr kumimoji="1" lang="ja-JP" altLang="en-US" sz="2400" dirty="0"/>
              <a:t>の場合</a:t>
            </a:r>
          </a:p>
        </p:txBody>
      </p:sp>
      <p:pic>
        <p:nvPicPr>
          <p:cNvPr id="9" name="図 8"/>
          <p:cNvPicPr>
            <a:picLocks noChangeAspect="1"/>
          </p:cNvPicPr>
          <p:nvPr/>
        </p:nvPicPr>
        <p:blipFill>
          <a:blip r:embed="rId2"/>
          <a:stretch>
            <a:fillRect/>
          </a:stretch>
        </p:blipFill>
        <p:spPr>
          <a:xfrm>
            <a:off x="1444709" y="1567513"/>
            <a:ext cx="6496873" cy="5051651"/>
          </a:xfrm>
          <a:prstGeom prst="rect">
            <a:avLst/>
          </a:prstGeom>
        </p:spPr>
      </p:pic>
    </p:spTree>
    <p:extLst>
      <p:ext uri="{BB962C8B-B14F-4D97-AF65-F5344CB8AC3E}">
        <p14:creationId xmlns:p14="http://schemas.microsoft.com/office/powerpoint/2010/main" val="7637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i="1" dirty="0"/>
              <a:t>気泡の運動方程式</a:t>
            </a:r>
            <a:endParaRPr kumimoji="1" lang="ja-JP" altLang="en-US" i="1" dirty="0"/>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44</a:t>
            </a:fld>
            <a:endParaRPr lang="ja-JP" altLang="en-US" dirty="0"/>
          </a:p>
        </p:txBody>
      </p:sp>
      <mc:AlternateContent xmlns:mc="http://schemas.openxmlformats.org/markup-compatibility/2006" xmlns:a14="http://schemas.microsoft.com/office/drawing/2010/main">
        <mc:Choice Requires="a14">
          <p:sp>
            <p:nvSpPr>
              <p:cNvPr id="5" name="正方形/長方形 4"/>
              <p:cNvSpPr/>
              <p:nvPr/>
            </p:nvSpPr>
            <p:spPr>
              <a:xfrm>
                <a:off x="1282342" y="2694783"/>
                <a:ext cx="5929953" cy="12212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eqArr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𝑥</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𝑡</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𝑉𝑀</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𝑥</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𝑡</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3</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4</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den>
                          </m:f>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𝐷</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d>
                            <m:dPr>
                              <m:begChr m:val="|"/>
                              <m:endChr m:val="|"/>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𝑑𝑥</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𝑑𝑡</m:t>
                                  </m:r>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m:t>
                                  </m:r>
                                </m:e>
                                <m: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𝑥</m:t>
                                      </m:r>
                                    </m:sub>
                                  </m:sSub>
                                </m:sub>
                              </m:sSub>
                            </m:e>
                          </m:d>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𝑑𝑥</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𝑑𝑡</m:t>
                                  </m:r>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m:t>
                                  </m:r>
                                </m:e>
                                <m: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𝑥</m:t>
                                      </m:r>
                                    </m:sub>
                                  </m:sSub>
                                </m:sub>
                              </m:sSub>
                            </m:e>
                          </m:d>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e>
                      </m:eqArr>
                    </m:oMath>
                  </m:oMathPara>
                </a14:m>
                <a:endParaRPr lang="ja-JP" alt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eqArr>
                        <m:eqArr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eqArr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𝑦</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𝑡</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𝑉𝑀</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𝑦</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𝑡</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e>
                          </m:d>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𝑔</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3</m:t>
                              </m:r>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4</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den>
                          </m:f>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𝐷</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d>
                            <m:dPr>
                              <m:begChr m:val="|"/>
                              <m:endChr m:val="|"/>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𝑑𝑦</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𝑑𝑡</m:t>
                                  </m:r>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m:t>
                                  </m:r>
                                </m:e>
                                <m: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𝑦</m:t>
                                      </m:r>
                                    </m:sub>
                                  </m:sSub>
                                </m:sub>
                              </m:sSub>
                            </m:e>
                          </m:d>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𝑑𝑦</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𝑑𝑡</m:t>
                                  </m:r>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m:t>
                                  </m:r>
                                </m:e>
                                <m: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𝑦</m:t>
                                      </m:r>
                                    </m:sub>
                                  </m:sSub>
                                </m:sub>
                              </m:sSub>
                            </m:e>
                          </m:d>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e>
                      </m:eqArr>
                    </m:oMath>
                  </m:oMathPara>
                </a14:m>
                <a:endParaRPr lang="ja-JP" alt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mc:Choice>
        <mc:Fallback xmlns="">
          <p:sp>
            <p:nvSpPr>
              <p:cNvPr id="5" name="正方形/長方形 4"/>
              <p:cNvSpPr>
                <a:spLocks noRot="1" noChangeAspect="1" noMove="1" noResize="1" noEditPoints="1" noAdjustHandles="1" noChangeArrowheads="1" noChangeShapeType="1" noTextEdit="1"/>
              </p:cNvSpPr>
              <p:nvPr/>
            </p:nvSpPr>
            <p:spPr>
              <a:xfrm>
                <a:off x="1282342" y="2694783"/>
                <a:ext cx="5929953" cy="1221232"/>
              </a:xfrm>
              <a:prstGeom prst="rect">
                <a:avLst/>
              </a:prstGeom>
              <a:blipFill>
                <a:blip r:embed="rId2"/>
                <a:stretch>
                  <a:fillRect r="-75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p:cNvSpPr/>
              <p:nvPr/>
            </p:nvSpPr>
            <p:spPr>
              <a:xfrm>
                <a:off x="1282342" y="4473491"/>
                <a:ext cx="4217706" cy="1571328"/>
              </a:xfrm>
              <a:prstGeom prst="rect">
                <a:avLst/>
              </a:prstGeom>
            </p:spPr>
            <p:txBody>
              <a:bodyPr wrap="square">
                <a:spAutoFit/>
              </a:bodyPr>
              <a:lstStyle/>
              <a:p>
                <a:pPr algn="just">
                  <a:spcAft>
                    <a:spcPts val="0"/>
                  </a:spcAft>
                </a:pPr>
                <a14:m>
                  <m:oMathPara xmlns:m="http://schemas.openxmlformats.org/officeDocument/2006/math">
                    <m:oMathParaPr>
                      <m:jc m:val="centerGroup"/>
                    </m:oMathParaPr>
                    <m:oMath xmlns:m="http://schemas.openxmlformats.org/officeDocument/2006/math">
                      <m:eqArr>
                        <m:eqArr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eqArr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𝑥</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𝑡</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3</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𝐷</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d>
                                <m:dPr>
                                  <m:begChr m:val="|"/>
                                  <m:endChr m:val="|"/>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𝑑𝑥</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𝑑𝑡</m:t>
                                      </m:r>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m:t>
                                      </m:r>
                                    </m:e>
                                    <m: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𝑥</m:t>
                                          </m:r>
                                        </m:sub>
                                      </m:sSub>
                                    </m:sub>
                                  </m:sSub>
                                </m:e>
                              </m:d>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𝑑𝑥</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𝑑𝑡</m:t>
                                      </m:r>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m:t>
                                      </m:r>
                                    </m:e>
                                    <m: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𝑥</m:t>
                                          </m:r>
                                        </m:sub>
                                      </m:sSub>
                                    </m:sub>
                                  </m:sSub>
                                </m:e>
                              </m:d>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4</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𝑃</m:t>
                                          </m:r>
                                        </m:sub>
                                      </m:s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𝑉𝑀</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e>
                              </m:d>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e>
                      </m:eqArr>
                    </m:oMath>
                  </m:oMathPara>
                </a14:m>
                <a:endParaRPr lang="ja-JP" alt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just">
                  <a:spcAft>
                    <a:spcPts val="0"/>
                  </a:spcAft>
                </a:pPr>
                <a14:m>
                  <m:oMathPara xmlns:m="http://schemas.openxmlformats.org/officeDocument/2006/math">
                    <m:oMathParaPr>
                      <m:jc m:val="centerGroup"/>
                    </m:oMathParaPr>
                    <m:oMath xmlns:m="http://schemas.openxmlformats.org/officeDocument/2006/math">
                      <m:eqArr>
                        <m:eqArr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eqArr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𝑦</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sSup>
                                <m:sSup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𝑡</m:t>
                                  </m:r>
                                </m:e>
                                <m:sup>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2</m:t>
                                  </m:r>
                                </m:sup>
                              </m:sSup>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3</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𝐷</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d>
                                <m:dPr>
                                  <m:begChr m:val="|"/>
                                  <m:endChr m:val="|"/>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𝑑𝑦</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𝑑𝑡</m:t>
                                      </m:r>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m:t>
                                      </m:r>
                                    </m:e>
                                    <m: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𝑦</m:t>
                                          </m:r>
                                        </m:sub>
                                      </m:sSub>
                                    </m:sub>
                                  </m:sSub>
                                </m:e>
                              </m:d>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𝑑𝑦</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𝑑𝑡</m:t>
                                      </m:r>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m:t>
                                      </m:r>
                                    </m:e>
                                    <m: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𝑦</m:t>
                                          </m:r>
                                        </m:sub>
                                      </m:sSub>
                                    </m:sub>
                                  </m:sSub>
                                </m:e>
                              </m:d>
                            </m:num>
                            <m:den>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4</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𝑑</m:t>
                              </m:r>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𝑃</m:t>
                                          </m:r>
                                        </m:sub>
                                      </m:s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𝑉𝑀</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e>
                              </m:d>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fPr>
                            <m:num>
                              <m:d>
                                <m:d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𝑝</m:t>
                                      </m:r>
                                    </m:sub>
                                  </m:sSub>
                                </m:e>
                              </m:d>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𝑔</m:t>
                              </m:r>
                            </m:num>
                            <m:den>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𝑃</m:t>
                                      </m:r>
                                    </m:sub>
                                  </m:s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𝑉𝑀</m:t>
                                  </m:r>
                                </m:sub>
                              </m:sSub>
                              <m:sSub>
                                <m:sSubPr>
                                  <m:ctrlPr>
                                    <a:rPr lang="ja-JP" altLang="ja-JP" sz="16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𝜌</m:t>
                                  </m:r>
                                </m:e>
                                <m:sub>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𝐿</m:t>
                                  </m:r>
                                </m:sub>
                              </m:sSub>
                            </m:den>
                          </m:f>
                          <m:r>
                            <a:rPr lang="en-US" altLang="ja-JP" sz="1600" i="1" kern="100">
                              <a:latin typeface="Cambria Math" panose="02040503050406030204" pitchFamily="18" charset="0"/>
                              <a:ea typeface="ＭＳ 明朝" panose="02020609040205080304" pitchFamily="17" charset="-128"/>
                              <a:cs typeface="Times New Roman" panose="02020603050405020304" pitchFamily="18" charset="0"/>
                            </a:rPr>
                            <m:t>#</m:t>
                          </m:r>
                        </m:e>
                      </m:eqArr>
                    </m:oMath>
                  </m:oMathPara>
                </a14:m>
                <a:endParaRPr lang="ja-JP" altLang="ja-JP" sz="12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1282342" y="4473491"/>
                <a:ext cx="4217706" cy="1571328"/>
              </a:xfrm>
              <a:prstGeom prst="rect">
                <a:avLst/>
              </a:prstGeom>
              <a:blipFill>
                <a:blip r:embed="rId3"/>
                <a:stretch>
                  <a:fillRect r="-1474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1282342" y="1538414"/>
                <a:ext cx="7861658" cy="564450"/>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14:m>
                  <m:oMathPara xmlns:m="http://schemas.openxmlformats.org/officeDocument/2006/math">
                    <m:oMathParaPr>
                      <m:jc m:val="left"/>
                    </m:oMathParaPr>
                    <m:oMath xmlns:m="http://schemas.openxmlformats.org/officeDocument/2006/math">
                      <m:sSub>
                        <m:sSubPr>
                          <m:ctrlPr>
                            <a:rPr kumimoji="1" lang="en-US" altLang="ja-JP" sz="1600" b="0" i="1" smtClean="0">
                              <a:latin typeface="Cambria Math" panose="02040503050406030204" pitchFamily="18" charset="0"/>
                              <a:ea typeface="Cambria Math" panose="02040503050406030204" pitchFamily="18" charset="0"/>
                            </a:rPr>
                          </m:ctrlPr>
                        </m:sSubPr>
                        <m:e>
                          <m:r>
                            <a:rPr kumimoji="1" lang="ja-JP" altLang="en-US" sz="1600" b="0" i="1">
                              <a:latin typeface="Cambria Math" panose="02040503050406030204" pitchFamily="18" charset="0"/>
                              <a:ea typeface="Cambria Math" panose="02040503050406030204" pitchFamily="18" charset="0"/>
                            </a:rPr>
                            <m:t>𝜌</m:t>
                          </m:r>
                        </m:e>
                        <m:sub>
                          <m:r>
                            <a:rPr kumimoji="1" lang="en-US" altLang="ja-JP" sz="1600" b="0" i="1">
                              <a:latin typeface="Cambria Math" panose="02040503050406030204" pitchFamily="18" charset="0"/>
                              <a:ea typeface="Cambria Math" panose="02040503050406030204" pitchFamily="18" charset="0"/>
                            </a:rPr>
                            <m:t>𝑝</m:t>
                          </m:r>
                        </m:sub>
                      </m:sSub>
                      <m:f>
                        <m:fPr>
                          <m:ctrlPr>
                            <a:rPr kumimoji="1" lang="en-US" altLang="ja-JP" sz="1600" b="0" i="1">
                              <a:solidFill>
                                <a:schemeClr val="tx1"/>
                              </a:solidFill>
                              <a:effectLst/>
                              <a:latin typeface="Cambria Math" panose="02040503050406030204" pitchFamily="18" charset="0"/>
                              <a:ea typeface="Cambria Math" panose="02040503050406030204" pitchFamily="18" charset="0"/>
                            </a:rPr>
                          </m:ctrlPr>
                        </m:fPr>
                        <m:num>
                          <m:sSup>
                            <m:sSup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pPr>
                            <m:e>
                              <m:r>
                                <a:rPr kumimoji="1" lang="en-US" altLang="ja-JP" sz="1600" b="0" i="1">
                                  <a:solidFill>
                                    <a:schemeClr val="tx1"/>
                                  </a:solidFill>
                                  <a:effectLst/>
                                  <a:latin typeface="Cambria Math" panose="02040503050406030204" pitchFamily="18" charset="0"/>
                                  <a:ea typeface="Cambria Math" panose="02040503050406030204" pitchFamily="18" charset="0"/>
                                </a:rPr>
                                <m:t>𝑑</m:t>
                              </m:r>
                            </m:e>
                            <m:sup>
                              <m:r>
                                <a:rPr kumimoji="1" lang="en-US" altLang="ja-JP" sz="1600" b="0" i="1">
                                  <a:solidFill>
                                    <a:schemeClr val="tx1"/>
                                  </a:solidFill>
                                  <a:effectLst/>
                                  <a:latin typeface="Cambria Math" panose="02040503050406030204" pitchFamily="18" charset="0"/>
                                  <a:ea typeface="Cambria Math" panose="02040503050406030204" pitchFamily="18" charset="0"/>
                                </a:rPr>
                                <m:t>2</m:t>
                              </m:r>
                            </m:sup>
                          </m:sSup>
                          <m:sSub>
                            <m:sSub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bPr>
                            <m:e>
                              <m:r>
                                <a:rPr kumimoji="1" lang="en-US" altLang="ja-JP" sz="1600" b="0" i="1" smtClean="0">
                                  <a:solidFill>
                                    <a:schemeClr val="tx1"/>
                                  </a:solidFill>
                                  <a:effectLst/>
                                  <a:latin typeface="Cambria Math" panose="02040503050406030204" pitchFamily="18" charset="0"/>
                                  <a:ea typeface="Cambria Math" panose="02040503050406030204" pitchFamily="18" charset="0"/>
                                </a:rPr>
                                <m:t>𝑥</m:t>
                              </m:r>
                            </m:e>
                            <m:sub>
                              <m:r>
                                <a:rPr kumimoji="1" lang="en-US" altLang="ja-JP" sz="1600" b="0" i="1" smtClean="0">
                                  <a:solidFill>
                                    <a:schemeClr val="tx1"/>
                                  </a:solidFill>
                                  <a:effectLst/>
                                  <a:latin typeface="Cambria Math" panose="02040503050406030204" pitchFamily="18" charset="0"/>
                                  <a:ea typeface="Cambria Math" panose="02040503050406030204" pitchFamily="18" charset="0"/>
                                </a:rPr>
                                <m:t>𝑝</m:t>
                              </m:r>
                              <m:r>
                                <a:rPr kumimoji="1" lang="en-US" altLang="ja-JP" sz="1600" b="0" i="1" smtClean="0">
                                  <a:solidFill>
                                    <a:schemeClr val="tx1"/>
                                  </a:solidFill>
                                  <a:effectLst/>
                                  <a:latin typeface="Cambria Math" panose="02040503050406030204" pitchFamily="18" charset="0"/>
                                  <a:ea typeface="Cambria Math" panose="02040503050406030204" pitchFamily="18" charset="0"/>
                                </a:rPr>
                                <m:t>,</m:t>
                              </m:r>
                              <m:r>
                                <a:rPr kumimoji="1" lang="en-US" altLang="ja-JP" sz="1600" b="0" i="1" smtClean="0">
                                  <a:solidFill>
                                    <a:schemeClr val="tx1"/>
                                  </a:solidFill>
                                  <a:effectLst/>
                                  <a:latin typeface="Cambria Math" panose="02040503050406030204" pitchFamily="18" charset="0"/>
                                  <a:ea typeface="Cambria Math" panose="02040503050406030204" pitchFamily="18" charset="0"/>
                                </a:rPr>
                                <m:t>𝑖</m:t>
                              </m:r>
                            </m:sub>
                          </m:sSub>
                        </m:num>
                        <m:den>
                          <m:r>
                            <a:rPr kumimoji="1" lang="en-US" altLang="ja-JP" sz="1600" b="0" i="1">
                              <a:solidFill>
                                <a:schemeClr val="tx1"/>
                              </a:solidFill>
                              <a:effectLst/>
                              <a:latin typeface="Cambria Math" panose="02040503050406030204" pitchFamily="18" charset="0"/>
                              <a:ea typeface="Cambria Math" panose="02040503050406030204" pitchFamily="18" charset="0"/>
                            </a:rPr>
                            <m:t>𝑑</m:t>
                          </m:r>
                          <m:sSup>
                            <m:sSup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pPr>
                            <m:e>
                              <m:r>
                                <a:rPr kumimoji="1" lang="en-US" altLang="ja-JP" sz="1600" b="0" i="1">
                                  <a:solidFill>
                                    <a:schemeClr val="tx1"/>
                                  </a:solidFill>
                                  <a:effectLst/>
                                  <a:latin typeface="Cambria Math" panose="02040503050406030204" pitchFamily="18" charset="0"/>
                                  <a:ea typeface="Cambria Math" panose="02040503050406030204" pitchFamily="18" charset="0"/>
                                </a:rPr>
                                <m:t>𝑡</m:t>
                              </m:r>
                            </m:e>
                            <m:sup>
                              <m:r>
                                <a:rPr kumimoji="1" lang="en-US" altLang="ja-JP" sz="1600" b="0" i="1">
                                  <a:solidFill>
                                    <a:schemeClr val="tx1"/>
                                  </a:solidFill>
                                  <a:effectLst/>
                                  <a:latin typeface="Cambria Math" panose="02040503050406030204" pitchFamily="18" charset="0"/>
                                  <a:ea typeface="Cambria Math" panose="02040503050406030204" pitchFamily="18" charset="0"/>
                                </a:rPr>
                                <m:t>2</m:t>
                              </m:r>
                            </m:sup>
                          </m:sSup>
                        </m:den>
                      </m:f>
                      <m:r>
                        <a:rPr kumimoji="1" lang="en-US" altLang="ja-JP" sz="1600" b="0" i="1">
                          <a:solidFill>
                            <a:schemeClr val="tx1"/>
                          </a:solidFill>
                          <a:effectLst/>
                          <a:latin typeface="Cambria Math" panose="02040503050406030204" pitchFamily="18" charset="0"/>
                          <a:ea typeface="Cambria Math" panose="02040503050406030204" pitchFamily="18" charset="0"/>
                        </a:rPr>
                        <m:t>=</m:t>
                      </m:r>
                      <m:sSub>
                        <m:sSub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bPr>
                        <m:e>
                          <m:r>
                            <a:rPr kumimoji="1" lang="en-US" altLang="ja-JP" sz="1600" b="0" i="1">
                              <a:solidFill>
                                <a:schemeClr val="tx1"/>
                              </a:solidFill>
                              <a:effectLst/>
                              <a:latin typeface="Cambria Math" panose="02040503050406030204" pitchFamily="18" charset="0"/>
                              <a:ea typeface="Cambria Math" panose="02040503050406030204" pitchFamily="18" charset="0"/>
                            </a:rPr>
                            <m:t>−</m:t>
                          </m:r>
                          <m:r>
                            <a:rPr kumimoji="1" lang="en-US" altLang="ja-JP" sz="1600" b="0" i="1">
                              <a:solidFill>
                                <a:schemeClr val="tx1"/>
                              </a:solidFill>
                              <a:effectLst/>
                              <a:latin typeface="Cambria Math" panose="02040503050406030204" pitchFamily="18" charset="0"/>
                              <a:ea typeface="Cambria Math" panose="02040503050406030204" pitchFamily="18" charset="0"/>
                            </a:rPr>
                            <m:t>𝐶</m:t>
                          </m:r>
                        </m:e>
                        <m:sub>
                          <m:r>
                            <a:rPr kumimoji="1" lang="en-US" altLang="ja-JP" sz="1600" b="0" i="1">
                              <a:solidFill>
                                <a:schemeClr val="tx1"/>
                              </a:solidFill>
                              <a:effectLst/>
                              <a:latin typeface="Cambria Math" panose="02040503050406030204" pitchFamily="18" charset="0"/>
                              <a:ea typeface="Cambria Math" panose="02040503050406030204" pitchFamily="18" charset="0"/>
                            </a:rPr>
                            <m:t>𝑉𝑀</m:t>
                          </m:r>
                        </m:sub>
                      </m:sSub>
                      <m:sSub>
                        <m:sSub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bPr>
                        <m:e>
                          <m:r>
                            <a:rPr kumimoji="1" lang="ja-JP" altLang="ja-JP" sz="1600" b="0" i="1">
                              <a:solidFill>
                                <a:schemeClr val="tx1"/>
                              </a:solidFill>
                              <a:effectLst/>
                              <a:latin typeface="Cambria Math" panose="02040503050406030204" pitchFamily="18" charset="0"/>
                            </a:rPr>
                            <m:t>𝜌</m:t>
                          </m:r>
                        </m:e>
                        <m:sub>
                          <m:r>
                            <a:rPr kumimoji="1" lang="en-US" altLang="ja-JP" sz="1600" b="0" i="1">
                              <a:solidFill>
                                <a:schemeClr val="tx1"/>
                              </a:solidFill>
                              <a:effectLst/>
                              <a:latin typeface="Cambria Math" panose="02040503050406030204" pitchFamily="18" charset="0"/>
                              <a:ea typeface="Cambria Math" panose="02040503050406030204" pitchFamily="18" charset="0"/>
                            </a:rPr>
                            <m:t>𝐿</m:t>
                          </m:r>
                        </m:sub>
                      </m:sSub>
                      <m:f>
                        <m:fPr>
                          <m:ctrlPr>
                            <a:rPr kumimoji="1" lang="en-US" altLang="ja-JP" sz="1600" b="0" i="1">
                              <a:solidFill>
                                <a:schemeClr val="tx1"/>
                              </a:solidFill>
                              <a:effectLst/>
                              <a:latin typeface="Cambria Math" panose="02040503050406030204" pitchFamily="18" charset="0"/>
                              <a:ea typeface="Cambria Math" panose="02040503050406030204" pitchFamily="18" charset="0"/>
                            </a:rPr>
                          </m:ctrlPr>
                        </m:fPr>
                        <m:num>
                          <m:sSup>
                            <m:sSup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pPr>
                            <m:e>
                              <m:r>
                                <a:rPr kumimoji="1" lang="en-US" altLang="ja-JP" sz="1600" b="0" i="1">
                                  <a:solidFill>
                                    <a:schemeClr val="tx1"/>
                                  </a:solidFill>
                                  <a:effectLst/>
                                  <a:latin typeface="Cambria Math" panose="02040503050406030204" pitchFamily="18" charset="0"/>
                                  <a:ea typeface="Cambria Math" panose="02040503050406030204" pitchFamily="18" charset="0"/>
                                </a:rPr>
                                <m:t>𝑑</m:t>
                              </m:r>
                            </m:e>
                            <m:sup>
                              <m:r>
                                <a:rPr kumimoji="1" lang="en-US" altLang="ja-JP" sz="1600" b="0" i="1">
                                  <a:solidFill>
                                    <a:schemeClr val="tx1"/>
                                  </a:solidFill>
                                  <a:effectLst/>
                                  <a:latin typeface="Cambria Math" panose="02040503050406030204" pitchFamily="18" charset="0"/>
                                  <a:ea typeface="Cambria Math" panose="02040503050406030204" pitchFamily="18" charset="0"/>
                                </a:rPr>
                                <m:t>2</m:t>
                              </m:r>
                            </m:sup>
                          </m:sSup>
                          <m:sSub>
                            <m:sSub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bPr>
                            <m:e>
                              <m:r>
                                <a:rPr kumimoji="1" lang="en-US" altLang="ja-JP" sz="1600" b="0" i="1" smtClean="0">
                                  <a:solidFill>
                                    <a:schemeClr val="tx1"/>
                                  </a:solidFill>
                                  <a:effectLst/>
                                  <a:latin typeface="Cambria Math" panose="02040503050406030204" pitchFamily="18" charset="0"/>
                                  <a:ea typeface="Cambria Math" panose="02040503050406030204" pitchFamily="18" charset="0"/>
                                </a:rPr>
                                <m:t>𝑥</m:t>
                              </m:r>
                            </m:e>
                            <m:sub>
                              <m:r>
                                <a:rPr kumimoji="1" lang="en-US" altLang="ja-JP" sz="1600" b="0" i="1" smtClean="0">
                                  <a:solidFill>
                                    <a:schemeClr val="tx1"/>
                                  </a:solidFill>
                                  <a:effectLst/>
                                  <a:latin typeface="Cambria Math" panose="02040503050406030204" pitchFamily="18" charset="0"/>
                                  <a:ea typeface="Cambria Math" panose="02040503050406030204" pitchFamily="18" charset="0"/>
                                </a:rPr>
                                <m:t>𝑝</m:t>
                              </m:r>
                              <m:r>
                                <a:rPr kumimoji="1" lang="en-US" altLang="ja-JP" sz="1600" b="0" i="1" smtClean="0">
                                  <a:solidFill>
                                    <a:schemeClr val="tx1"/>
                                  </a:solidFill>
                                  <a:effectLst/>
                                  <a:latin typeface="Cambria Math" panose="02040503050406030204" pitchFamily="18" charset="0"/>
                                  <a:ea typeface="Cambria Math" panose="02040503050406030204" pitchFamily="18" charset="0"/>
                                </a:rPr>
                                <m:t>,</m:t>
                              </m:r>
                              <m:r>
                                <a:rPr kumimoji="1" lang="en-US" altLang="ja-JP" sz="1600" b="0" i="1" smtClean="0">
                                  <a:solidFill>
                                    <a:schemeClr val="tx1"/>
                                  </a:solidFill>
                                  <a:effectLst/>
                                  <a:latin typeface="Cambria Math" panose="02040503050406030204" pitchFamily="18" charset="0"/>
                                  <a:ea typeface="Cambria Math" panose="02040503050406030204" pitchFamily="18" charset="0"/>
                                </a:rPr>
                                <m:t>𝑖</m:t>
                              </m:r>
                            </m:sub>
                          </m:sSub>
                        </m:num>
                        <m:den>
                          <m:r>
                            <a:rPr kumimoji="1" lang="en-US" altLang="ja-JP" sz="1600" b="0" i="1">
                              <a:solidFill>
                                <a:schemeClr val="tx1"/>
                              </a:solidFill>
                              <a:effectLst/>
                              <a:latin typeface="Cambria Math" panose="02040503050406030204" pitchFamily="18" charset="0"/>
                              <a:ea typeface="Cambria Math" panose="02040503050406030204" pitchFamily="18" charset="0"/>
                            </a:rPr>
                            <m:t>𝑑</m:t>
                          </m:r>
                          <m:sSup>
                            <m:sSup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pPr>
                            <m:e>
                              <m:r>
                                <a:rPr kumimoji="1" lang="en-US" altLang="ja-JP" sz="1600" b="0" i="1">
                                  <a:solidFill>
                                    <a:schemeClr val="tx1"/>
                                  </a:solidFill>
                                  <a:effectLst/>
                                  <a:latin typeface="Cambria Math" panose="02040503050406030204" pitchFamily="18" charset="0"/>
                                  <a:ea typeface="Cambria Math" panose="02040503050406030204" pitchFamily="18" charset="0"/>
                                </a:rPr>
                                <m:t>𝑡</m:t>
                              </m:r>
                            </m:e>
                            <m:sup>
                              <m:r>
                                <a:rPr kumimoji="1" lang="en-US" altLang="ja-JP" sz="1600" b="0" i="1">
                                  <a:solidFill>
                                    <a:schemeClr val="tx1"/>
                                  </a:solidFill>
                                  <a:effectLst/>
                                  <a:latin typeface="Cambria Math" panose="02040503050406030204" pitchFamily="18" charset="0"/>
                                  <a:ea typeface="Cambria Math" panose="02040503050406030204" pitchFamily="18" charset="0"/>
                                </a:rPr>
                                <m:t>2</m:t>
                              </m:r>
                            </m:sup>
                          </m:sSup>
                        </m:den>
                      </m:f>
                      <m:r>
                        <a:rPr kumimoji="1" lang="en-US" altLang="ja-JP" sz="1600" b="0" i="1">
                          <a:solidFill>
                            <a:schemeClr val="tx1"/>
                          </a:solidFill>
                          <a:effectLst/>
                          <a:latin typeface="Cambria Math" panose="02040503050406030204" pitchFamily="18" charset="0"/>
                          <a:ea typeface="Cambria Math" panose="02040503050406030204" pitchFamily="18" charset="0"/>
                        </a:rPr>
                        <m:t>−</m:t>
                      </m:r>
                      <m:f>
                        <m:fPr>
                          <m:ctrlPr>
                            <a:rPr kumimoji="1" lang="en-US" altLang="ja-JP" sz="1600" b="0" i="1">
                              <a:solidFill>
                                <a:schemeClr val="tx1"/>
                              </a:solidFill>
                              <a:effectLst/>
                              <a:latin typeface="Cambria Math" panose="02040503050406030204" pitchFamily="18" charset="0"/>
                              <a:ea typeface="Cambria Math" panose="02040503050406030204" pitchFamily="18" charset="0"/>
                            </a:rPr>
                          </m:ctrlPr>
                        </m:fPr>
                        <m:num>
                          <m:r>
                            <a:rPr kumimoji="1" lang="en-US" altLang="ja-JP" sz="1600" b="0" i="1">
                              <a:solidFill>
                                <a:schemeClr val="tx1"/>
                              </a:solidFill>
                              <a:effectLst/>
                              <a:latin typeface="Cambria Math" panose="02040503050406030204" pitchFamily="18" charset="0"/>
                              <a:ea typeface="Cambria Math" panose="02040503050406030204" pitchFamily="18" charset="0"/>
                            </a:rPr>
                            <m:t>4</m:t>
                          </m:r>
                        </m:num>
                        <m:den>
                          <m:r>
                            <a:rPr kumimoji="1" lang="en-US" altLang="ja-JP" sz="1600" b="0" i="1">
                              <a:solidFill>
                                <a:schemeClr val="tx1"/>
                              </a:solidFill>
                              <a:effectLst/>
                              <a:latin typeface="Cambria Math" panose="02040503050406030204" pitchFamily="18" charset="0"/>
                              <a:ea typeface="Cambria Math" panose="02040503050406030204" pitchFamily="18" charset="0"/>
                            </a:rPr>
                            <m:t>3</m:t>
                          </m:r>
                          <m:r>
                            <a:rPr kumimoji="1" lang="en-US" altLang="ja-JP" sz="1600" b="0" i="1">
                              <a:solidFill>
                                <a:schemeClr val="tx1"/>
                              </a:solidFill>
                              <a:effectLst/>
                              <a:latin typeface="Cambria Math" panose="02040503050406030204" pitchFamily="18" charset="0"/>
                              <a:ea typeface="Cambria Math" panose="02040503050406030204" pitchFamily="18" charset="0"/>
                            </a:rPr>
                            <m:t>𝑑</m:t>
                          </m:r>
                        </m:den>
                      </m:f>
                      <m:sSub>
                        <m:sSub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bPr>
                        <m:e>
                          <m:r>
                            <a:rPr kumimoji="1" lang="en-US" altLang="ja-JP" sz="1600" b="0" i="1">
                              <a:solidFill>
                                <a:schemeClr val="tx1"/>
                              </a:solidFill>
                              <a:effectLst/>
                              <a:latin typeface="Cambria Math" panose="02040503050406030204" pitchFamily="18" charset="0"/>
                              <a:ea typeface="Cambria Math" panose="02040503050406030204" pitchFamily="18" charset="0"/>
                            </a:rPr>
                            <m:t>𝐶</m:t>
                          </m:r>
                        </m:e>
                        <m:sub>
                          <m:r>
                            <a:rPr kumimoji="1" lang="en-US" altLang="ja-JP" sz="1600" b="0" i="1">
                              <a:solidFill>
                                <a:schemeClr val="tx1"/>
                              </a:solidFill>
                              <a:effectLst/>
                              <a:latin typeface="Cambria Math" panose="02040503050406030204" pitchFamily="18" charset="0"/>
                              <a:ea typeface="Cambria Math" panose="02040503050406030204" pitchFamily="18" charset="0"/>
                            </a:rPr>
                            <m:t>𝐷</m:t>
                          </m:r>
                        </m:sub>
                      </m:sSub>
                      <m:sSub>
                        <m:sSubPr>
                          <m:ctrlPr>
                            <a:rPr kumimoji="1" lang="en-US" altLang="ja-JP" sz="1600" b="0" i="1">
                              <a:solidFill>
                                <a:schemeClr val="tx1"/>
                              </a:solidFill>
                              <a:effectLst/>
                              <a:latin typeface="Cambria Math" panose="02040503050406030204" pitchFamily="18" charset="0"/>
                              <a:ea typeface="Cambria Math" panose="02040503050406030204" pitchFamily="18" charset="0"/>
                            </a:rPr>
                          </m:ctrlPr>
                        </m:sSubPr>
                        <m:e>
                          <m:r>
                            <a:rPr kumimoji="1" lang="ja-JP" altLang="ja-JP" sz="1600" b="0" i="1">
                              <a:solidFill>
                                <a:schemeClr val="tx1"/>
                              </a:solidFill>
                              <a:effectLst/>
                              <a:latin typeface="Cambria Math" panose="02040503050406030204" pitchFamily="18" charset="0"/>
                            </a:rPr>
                            <m:t>𝜌</m:t>
                          </m:r>
                        </m:e>
                        <m:sub>
                          <m:r>
                            <a:rPr kumimoji="1" lang="en-US" altLang="ja-JP" sz="1600" b="0" i="1">
                              <a:solidFill>
                                <a:schemeClr val="tx1"/>
                              </a:solidFill>
                              <a:effectLst/>
                              <a:latin typeface="Cambria Math" panose="02040503050406030204" pitchFamily="18" charset="0"/>
                              <a:ea typeface="Cambria Math" panose="02040503050406030204" pitchFamily="18" charset="0"/>
                            </a:rPr>
                            <m:t>𝐿</m:t>
                          </m:r>
                        </m:sub>
                      </m:sSub>
                      <m:d>
                        <m:dPr>
                          <m:begChr m:val="|"/>
                          <m:endChr m:val="|"/>
                          <m:ctrlPr>
                            <a:rPr kumimoji="1" lang="ja-JP" altLang="ja-JP" sz="1600" i="1">
                              <a:solidFill>
                                <a:schemeClr val="tx1"/>
                              </a:solidFill>
                              <a:effectLst/>
                              <a:latin typeface="Cambria Math" panose="02040503050406030204" pitchFamily="18" charset="0"/>
                            </a:rPr>
                          </m:ctrlPr>
                        </m:dPr>
                        <m:e>
                          <m:f>
                            <m:fPr>
                              <m:ctrlPr>
                                <a:rPr kumimoji="1" lang="ja-JP" altLang="ja-JP" sz="1600" i="1">
                                  <a:solidFill>
                                    <a:schemeClr val="tx1"/>
                                  </a:solidFill>
                                  <a:effectLst/>
                                  <a:latin typeface="Cambria Math" panose="02040503050406030204" pitchFamily="18" charset="0"/>
                                </a:rPr>
                              </m:ctrlPr>
                            </m:fPr>
                            <m:num>
                              <m:sSub>
                                <m:sSubPr>
                                  <m:ctrlPr>
                                    <a:rPr lang="ja-JP" altLang="ja-JP" sz="1600" i="1">
                                      <a:latin typeface="Cambria Math" panose="02040503050406030204" pitchFamily="18" charset="0"/>
                                    </a:rPr>
                                  </m:ctrlPr>
                                </m:sSubPr>
                                <m:e>
                                  <m:r>
                                    <a:rPr lang="en-US" altLang="ja-JP" sz="1600" i="1">
                                      <a:latin typeface="Cambria Math" panose="02040503050406030204" pitchFamily="18" charset="0"/>
                                      <a:ea typeface="Cambria Math" panose="02040503050406030204" pitchFamily="18" charset="0"/>
                                    </a:rPr>
                                    <m:t>𝑑𝑥</m:t>
                                  </m:r>
                                </m:e>
                                <m:sub>
                                  <m:r>
                                    <a:rPr lang="en-US" altLang="ja-JP" sz="1600" i="1">
                                      <a:latin typeface="Cambria Math" panose="02040503050406030204" pitchFamily="18" charset="0"/>
                                      <a:ea typeface="Cambria Math" panose="02040503050406030204" pitchFamily="18" charset="0"/>
                                    </a:rPr>
                                    <m:t>𝑝</m:t>
                                  </m:r>
                                  <m:r>
                                    <a:rPr lang="en-US" altLang="ja-JP" sz="1600" i="1">
                                      <a:latin typeface="Cambria Math" panose="02040503050406030204" pitchFamily="18" charset="0"/>
                                      <a:ea typeface="Cambria Math" panose="02040503050406030204" pitchFamily="18" charset="0"/>
                                    </a:rPr>
                                    <m:t>,</m:t>
                                  </m:r>
                                  <m:r>
                                    <a:rPr lang="en-US" altLang="ja-JP" sz="1600" i="1">
                                      <a:latin typeface="Cambria Math" panose="02040503050406030204" pitchFamily="18" charset="0"/>
                                      <a:ea typeface="Cambria Math" panose="02040503050406030204" pitchFamily="18" charset="0"/>
                                    </a:rPr>
                                    <m:t>𝑖</m:t>
                                  </m:r>
                                </m:sub>
                              </m:sSub>
                            </m:num>
                            <m:den>
                              <m:r>
                                <a:rPr kumimoji="1" lang="en-US" altLang="ja-JP" sz="1600" i="1">
                                  <a:solidFill>
                                    <a:schemeClr val="tx1"/>
                                  </a:solidFill>
                                  <a:effectLst/>
                                  <a:latin typeface="Cambria Math" panose="02040503050406030204" pitchFamily="18" charset="0"/>
                                  <a:ea typeface="Cambria Math" panose="02040503050406030204" pitchFamily="18" charset="0"/>
                                </a:rPr>
                                <m:t>𝑑𝑡</m:t>
                              </m:r>
                            </m:den>
                          </m:f>
                          <m:r>
                            <a:rPr kumimoji="1" lang="en-US" altLang="ja-JP" sz="1600" i="1">
                              <a:solidFill>
                                <a:schemeClr val="tx1"/>
                              </a:solidFill>
                              <a:effectLst/>
                              <a:latin typeface="Cambria Math" panose="02040503050406030204" pitchFamily="18" charset="0"/>
                              <a:ea typeface="Cambria Math" panose="02040503050406030204" pitchFamily="18" charset="0"/>
                            </a:rPr>
                            <m:t>−</m:t>
                          </m:r>
                          <m:sSub>
                            <m:sSubPr>
                              <m:ctrlPr>
                                <a:rPr kumimoji="1" lang="ja-JP" altLang="ja-JP" sz="1600" i="1">
                                  <a:solidFill>
                                    <a:schemeClr val="tx1"/>
                                  </a:solidFill>
                                  <a:effectLst/>
                                  <a:latin typeface="Cambria Math" panose="02040503050406030204" pitchFamily="18" charset="0"/>
                                </a:rPr>
                              </m:ctrlPr>
                            </m:sSubPr>
                            <m:e>
                              <m:r>
                                <a:rPr kumimoji="1" lang="en-US" altLang="ja-JP" sz="1600" i="1">
                                  <a:solidFill>
                                    <a:schemeClr val="tx1"/>
                                  </a:solidFill>
                                  <a:effectLst/>
                                  <a:latin typeface="Cambria Math" panose="02040503050406030204" pitchFamily="18" charset="0"/>
                                  <a:ea typeface="Cambria Math" panose="02040503050406030204" pitchFamily="18" charset="0"/>
                                </a:rPr>
                                <m:t>𝑉</m:t>
                              </m:r>
                            </m:e>
                            <m:sub>
                              <m:r>
                                <a:rPr kumimoji="1" lang="en-US" altLang="ja-JP" sz="1600" b="0" i="1" smtClean="0">
                                  <a:solidFill>
                                    <a:schemeClr val="tx1"/>
                                  </a:solidFill>
                                  <a:effectLst/>
                                  <a:latin typeface="Cambria Math" panose="02040503050406030204" pitchFamily="18" charset="0"/>
                                  <a:ea typeface="Cambria Math" panose="02040503050406030204" pitchFamily="18" charset="0"/>
                                </a:rPr>
                                <m:t>𝐿</m:t>
                              </m:r>
                              <m:r>
                                <a:rPr kumimoji="1" lang="en-US" altLang="ja-JP" sz="1600" b="0" i="1" smtClean="0">
                                  <a:solidFill>
                                    <a:schemeClr val="tx1"/>
                                  </a:solidFill>
                                  <a:effectLst/>
                                  <a:latin typeface="Cambria Math" panose="02040503050406030204" pitchFamily="18" charset="0"/>
                                  <a:ea typeface="Cambria Math" panose="02040503050406030204" pitchFamily="18" charset="0"/>
                                </a:rPr>
                                <m:t>,</m:t>
                              </m:r>
                              <m:r>
                                <a:rPr kumimoji="1" lang="en-US" altLang="ja-JP" sz="1600" b="0" i="1" smtClean="0">
                                  <a:solidFill>
                                    <a:schemeClr val="tx1"/>
                                  </a:solidFill>
                                  <a:effectLst/>
                                  <a:latin typeface="Cambria Math" panose="02040503050406030204" pitchFamily="18" charset="0"/>
                                  <a:ea typeface="Cambria Math" panose="02040503050406030204" pitchFamily="18" charset="0"/>
                                </a:rPr>
                                <m:t>𝑖</m:t>
                              </m:r>
                            </m:sub>
                          </m:sSub>
                        </m:e>
                      </m:d>
                      <m:d>
                        <m:dPr>
                          <m:ctrlPr>
                            <a:rPr kumimoji="1" lang="ja-JP" altLang="ja-JP" sz="1600" i="1">
                              <a:solidFill>
                                <a:schemeClr val="tx1"/>
                              </a:solidFill>
                              <a:effectLst/>
                              <a:latin typeface="Cambria Math" panose="02040503050406030204" pitchFamily="18" charset="0"/>
                            </a:rPr>
                          </m:ctrlPr>
                        </m:dPr>
                        <m:e>
                          <m:f>
                            <m:fPr>
                              <m:ctrlPr>
                                <a:rPr kumimoji="1" lang="ja-JP" altLang="ja-JP" sz="1600" i="1">
                                  <a:solidFill>
                                    <a:schemeClr val="tx1"/>
                                  </a:solidFill>
                                  <a:effectLst/>
                                  <a:latin typeface="Cambria Math" panose="02040503050406030204" pitchFamily="18" charset="0"/>
                                </a:rPr>
                              </m:ctrlPr>
                            </m:fPr>
                            <m:num>
                              <m:sSub>
                                <m:sSubPr>
                                  <m:ctrlPr>
                                    <a:rPr kumimoji="1" lang="ja-JP" altLang="ja-JP" sz="1600" i="1">
                                      <a:solidFill>
                                        <a:schemeClr val="tx1"/>
                                      </a:solidFill>
                                      <a:effectLst/>
                                      <a:latin typeface="Cambria Math" panose="02040503050406030204" pitchFamily="18" charset="0"/>
                                    </a:rPr>
                                  </m:ctrlPr>
                                </m:sSubPr>
                                <m:e>
                                  <m:r>
                                    <a:rPr kumimoji="1" lang="en-US" altLang="ja-JP" sz="1600" i="1">
                                      <a:solidFill>
                                        <a:schemeClr val="tx1"/>
                                      </a:solidFill>
                                      <a:effectLst/>
                                      <a:latin typeface="Cambria Math" panose="02040503050406030204" pitchFamily="18" charset="0"/>
                                      <a:ea typeface="Cambria Math" panose="02040503050406030204" pitchFamily="18" charset="0"/>
                                    </a:rPr>
                                    <m:t>𝑑</m:t>
                                  </m:r>
                                  <m:r>
                                    <a:rPr kumimoji="1" lang="en-US" altLang="ja-JP" sz="1600" b="0" i="1" smtClean="0">
                                      <a:solidFill>
                                        <a:schemeClr val="tx1"/>
                                      </a:solidFill>
                                      <a:effectLst/>
                                      <a:latin typeface="Cambria Math" panose="02040503050406030204" pitchFamily="18" charset="0"/>
                                      <a:ea typeface="Cambria Math" panose="02040503050406030204" pitchFamily="18" charset="0"/>
                                    </a:rPr>
                                    <m:t>𝑥</m:t>
                                  </m:r>
                                </m:e>
                                <m:sub>
                                  <m:r>
                                    <a:rPr kumimoji="1" lang="en-US" altLang="ja-JP" sz="1600" b="0" i="1" smtClean="0">
                                      <a:solidFill>
                                        <a:schemeClr val="tx1"/>
                                      </a:solidFill>
                                      <a:effectLst/>
                                      <a:latin typeface="Cambria Math" panose="02040503050406030204" pitchFamily="18" charset="0"/>
                                      <a:ea typeface="Cambria Math" panose="02040503050406030204" pitchFamily="18" charset="0"/>
                                    </a:rPr>
                                    <m:t>𝑝</m:t>
                                  </m:r>
                                  <m:r>
                                    <a:rPr kumimoji="1" lang="en-US" altLang="ja-JP" sz="1600" b="0" i="1" smtClean="0">
                                      <a:solidFill>
                                        <a:schemeClr val="tx1"/>
                                      </a:solidFill>
                                      <a:effectLst/>
                                      <a:latin typeface="Cambria Math" panose="02040503050406030204" pitchFamily="18" charset="0"/>
                                      <a:ea typeface="Cambria Math" panose="02040503050406030204" pitchFamily="18" charset="0"/>
                                    </a:rPr>
                                    <m:t>,</m:t>
                                  </m:r>
                                  <m:r>
                                    <a:rPr kumimoji="1" lang="en-US" altLang="ja-JP" sz="1600" b="0" i="1" smtClean="0">
                                      <a:solidFill>
                                        <a:schemeClr val="tx1"/>
                                      </a:solidFill>
                                      <a:effectLst/>
                                      <a:latin typeface="Cambria Math" panose="02040503050406030204" pitchFamily="18" charset="0"/>
                                      <a:ea typeface="Cambria Math" panose="02040503050406030204" pitchFamily="18" charset="0"/>
                                    </a:rPr>
                                    <m:t>𝑖</m:t>
                                  </m:r>
                                </m:sub>
                              </m:sSub>
                            </m:num>
                            <m:den>
                              <m:r>
                                <a:rPr kumimoji="1" lang="en-US" altLang="ja-JP" sz="1600" i="1">
                                  <a:solidFill>
                                    <a:schemeClr val="tx1"/>
                                  </a:solidFill>
                                  <a:effectLst/>
                                  <a:latin typeface="Cambria Math" panose="02040503050406030204" pitchFamily="18" charset="0"/>
                                  <a:ea typeface="Cambria Math" panose="02040503050406030204" pitchFamily="18" charset="0"/>
                                </a:rPr>
                                <m:t>𝑑𝑡</m:t>
                              </m:r>
                            </m:den>
                          </m:f>
                          <m:r>
                            <a:rPr kumimoji="1" lang="en-US" altLang="ja-JP" sz="1600" i="1">
                              <a:solidFill>
                                <a:schemeClr val="tx1"/>
                              </a:solidFill>
                              <a:effectLst/>
                              <a:latin typeface="Cambria Math" panose="02040503050406030204" pitchFamily="18" charset="0"/>
                              <a:ea typeface="Cambria Math" panose="02040503050406030204" pitchFamily="18" charset="0"/>
                            </a:rPr>
                            <m:t>−</m:t>
                          </m:r>
                          <m:sSub>
                            <m:sSubPr>
                              <m:ctrlPr>
                                <a:rPr kumimoji="1" lang="ja-JP" altLang="ja-JP" sz="1600" i="1">
                                  <a:solidFill>
                                    <a:schemeClr val="tx1"/>
                                  </a:solidFill>
                                  <a:effectLst/>
                                  <a:latin typeface="Cambria Math" panose="02040503050406030204" pitchFamily="18" charset="0"/>
                                </a:rPr>
                              </m:ctrlPr>
                            </m:sSubPr>
                            <m:e>
                              <m:r>
                                <a:rPr kumimoji="1" lang="en-US" altLang="ja-JP" sz="1600" i="1">
                                  <a:solidFill>
                                    <a:schemeClr val="tx1"/>
                                  </a:solidFill>
                                  <a:effectLst/>
                                  <a:latin typeface="Cambria Math" panose="02040503050406030204" pitchFamily="18" charset="0"/>
                                  <a:ea typeface="Cambria Math" panose="02040503050406030204" pitchFamily="18" charset="0"/>
                                </a:rPr>
                                <m:t>𝑉</m:t>
                              </m:r>
                            </m:e>
                            <m:sub>
                              <m:r>
                                <a:rPr kumimoji="1" lang="en-US" altLang="ja-JP" sz="1600" b="0" i="1" smtClean="0">
                                  <a:solidFill>
                                    <a:schemeClr val="tx1"/>
                                  </a:solidFill>
                                  <a:effectLst/>
                                  <a:latin typeface="Cambria Math" panose="02040503050406030204" pitchFamily="18" charset="0"/>
                                  <a:ea typeface="Cambria Math" panose="02040503050406030204" pitchFamily="18" charset="0"/>
                                </a:rPr>
                                <m:t>𝐿</m:t>
                              </m:r>
                              <m:r>
                                <a:rPr kumimoji="1" lang="en-US" altLang="ja-JP" sz="1600" b="0" i="1" smtClean="0">
                                  <a:solidFill>
                                    <a:schemeClr val="tx1"/>
                                  </a:solidFill>
                                  <a:effectLst/>
                                  <a:latin typeface="Cambria Math" panose="02040503050406030204" pitchFamily="18" charset="0"/>
                                  <a:ea typeface="Cambria Math" panose="02040503050406030204" pitchFamily="18" charset="0"/>
                                </a:rPr>
                                <m:t>,</m:t>
                              </m:r>
                              <m:r>
                                <a:rPr kumimoji="1" lang="en-US" altLang="ja-JP" sz="1600" b="0" i="1" smtClean="0">
                                  <a:solidFill>
                                    <a:schemeClr val="tx1"/>
                                  </a:solidFill>
                                  <a:effectLst/>
                                  <a:latin typeface="Cambria Math" panose="02040503050406030204" pitchFamily="18" charset="0"/>
                                  <a:ea typeface="Cambria Math" panose="02040503050406030204" pitchFamily="18" charset="0"/>
                                </a:rPr>
                                <m:t>𝑖</m:t>
                              </m:r>
                            </m:sub>
                          </m:sSub>
                        </m:e>
                      </m:d>
                      <m:r>
                        <a:rPr lang="en-US" altLang="ja-JP" sz="1600" i="1">
                          <a:latin typeface="Cambria Math" panose="02040503050406030204" pitchFamily="18" charset="0"/>
                          <a:ea typeface="Cambria Math" panose="02040503050406030204" pitchFamily="18" charset="0"/>
                        </a:rPr>
                        <m:t>+</m:t>
                      </m:r>
                      <m:d>
                        <m:dPr>
                          <m:ctrlPr>
                            <a:rPr lang="en-US" altLang="ja-JP" sz="1600" i="1">
                              <a:latin typeface="Cambria Math" panose="02040503050406030204" pitchFamily="18" charset="0"/>
                              <a:ea typeface="Cambria Math" panose="02040503050406030204" pitchFamily="18" charset="0"/>
                            </a:rPr>
                          </m:ctrlPr>
                        </m:dPr>
                        <m:e>
                          <m:sSub>
                            <m:sSubPr>
                              <m:ctrlPr>
                                <a:rPr lang="en-US" altLang="ja-JP" sz="1600" i="1">
                                  <a:latin typeface="Cambria Math" panose="02040503050406030204" pitchFamily="18" charset="0"/>
                                  <a:ea typeface="Cambria Math" panose="02040503050406030204" pitchFamily="18" charset="0"/>
                                </a:rPr>
                              </m:ctrlPr>
                            </m:sSubPr>
                            <m:e>
                              <m:r>
                                <a:rPr lang="ja-JP" altLang="ja-JP" sz="1600" i="1">
                                  <a:latin typeface="Cambria Math" panose="02040503050406030204" pitchFamily="18" charset="0"/>
                                </a:rPr>
                                <m:t>𝜌</m:t>
                              </m:r>
                            </m:e>
                            <m:sub>
                              <m:r>
                                <a:rPr lang="en-US" altLang="ja-JP" sz="1600" i="1">
                                  <a:latin typeface="Cambria Math" panose="02040503050406030204" pitchFamily="18" charset="0"/>
                                  <a:ea typeface="Cambria Math" panose="02040503050406030204" pitchFamily="18" charset="0"/>
                                </a:rPr>
                                <m:t>𝐿</m:t>
                              </m:r>
                            </m:sub>
                          </m:sSub>
                          <m:sSub>
                            <m:sSubPr>
                              <m:ctrlPr>
                                <a:rPr lang="en-US" altLang="ja-JP" sz="1600" i="1">
                                  <a:latin typeface="Cambria Math" panose="02040503050406030204" pitchFamily="18" charset="0"/>
                                  <a:ea typeface="Cambria Math" panose="02040503050406030204" pitchFamily="18" charset="0"/>
                                </a:rPr>
                              </m:ctrlPr>
                            </m:sSubPr>
                            <m:e>
                              <m:r>
                                <a:rPr lang="en-US" altLang="ja-JP" sz="1600" i="1">
                                  <a:latin typeface="Cambria Math" panose="02040503050406030204" pitchFamily="18" charset="0"/>
                                  <a:ea typeface="Cambria Math" panose="02040503050406030204" pitchFamily="18" charset="0"/>
                                </a:rPr>
                                <m:t>−</m:t>
                              </m:r>
                              <m:r>
                                <a:rPr lang="ja-JP" altLang="ja-JP" sz="1600" i="1">
                                  <a:latin typeface="Cambria Math" panose="02040503050406030204" pitchFamily="18" charset="0"/>
                                </a:rPr>
                                <m:t>𝜌</m:t>
                              </m:r>
                            </m:e>
                            <m:sub>
                              <m:r>
                                <a:rPr lang="en-US" altLang="ja-JP" sz="1600" b="0" i="1" smtClean="0">
                                  <a:latin typeface="Cambria Math" panose="02040503050406030204" pitchFamily="18" charset="0"/>
                                </a:rPr>
                                <m:t>𝑝</m:t>
                              </m:r>
                            </m:sub>
                          </m:sSub>
                        </m:e>
                      </m:d>
                      <m:sSub>
                        <m:sSubPr>
                          <m:ctrlPr>
                            <a:rPr lang="en-US" altLang="ja-JP" sz="1600" i="1" smtClean="0">
                              <a:latin typeface="Cambria Math" panose="02040503050406030204" pitchFamily="18" charset="0"/>
                              <a:ea typeface="Cambria Math" panose="02040503050406030204" pitchFamily="18" charset="0"/>
                            </a:rPr>
                          </m:ctrlPr>
                        </m:sSubPr>
                        <m:e>
                          <m:r>
                            <a:rPr lang="en-US" altLang="ja-JP" sz="1600" b="0" i="1" smtClean="0">
                              <a:latin typeface="Cambria Math" panose="02040503050406030204" pitchFamily="18" charset="0"/>
                              <a:ea typeface="Cambria Math" panose="02040503050406030204" pitchFamily="18" charset="0"/>
                            </a:rPr>
                            <m:t>𝑔</m:t>
                          </m:r>
                        </m:e>
                        <m:sub>
                          <m:r>
                            <a:rPr lang="en-US" altLang="ja-JP" sz="1600" b="0" i="1" smtClean="0">
                              <a:latin typeface="Cambria Math" panose="02040503050406030204" pitchFamily="18" charset="0"/>
                              <a:ea typeface="Cambria Math" panose="02040503050406030204" pitchFamily="18" charset="0"/>
                            </a:rPr>
                            <m:t>𝑖</m:t>
                          </m:r>
                        </m:sub>
                      </m:sSub>
                    </m:oMath>
                  </m:oMathPara>
                </a14:m>
                <a:endParaRPr lang="ja-JP" altLang="ja-JP" sz="1600" dirty="0">
                  <a:effectLst/>
                  <a:latin typeface="Cambria Math" panose="02040503050406030204" pitchFamily="18" charset="0"/>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282342" y="1538414"/>
                <a:ext cx="7861658" cy="564450"/>
              </a:xfrm>
              <a:prstGeom prst="rect">
                <a:avLst/>
              </a:prstGeom>
              <a:blipFill>
                <a:blip r:embed="rId4"/>
                <a:stretch>
                  <a:fillRect/>
                </a:stretch>
              </a:blipFill>
            </p:spPr>
            <p:txBody>
              <a:bodyPr/>
              <a:lstStyle/>
              <a:p>
                <a:r>
                  <a:rPr lang="ja-JP" altLang="en-US">
                    <a:noFill/>
                  </a:rPr>
                  <a:t> </a:t>
                </a:r>
              </a:p>
            </p:txBody>
          </p:sp>
        </mc:Fallback>
      </mc:AlternateContent>
      <p:sp>
        <p:nvSpPr>
          <p:cNvPr id="10" name="角丸四角形 9"/>
          <p:cNvSpPr/>
          <p:nvPr/>
        </p:nvSpPr>
        <p:spPr>
          <a:xfrm>
            <a:off x="551170" y="1025091"/>
            <a:ext cx="4425779" cy="413583"/>
          </a:xfrm>
          <a:prstGeom prst="roundRect">
            <a:avLst/>
          </a:prstGeom>
          <a:gradFill>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0800" dist="381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流体中に存在する単一気泡の運動方程式</a:t>
            </a:r>
          </a:p>
        </p:txBody>
      </p:sp>
      <p:sp>
        <p:nvSpPr>
          <p:cNvPr id="12" name="下矢印 11"/>
          <p:cNvSpPr/>
          <p:nvPr/>
        </p:nvSpPr>
        <p:spPr>
          <a:xfrm>
            <a:off x="3780429" y="2212601"/>
            <a:ext cx="1924334" cy="497815"/>
          </a:xfrm>
          <a:prstGeom prst="downArrow">
            <a:avLst/>
          </a:prstGeom>
          <a:gradFill>
            <a:gsLst>
              <a:gs pos="0">
                <a:srgbClr val="FEFEFE"/>
              </a:gs>
              <a:gs pos="100000">
                <a:srgbClr val="FFC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3780429" y="3932508"/>
            <a:ext cx="1924334" cy="497815"/>
          </a:xfrm>
          <a:prstGeom prst="downArrow">
            <a:avLst/>
          </a:prstGeom>
          <a:gradFill>
            <a:gsLst>
              <a:gs pos="0">
                <a:srgbClr val="FEFEFE"/>
              </a:gs>
              <a:gs pos="100000">
                <a:srgbClr val="FFC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rot="16200000">
            <a:off x="1540494" y="6157665"/>
            <a:ext cx="535385" cy="695762"/>
          </a:xfrm>
          <a:prstGeom prst="downArrow">
            <a:avLst>
              <a:gd name="adj1" fmla="val 50000"/>
              <a:gd name="adj2" fmla="val 65295"/>
            </a:avLst>
          </a:prstGeom>
          <a:gradFill>
            <a:gsLst>
              <a:gs pos="0">
                <a:srgbClr val="FEFEFE"/>
              </a:gs>
              <a:gs pos="100000">
                <a:srgbClr val="FFC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108442" y="6305716"/>
            <a:ext cx="6513924" cy="400110"/>
          </a:xfrm>
          <a:prstGeom prst="rect">
            <a:avLst/>
          </a:prstGeom>
          <a:noFill/>
        </p:spPr>
        <p:txBody>
          <a:bodyPr wrap="square" rtlCol="0">
            <a:spAutoFit/>
          </a:bodyPr>
          <a:lstStyle/>
          <a:p>
            <a:r>
              <a:rPr lang="en-US" altLang="ja-JP" sz="2000" dirty="0"/>
              <a:t>2</a:t>
            </a:r>
            <a:r>
              <a:rPr lang="ja-JP" altLang="en-US" sz="2000" dirty="0"/>
              <a:t>階の常微分方程式から</a:t>
            </a:r>
            <a:r>
              <a:rPr kumimoji="1" lang="en-US" altLang="ja-JP" sz="2000" dirty="0"/>
              <a:t>1</a:t>
            </a:r>
            <a:r>
              <a:rPr kumimoji="1" lang="ja-JP" altLang="en-US" sz="2000" dirty="0"/>
              <a:t>階の連立常微分方程式へ変換</a:t>
            </a:r>
          </a:p>
        </p:txBody>
      </p:sp>
      <p:sp>
        <p:nvSpPr>
          <p:cNvPr id="20" name="テキスト ボックス 19"/>
          <p:cNvSpPr txBox="1"/>
          <p:nvPr/>
        </p:nvSpPr>
        <p:spPr>
          <a:xfrm>
            <a:off x="685332" y="2325451"/>
            <a:ext cx="1730322" cy="400110"/>
          </a:xfrm>
          <a:prstGeom prst="rect">
            <a:avLst/>
          </a:prstGeom>
          <a:solidFill>
            <a:srgbClr val="AABED7">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prstClr val="black"/>
                </a:solidFill>
                <a:effectLst/>
                <a:uLnTx/>
                <a:uFillTx/>
              </a:rPr>
              <a:t>各方向へ分解</a:t>
            </a:r>
          </a:p>
        </p:txBody>
      </p:sp>
      <p:sp>
        <p:nvSpPr>
          <p:cNvPr id="21" name="テキスト ボックス 20"/>
          <p:cNvSpPr txBox="1"/>
          <p:nvPr/>
        </p:nvSpPr>
        <p:spPr>
          <a:xfrm>
            <a:off x="685332" y="4077030"/>
            <a:ext cx="1075229" cy="400110"/>
          </a:xfrm>
          <a:prstGeom prst="rect">
            <a:avLst/>
          </a:prstGeom>
          <a:solidFill>
            <a:srgbClr val="AABED7">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prstClr val="black"/>
                </a:solidFill>
                <a:effectLst/>
                <a:uLnTx/>
                <a:uFillTx/>
              </a:rPr>
              <a:t>整理後</a:t>
            </a:r>
          </a:p>
        </p:txBody>
      </p:sp>
    </p:spTree>
    <p:extLst>
      <p:ext uri="{BB962C8B-B14F-4D97-AF65-F5344CB8AC3E}">
        <p14:creationId xmlns:p14="http://schemas.microsoft.com/office/powerpoint/2010/main" val="149506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タイトル 1"/>
          <p:cNvSpPr txBox="1">
            <a:spLocks/>
          </p:cNvSpPr>
          <p:nvPr/>
        </p:nvSpPr>
        <p:spPr>
          <a:xfrm>
            <a:off x="685332" y="380144"/>
            <a:ext cx="7773338" cy="463319"/>
          </a:xfrm>
          <a:prstGeom prst="rect">
            <a:avLst/>
          </a:prstGeom>
        </p:spPr>
        <p:txBody>
          <a:bodyPr vert="horz" lIns="91440" tIns="45720" rIns="91440" bIns="45720" rtlCol="0" anchor="ctr">
            <a:normAutofit fontScale="90000" lnSpcReduction="20000"/>
          </a:bodyPr>
          <a:lstStyle>
            <a:lvl1pPr marL="0" indent="0" algn="l" defTabSz="914400" rtl="0" eaLnBrk="1" latinLnBrk="0" hangingPunct="1">
              <a:lnSpc>
                <a:spcPct val="90000"/>
              </a:lnSpc>
              <a:spcBef>
                <a:spcPct val="0"/>
              </a:spcBef>
              <a:buFont typeface="+mj-lt"/>
              <a:buNone/>
              <a:defRPr kumimoji="1" sz="3600" b="0" i="1" kern="1200" cap="none" baseline="0">
                <a:solidFill>
                  <a:schemeClr val="tx1"/>
                </a:solidFill>
                <a:effectLst/>
                <a:latin typeface="Times New Roman" panose="02020603050405020304" pitchFamily="18" charset="0"/>
                <a:ea typeface="ＭＳ Ｐゴシック" panose="020B0600070205080204" pitchFamily="50" charset="-128"/>
                <a:cs typeface="+mj-cs"/>
              </a:defRPr>
            </a:lvl1pPr>
          </a:lstStyle>
          <a:p>
            <a:pPr marL="0" marR="0" lvl="0" indent="0" algn="l" defTabSz="914400" rtl="0" eaLnBrk="1" fontAlgn="auto" latinLnBrk="0" hangingPunct="1">
              <a:lnSpc>
                <a:spcPct val="90000"/>
              </a:lnSpc>
              <a:spcBef>
                <a:spcPct val="0"/>
              </a:spcBef>
              <a:spcAft>
                <a:spcPts val="0"/>
              </a:spcAft>
              <a:buClrTx/>
              <a:buSzTx/>
              <a:buFont typeface="+mj-lt"/>
              <a:buNone/>
              <a:tabLst/>
              <a:defRPr/>
            </a:pPr>
            <a:r>
              <a:rPr kumimoji="1" lang="ja-JP" altLang="en-US" sz="3600" b="0" i="1"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rPr>
              <a:t>気泡の汚れ度の影響</a:t>
            </a:r>
            <a:endParaRPr kumimoji="1" lang="ja-JP" altLang="en-US" sz="3600" b="0" i="1"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j-cs"/>
            </a:endParaRPr>
          </a:p>
        </p:txBody>
      </p:sp>
      <p:sp>
        <p:nvSpPr>
          <p:cNvPr id="10" name="コンテンツ プレースホルダー 2"/>
          <p:cNvSpPr txBox="1">
            <a:spLocks/>
          </p:cNvSpPr>
          <p:nvPr/>
        </p:nvSpPr>
        <p:spPr>
          <a:xfrm>
            <a:off x="69871" y="994862"/>
            <a:ext cx="5275852" cy="5371713"/>
          </a:xfrm>
          <a:prstGeom prst="rect">
            <a:avLst/>
          </a:prstGeom>
        </p:spPr>
        <p:txBody>
          <a:bodyPr vert="horz" lIns="91440" tIns="45720" rIns="91440" bIns="45720" rtlCol="0">
            <a:normAutofit/>
          </a:bodyPr>
          <a:lstStyle>
            <a:lvl1pPr marL="360000" indent="-216000" algn="l" defTabSz="914400" rtl="0" eaLnBrk="1" latinLnBrk="0" hangingPunct="1">
              <a:lnSpc>
                <a:spcPct val="100000"/>
              </a:lnSpc>
              <a:spcBef>
                <a:spcPts val="1000"/>
              </a:spcBef>
              <a:buClr>
                <a:schemeClr val="tx1"/>
              </a:buClr>
              <a:buFont typeface="Wingdings" panose="05000000000000000000" pitchFamily="2" charset="2"/>
              <a:buChar char="l"/>
              <a:defRPr kumimoji="1" sz="2000" kern="1200" cap="none" baseline="0">
                <a:solidFill>
                  <a:schemeClr val="tx1"/>
                </a:solidFill>
                <a:effectLst/>
                <a:latin typeface="Times New Roman" panose="02020603050405020304" pitchFamily="18" charset="0"/>
                <a:ea typeface="ＭＳ Ｐゴシック" panose="020B0600070205080204" pitchFamily="50" charset="-128"/>
                <a:cs typeface="+mn-cs"/>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Ø"/>
              <a:defRPr kumimoji="1" sz="1800" kern="1200" cap="none" baseline="0">
                <a:solidFill>
                  <a:schemeClr val="tx1"/>
                </a:solidFill>
                <a:effectLst/>
                <a:latin typeface="Times New Roman" panose="02020603050405020304" pitchFamily="18" charset="0"/>
                <a:ea typeface="ＭＳ Ｐゴシック" panose="020B0600070205080204" pitchFamily="50" charset="-128"/>
                <a:cs typeface="+mn-cs"/>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ü"/>
              <a:defRPr kumimoji="1" sz="1600" kern="1200" cap="none" baseline="0">
                <a:solidFill>
                  <a:schemeClr val="tx1"/>
                </a:solidFill>
                <a:effectLst/>
                <a:latin typeface="Times New Roman" panose="02020603050405020304" pitchFamily="18" charset="0"/>
                <a:ea typeface="ＭＳ Ｐゴシック" panose="020B0600070205080204" pitchFamily="50" charset="-128"/>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kumimoji="1" sz="1400" kern="1200" cap="none" baseline="0">
                <a:solidFill>
                  <a:schemeClr val="tx1"/>
                </a:solidFill>
                <a:effectLst/>
                <a:latin typeface="Times New Roman" panose="02020603050405020304" pitchFamily="18" charset="0"/>
                <a:ea typeface="ＭＳ Ｐゴシック" panose="020B0600070205080204" pitchFamily="50" charset="-128"/>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a:lstStyle>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Ø"/>
              <a:tabLst/>
              <a:defRPr/>
            </a:pPr>
            <a:r>
              <a:rPr kumimoji="1" lang="ja-JP"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気泡径が小さい</a:t>
            </a:r>
            <a:r>
              <a:rPr kumimoji="1" lang="ja-JP" altLang="en-US"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か</a:t>
            </a:r>
            <a:r>
              <a:rPr kumimoji="1" lang="ja-JP"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表面張力が大きい</a:t>
            </a:r>
            <a:r>
              <a:rPr kumimoji="1" lang="ja-JP" altLang="en-US"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場合</a:t>
            </a:r>
            <a:endParaRPr kumimoji="1" lang="en-US" altLang="ja-JP"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144000" marR="0" lvl="0" indent="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None/>
              <a:tabLst/>
              <a:defRPr/>
            </a:pPr>
            <a:r>
              <a:rPr kumimoji="1" lang="ja-JP" altLang="en-US"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　⇒気泡は球形を保ち、直線的に動く</a:t>
            </a:r>
            <a:endParaRPr kumimoji="1" lang="en-US" altLang="ja-JP"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144000" marR="0" lvl="0" indent="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None/>
              <a:tabLst/>
              <a:defRPr/>
            </a:pPr>
            <a:endParaRPr kumimoji="1" lang="en-US" altLang="ja-JP"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685800" marR="0" lvl="1" indent="-22860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Char char="ü"/>
              <a:tabLst/>
              <a:defRPr/>
            </a:pPr>
            <a:r>
              <a:rPr kumimoji="1" lang="ja-JP" altLang="en-US"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純度が高い系の場合</a:t>
            </a:r>
            <a:endParaRPr kumimoji="1" lang="en-US" altLang="ja-JP"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457200" marR="0" lvl="1" indent="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None/>
              <a:tabLst/>
              <a:defRPr/>
            </a:pPr>
            <a:r>
              <a:rPr kumimoji="1" lang="ja-JP" altLang="en-US"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　⇒気泡に</a:t>
            </a:r>
            <a:r>
              <a:rPr kumimoji="1" lang="ja-JP" altLang="en-US" sz="1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内部循環が生じる</a:t>
            </a:r>
            <a:r>
              <a:rPr kumimoji="1" lang="ja-JP" altLang="en-US"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ことで粘性抵抗が</a:t>
            </a:r>
            <a:endParaRPr kumimoji="1" lang="en-US" altLang="ja-JP"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457200" marR="0" lvl="1" indent="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None/>
              <a:tabLst/>
              <a:defRPr/>
            </a:pPr>
            <a:r>
              <a:rPr kumimoji="1" lang="ja-JP" altLang="en-US"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　　減少する</a:t>
            </a:r>
            <a:endParaRPr kumimoji="1" lang="en-US" altLang="ja-JP"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457200" marR="0" lvl="1" indent="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None/>
              <a:tabLst/>
              <a:defRPr/>
            </a:pPr>
            <a:endParaRPr kumimoji="1" lang="en-US" altLang="ja-JP"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685800" marR="0" lvl="1" indent="-22860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Char char="ü"/>
              <a:tabLst/>
              <a:defRPr/>
            </a:pPr>
            <a:r>
              <a:rPr kumimoji="1" lang="ja-JP" altLang="en-US"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汚れた系の場合</a:t>
            </a:r>
            <a:endParaRPr kumimoji="1" lang="en-US" altLang="ja-JP"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457200" marR="0" lvl="1" indent="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None/>
              <a:tabLst/>
              <a:defRPr/>
            </a:pPr>
            <a:r>
              <a:rPr kumimoji="1" lang="ja-JP" altLang="en-US"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　⇒剛体壁のように振る舞い、</a:t>
            </a:r>
            <a:r>
              <a:rPr kumimoji="1" lang="ja-JP" altLang="en-US" sz="1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内部循環が形成</a:t>
            </a:r>
            <a:endParaRPr kumimoji="1" lang="en-US" altLang="ja-JP" sz="1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457200" marR="0" lvl="1" indent="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None/>
              <a:tabLst/>
              <a:defRPr/>
            </a:pPr>
            <a:r>
              <a:rPr kumimoji="1" lang="ja-JP" altLang="en-US" sz="1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　　されない</a:t>
            </a:r>
            <a:endParaRPr kumimoji="1" lang="en-US" altLang="ja-JP" sz="1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457200" marR="0" lvl="1" indent="0" algn="l" defTabSz="914400" rtl="0" eaLnBrk="1" fontAlgn="auto" latinLnBrk="0" hangingPunct="1">
              <a:lnSpc>
                <a:spcPct val="100000"/>
              </a:lnSpc>
              <a:spcBef>
                <a:spcPts val="500"/>
              </a:spcBef>
              <a:spcAft>
                <a:spcPts val="0"/>
              </a:spcAft>
              <a:buClr>
                <a:sysClr val="windowText" lastClr="000000"/>
              </a:buClr>
              <a:buSzTx/>
              <a:buFont typeface="Wingdings" panose="05000000000000000000" pitchFamily="2" charset="2"/>
              <a:buNone/>
              <a:tabLst/>
              <a:defRPr/>
            </a:pPr>
            <a:endParaRPr kumimoji="1" lang="en-US" altLang="ja-JP" sz="18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360000" marR="0" lvl="0" indent="-21600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Char char="Ø"/>
              <a:tabLst/>
              <a:defRPr/>
            </a:pPr>
            <a:r>
              <a:rPr kumimoji="1" lang="ja-JP"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気泡径が大きい</a:t>
            </a:r>
            <a:r>
              <a:rPr kumimoji="1" lang="ja-JP" altLang="en-US"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か</a:t>
            </a:r>
            <a:r>
              <a:rPr kumimoji="1" lang="ja-JP"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表面張力が小さい</a:t>
            </a:r>
            <a:r>
              <a:rPr kumimoji="1" lang="ja-JP" altLang="en-US"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場合</a:t>
            </a:r>
            <a:endParaRPr kumimoji="1" lang="en-US" altLang="ja-JP"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a:p>
            <a:pPr marL="144000" marR="0" lvl="0" indent="0" algn="l" defTabSz="914400" rtl="0" eaLnBrk="1" fontAlgn="auto" latinLnBrk="0" hangingPunct="1">
              <a:lnSpc>
                <a:spcPct val="100000"/>
              </a:lnSpc>
              <a:spcBef>
                <a:spcPts val="1000"/>
              </a:spcBef>
              <a:spcAft>
                <a:spcPts val="0"/>
              </a:spcAft>
              <a:buClr>
                <a:sysClr val="windowText" lastClr="000000"/>
              </a:buClr>
              <a:buSzTx/>
              <a:buFont typeface="Wingdings" panose="05000000000000000000" pitchFamily="2" charset="2"/>
              <a:buNone/>
              <a:tabLst/>
              <a:defRPr/>
            </a:pPr>
            <a:r>
              <a:rPr kumimoji="1" lang="ja-JP" altLang="en-US" sz="2000" b="0" i="0" u="none" strike="noStrike" kern="1200" cap="none" spc="0" normalizeH="0" baseline="0" noProof="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rPr>
              <a:t>　⇒気泡は非球形となり、運動が振動的になる</a:t>
            </a:r>
            <a:endParaRPr kumimoji="1" lang="ja-JP"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11" name="図 10"/>
          <p:cNvPicPr>
            <a:picLocks noChangeAspect="1"/>
          </p:cNvPicPr>
          <p:nvPr/>
        </p:nvPicPr>
        <p:blipFill>
          <a:blip r:embed="rId2"/>
          <a:stretch>
            <a:fillRect/>
          </a:stretch>
        </p:blipFill>
        <p:spPr>
          <a:xfrm>
            <a:off x="5181069" y="994862"/>
            <a:ext cx="3762332" cy="3026482"/>
          </a:xfrm>
          <a:prstGeom prst="rect">
            <a:avLst/>
          </a:prstGeom>
        </p:spPr>
      </p:pic>
      <p:sp>
        <p:nvSpPr>
          <p:cNvPr id="12" name="正方形/長方形 11"/>
          <p:cNvSpPr/>
          <p:nvPr/>
        </p:nvSpPr>
        <p:spPr>
          <a:xfrm>
            <a:off x="685332" y="6096684"/>
            <a:ext cx="7317324" cy="738664"/>
          </a:xfrm>
          <a:prstGeom prst="rect">
            <a:avLst/>
          </a:prstGeom>
        </p:spPr>
        <p:txBody>
          <a:bodyPr wrap="square">
            <a:spAutoFit/>
          </a:bodyPr>
          <a:lstStyle/>
          <a:p>
            <a:pPr algn="just">
              <a:buClr>
                <a:srgbClr val="000000"/>
              </a:buClr>
              <a:buSzPts val="1050"/>
            </a:pPr>
            <a:r>
              <a:rPr lang="en-US" altLang="ja-JP" sz="1400" kern="100" dirty="0">
                <a:solidFill>
                  <a:srgbClr val="000000"/>
                </a:solidFill>
                <a:ea typeface="ＭＳ 明朝" panose="02020609040205080304" pitchFamily="17" charset="-128"/>
                <a:cs typeface="Times New Roman" panose="02020603050405020304" pitchFamily="18" charset="0"/>
              </a:rPr>
              <a:t>【</a:t>
            </a:r>
            <a:r>
              <a:rPr lang="ja-JP" altLang="en-US" sz="1400" kern="100" dirty="0">
                <a:solidFill>
                  <a:srgbClr val="000000"/>
                </a:solidFill>
                <a:ea typeface="ＭＳ 明朝" panose="02020609040205080304" pitchFamily="17" charset="-128"/>
                <a:cs typeface="Times New Roman" panose="02020603050405020304" pitchFamily="18" charset="0"/>
              </a:rPr>
              <a:t>参考文献</a:t>
            </a:r>
            <a:r>
              <a:rPr lang="en-US" altLang="ja-JP" sz="1400" kern="100" dirty="0">
                <a:solidFill>
                  <a:srgbClr val="000000"/>
                </a:solidFill>
                <a:ea typeface="ＭＳ 明朝" panose="02020609040205080304" pitchFamily="17" charset="-128"/>
                <a:cs typeface="Times New Roman" panose="02020603050405020304" pitchFamily="18" charset="0"/>
              </a:rPr>
              <a:t>】</a:t>
            </a:r>
          </a:p>
          <a:p>
            <a:pPr algn="just">
              <a:buClr>
                <a:srgbClr val="000000"/>
              </a:buClr>
              <a:buSzPts val="1050"/>
            </a:pPr>
            <a:r>
              <a:rPr lang="ja-JP" altLang="ja-JP" sz="1400" kern="100" dirty="0">
                <a:solidFill>
                  <a:srgbClr val="000000"/>
                </a:solidFill>
                <a:ea typeface="ＭＳ 明朝" panose="02020609040205080304" pitchFamily="17" charset="-128"/>
                <a:cs typeface="Times New Roman" panose="02020603050405020304" pitchFamily="18" charset="0"/>
              </a:rPr>
              <a:t>冨山明男，片岡勲，坂口忠司</a:t>
            </a:r>
            <a:r>
              <a:rPr lang="ja-JP" altLang="ja-JP" sz="1400" kern="100" dirty="0">
                <a:solidFill>
                  <a:prstClr val="black"/>
                </a:solidFill>
                <a:ea typeface="ＭＳ 明朝" panose="02020609040205080304" pitchFamily="17" charset="-128"/>
                <a:cs typeface="Times New Roman" panose="02020603050405020304" pitchFamily="18" charset="0"/>
              </a:rPr>
              <a:t>“</a:t>
            </a:r>
            <a:r>
              <a:rPr lang="ja-JP" altLang="ja-JP" sz="1400" kern="100" dirty="0">
                <a:solidFill>
                  <a:srgbClr val="000000"/>
                </a:solidFill>
                <a:ea typeface="ＭＳ 明朝" panose="02020609040205080304" pitchFamily="17" charset="-128"/>
                <a:cs typeface="Times New Roman" panose="02020603050405020304" pitchFamily="18" charset="0"/>
              </a:rPr>
              <a:t>気泡の抗力係数に関する研究（第</a:t>
            </a:r>
            <a:r>
              <a:rPr lang="en-US" altLang="ja-JP" sz="1400" kern="100" dirty="0">
                <a:solidFill>
                  <a:srgbClr val="000000"/>
                </a:solidFill>
                <a:ea typeface="ＭＳ 明朝" panose="02020609040205080304" pitchFamily="17" charset="-128"/>
                <a:cs typeface="Times New Roman" panose="02020603050405020304" pitchFamily="18" charset="0"/>
              </a:rPr>
              <a:t>1</a:t>
            </a:r>
            <a:r>
              <a:rPr lang="ja-JP" altLang="ja-JP" sz="1400" kern="100" dirty="0">
                <a:solidFill>
                  <a:srgbClr val="000000"/>
                </a:solidFill>
                <a:ea typeface="ＭＳ 明朝" panose="02020609040205080304" pitchFamily="17" charset="-128"/>
                <a:cs typeface="Times New Roman" panose="02020603050405020304" pitchFamily="18" charset="0"/>
              </a:rPr>
              <a:t>報，静止液中単一気泡の抗力係数）”，日本機械学会論文集（</a:t>
            </a:r>
            <a:r>
              <a:rPr lang="en-US" altLang="ja-JP" sz="1400" kern="100" dirty="0">
                <a:solidFill>
                  <a:srgbClr val="000000"/>
                </a:solidFill>
                <a:ea typeface="ＭＳ 明朝" panose="02020609040205080304" pitchFamily="17" charset="-128"/>
                <a:cs typeface="Times New Roman" panose="02020603050405020304" pitchFamily="18" charset="0"/>
              </a:rPr>
              <a:t>B</a:t>
            </a:r>
            <a:r>
              <a:rPr lang="ja-JP" altLang="ja-JP" sz="1400" kern="100" dirty="0">
                <a:solidFill>
                  <a:srgbClr val="000000"/>
                </a:solidFill>
                <a:ea typeface="ＭＳ 明朝" panose="02020609040205080304" pitchFamily="17" charset="-128"/>
                <a:cs typeface="Times New Roman" panose="02020603050405020304" pitchFamily="18" charset="0"/>
              </a:rPr>
              <a:t>編）</a:t>
            </a:r>
            <a:r>
              <a:rPr lang="en-US" altLang="ja-JP" sz="1400" kern="100" dirty="0">
                <a:solidFill>
                  <a:srgbClr val="000000"/>
                </a:solidFill>
                <a:ea typeface="ＭＳ 明朝" panose="02020609040205080304" pitchFamily="17" charset="-128"/>
                <a:cs typeface="Times New Roman" panose="02020603050405020304" pitchFamily="18" charset="0"/>
              </a:rPr>
              <a:t>61</a:t>
            </a:r>
            <a:r>
              <a:rPr lang="ja-JP" altLang="ja-JP" sz="1400" kern="100" dirty="0">
                <a:solidFill>
                  <a:srgbClr val="000000"/>
                </a:solidFill>
                <a:ea typeface="ＭＳ 明朝" panose="02020609040205080304" pitchFamily="17" charset="-128"/>
                <a:cs typeface="Times New Roman" panose="02020603050405020304" pitchFamily="18" charset="0"/>
              </a:rPr>
              <a:t>巻</a:t>
            </a:r>
            <a:r>
              <a:rPr lang="en-US" altLang="ja-JP" sz="1400" kern="100" dirty="0">
                <a:solidFill>
                  <a:srgbClr val="000000"/>
                </a:solidFill>
                <a:ea typeface="ＭＳ 明朝" panose="02020609040205080304" pitchFamily="17" charset="-128"/>
                <a:cs typeface="Times New Roman" panose="02020603050405020304" pitchFamily="18" charset="0"/>
              </a:rPr>
              <a:t>587</a:t>
            </a:r>
            <a:r>
              <a:rPr lang="ja-JP" altLang="ja-JP" sz="1400" kern="100" dirty="0">
                <a:solidFill>
                  <a:srgbClr val="000000"/>
                </a:solidFill>
                <a:ea typeface="ＭＳ 明朝" panose="02020609040205080304" pitchFamily="17" charset="-128"/>
                <a:cs typeface="Times New Roman" panose="02020603050405020304" pitchFamily="18" charset="0"/>
              </a:rPr>
              <a:t>号，</a:t>
            </a:r>
            <a:r>
              <a:rPr lang="en-US" altLang="ja-JP" sz="1400" kern="100" dirty="0">
                <a:solidFill>
                  <a:srgbClr val="000000"/>
                </a:solidFill>
                <a:ea typeface="ＭＳ 明朝" panose="02020609040205080304" pitchFamily="17" charset="-128"/>
                <a:cs typeface="Times New Roman" panose="02020603050405020304" pitchFamily="18" charset="0"/>
              </a:rPr>
              <a:t>(1995)</a:t>
            </a:r>
            <a:r>
              <a:rPr lang="ja-JP" altLang="ja-JP" sz="1400" kern="100" dirty="0" err="1">
                <a:solidFill>
                  <a:srgbClr val="000000"/>
                </a:solidFill>
                <a:ea typeface="ＭＳ 明朝" panose="02020609040205080304" pitchFamily="17" charset="-128"/>
                <a:cs typeface="Times New Roman" panose="02020603050405020304" pitchFamily="18" charset="0"/>
              </a:rPr>
              <a:t>，</a:t>
            </a:r>
            <a:r>
              <a:rPr lang="en-US" altLang="ja-JP" sz="1400" kern="100" dirty="0">
                <a:solidFill>
                  <a:srgbClr val="000000"/>
                </a:solidFill>
                <a:ea typeface="ＭＳ 明朝" panose="02020609040205080304" pitchFamily="17" charset="-128"/>
                <a:cs typeface="Times New Roman" panose="02020603050405020304" pitchFamily="18" charset="0"/>
              </a:rPr>
              <a:t>pp.2357-2364</a:t>
            </a:r>
            <a:endParaRPr lang="ja-JP" altLang="ja-JP" sz="1400" kern="100" dirty="0">
              <a:solidFill>
                <a:prstClr val="black"/>
              </a:solidFill>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55218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i="1" dirty="0"/>
              <a:t>仮想質量係数に関する従来研究</a:t>
            </a:r>
          </a:p>
        </p:txBody>
      </p:sp>
      <p:sp>
        <p:nvSpPr>
          <p:cNvPr id="4" name="スライド番号プレースホルダー 3"/>
          <p:cNvSpPr>
            <a:spLocks noGrp="1"/>
          </p:cNvSpPr>
          <p:nvPr>
            <p:ph type="sldNum" sz="quarter" idx="12"/>
          </p:nvPr>
        </p:nvSpPr>
        <p:spPr/>
        <p:txBody>
          <a:bodyPr/>
          <a:lstStyle/>
          <a:p>
            <a:fld id="{825423DB-1FF0-4F3B-9578-4C217458045E}" type="slidenum">
              <a:rPr lang="ja-JP" altLang="en-US" smtClean="0"/>
              <a:pPr/>
              <a:t>46</a:t>
            </a:fld>
            <a:endParaRPr lang="ja-JP" altLang="en-US" dirty="0"/>
          </a:p>
        </p:txBody>
      </p:sp>
      <p:pic>
        <p:nvPicPr>
          <p:cNvPr id="5" name="図 4"/>
          <p:cNvPicPr>
            <a:picLocks noChangeAspect="1"/>
          </p:cNvPicPr>
          <p:nvPr/>
        </p:nvPicPr>
        <p:blipFill>
          <a:blip r:embed="rId2"/>
          <a:stretch>
            <a:fillRect/>
          </a:stretch>
        </p:blipFill>
        <p:spPr>
          <a:xfrm>
            <a:off x="1796657" y="992529"/>
            <a:ext cx="5887033" cy="4704369"/>
          </a:xfrm>
          <a:prstGeom prst="rect">
            <a:avLst/>
          </a:prstGeom>
        </p:spPr>
      </p:pic>
      <p:sp>
        <p:nvSpPr>
          <p:cNvPr id="6" name="テキスト ボックス 5"/>
          <p:cNvSpPr txBox="1"/>
          <p:nvPr/>
        </p:nvSpPr>
        <p:spPr>
          <a:xfrm>
            <a:off x="1023583" y="5740456"/>
            <a:ext cx="7301552" cy="369332"/>
          </a:xfrm>
          <a:prstGeom prst="rect">
            <a:avLst/>
          </a:prstGeom>
          <a:solidFill>
            <a:schemeClr val="accent5">
              <a:lumMod val="60000"/>
              <a:lumOff val="40000"/>
            </a:schemeClr>
          </a:solidFill>
        </p:spPr>
        <p:txBody>
          <a:bodyPr wrap="square" rtlCol="0">
            <a:spAutoFit/>
          </a:bodyPr>
          <a:lstStyle/>
          <a:p>
            <a:r>
              <a:rPr kumimoji="1" lang="ja-JP" altLang="en-US" dirty="0"/>
              <a:t>流れ方向に垂直な物体断面のアスペクト比に対する仮想質量係数の変化</a:t>
            </a:r>
          </a:p>
        </p:txBody>
      </p:sp>
      <p:sp>
        <p:nvSpPr>
          <p:cNvPr id="7" name="正方形/長方形 6"/>
          <p:cNvSpPr/>
          <p:nvPr/>
        </p:nvSpPr>
        <p:spPr>
          <a:xfrm>
            <a:off x="358723" y="6148054"/>
            <a:ext cx="8154353" cy="738664"/>
          </a:xfrm>
          <a:prstGeom prst="rect">
            <a:avLst/>
          </a:prstGeom>
        </p:spPr>
        <p:txBody>
          <a:bodyPr wrap="square">
            <a:spAutoFit/>
          </a:bodyPr>
          <a:lstStyle/>
          <a:p>
            <a:pPr lvl="0">
              <a:buClr>
                <a:srgbClr val="000000"/>
              </a:buClr>
              <a:buSzPts val="1050"/>
            </a:pPr>
            <a:r>
              <a:rPr lang="en-US" altLang="ja-JP" sz="1400" kern="100" dirty="0">
                <a:solidFill>
                  <a:srgbClr val="000000"/>
                </a:solidFill>
                <a:latin typeface="Times New Roman" panose="02020603050405020304" pitchFamily="18" charset="0"/>
                <a:ea typeface="ＭＳ 明朝" panose="02020609040205080304" pitchFamily="17" charset="-128"/>
                <a:cs typeface="Times New Roman" panose="02020603050405020304" pitchFamily="18" charset="0"/>
              </a:rPr>
              <a:t>【</a:t>
            </a:r>
            <a:r>
              <a:rPr lang="ja-JP" altLang="en-US" sz="1400" kern="100" dirty="0">
                <a:solidFill>
                  <a:srgbClr val="000000"/>
                </a:solidFill>
                <a:latin typeface="Times New Roman" panose="02020603050405020304" pitchFamily="18" charset="0"/>
                <a:ea typeface="ＭＳ 明朝" panose="02020609040205080304" pitchFamily="17" charset="-128"/>
                <a:cs typeface="Times New Roman" panose="02020603050405020304" pitchFamily="18" charset="0"/>
              </a:rPr>
              <a:t>参考文献</a:t>
            </a:r>
            <a:r>
              <a:rPr lang="en-US" altLang="ja-JP" sz="1400" kern="100" dirty="0">
                <a:solidFill>
                  <a:srgbClr val="000000"/>
                </a:solidFill>
                <a:latin typeface="Times New Roman" panose="02020603050405020304" pitchFamily="18" charset="0"/>
                <a:ea typeface="ＭＳ 明朝" panose="02020609040205080304" pitchFamily="17" charset="-128"/>
                <a:cs typeface="Times New Roman" panose="02020603050405020304" pitchFamily="18" charset="0"/>
              </a:rPr>
              <a:t>】</a:t>
            </a:r>
          </a:p>
          <a:p>
            <a:pPr lvl="0">
              <a:buClr>
                <a:srgbClr val="000000"/>
              </a:buClr>
              <a:buSzPts val="1050"/>
            </a:pPr>
            <a:r>
              <a:rPr lang="ja-JP" altLang="ja-JP" sz="1400" kern="100" dirty="0">
                <a:solidFill>
                  <a:srgbClr val="000000"/>
                </a:solidFill>
                <a:latin typeface="Times New Roman" panose="02020603050405020304" pitchFamily="18" charset="0"/>
                <a:ea typeface="ＭＳ 明朝" panose="02020609040205080304" pitchFamily="17" charset="-128"/>
                <a:cs typeface="Times New Roman" panose="02020603050405020304" pitchFamily="18" charset="0"/>
              </a:rPr>
              <a:t>烏野慶一，野中晃二，前川和義，秋元研一</a:t>
            </a:r>
            <a:r>
              <a:rPr lang="ja-JP" altLang="ja-JP" sz="1400" kern="100" dirty="0">
                <a:latin typeface="Times New Roman" panose="02020603050405020304" pitchFamily="18" charset="0"/>
                <a:ea typeface="ＭＳ 明朝" panose="02020609040205080304" pitchFamily="17" charset="-128"/>
                <a:cs typeface="Times New Roman" panose="02020603050405020304" pitchFamily="18" charset="0"/>
              </a:rPr>
              <a:t>“</a:t>
            </a:r>
            <a:r>
              <a:rPr lang="ja-JP" altLang="ja-JP" sz="1400" kern="100" dirty="0">
                <a:solidFill>
                  <a:srgbClr val="000000"/>
                </a:solidFill>
                <a:latin typeface="Times New Roman" panose="02020603050405020304" pitchFamily="18" charset="0"/>
                <a:ea typeface="ＭＳ 明朝" panose="02020609040205080304" pitchFamily="17" charset="-128"/>
                <a:cs typeface="Times New Roman" panose="02020603050405020304" pitchFamily="18" charset="0"/>
              </a:rPr>
              <a:t>箱型浮体構造物の付加質量チャート”，関西造船協会誌第</a:t>
            </a:r>
            <a:r>
              <a:rPr lang="en-US" altLang="ja-JP" sz="1400" kern="100" dirty="0">
                <a:solidFill>
                  <a:srgbClr val="000000"/>
                </a:solidFill>
                <a:latin typeface="Times New Roman" panose="02020603050405020304" pitchFamily="18" charset="0"/>
                <a:ea typeface="ＭＳ 明朝" panose="02020609040205080304" pitchFamily="17" charset="-128"/>
                <a:cs typeface="Times New Roman" panose="02020603050405020304" pitchFamily="18" charset="0"/>
              </a:rPr>
              <a:t>229</a:t>
            </a:r>
            <a:r>
              <a:rPr lang="ja-JP" altLang="ja-JP" sz="1400" kern="100" dirty="0">
                <a:solidFill>
                  <a:srgbClr val="000000"/>
                </a:solidFill>
                <a:latin typeface="Times New Roman" panose="02020603050405020304" pitchFamily="18" charset="0"/>
                <a:ea typeface="ＭＳ 明朝" panose="02020609040205080304" pitchFamily="17" charset="-128"/>
                <a:cs typeface="Times New Roman" panose="02020603050405020304" pitchFamily="18" charset="0"/>
              </a:rPr>
              <a:t>号，</a:t>
            </a:r>
            <a:r>
              <a:rPr lang="en-US" altLang="ja-JP" sz="1400" kern="100" dirty="0">
                <a:solidFill>
                  <a:srgbClr val="000000"/>
                </a:solidFill>
                <a:latin typeface="Times New Roman" panose="02020603050405020304" pitchFamily="18" charset="0"/>
                <a:ea typeface="ＭＳ 明朝" panose="02020609040205080304" pitchFamily="17" charset="-128"/>
                <a:cs typeface="Times New Roman" panose="02020603050405020304" pitchFamily="18" charset="0"/>
              </a:rPr>
              <a:t>(1998)</a:t>
            </a:r>
            <a:endParaRPr lang="ja-JP" altLang="ja-JP" sz="1400" kern="100" dirty="0">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267475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F28E0F-FE2F-41A3-8377-6AF527D8EDE3}"/>
              </a:ext>
            </a:extLst>
          </p:cNvPr>
          <p:cNvSpPr>
            <a:spLocks noGrp="1"/>
          </p:cNvSpPr>
          <p:nvPr>
            <p:ph type="title"/>
          </p:nvPr>
        </p:nvSpPr>
        <p:spPr/>
        <p:txBody>
          <a:bodyPr>
            <a:normAutofit/>
          </a:bodyPr>
          <a:lstStyle/>
          <a:p>
            <a:r>
              <a:rPr kumimoji="1" lang="ja-JP" altLang="en-US" sz="3200" b="0" i="1" u="none" strike="noStrike" kern="1200" cap="none" spc="0" normalizeH="0" baseline="0" noProof="0" dirty="0">
                <a:ln>
                  <a:noFill/>
                </a:ln>
                <a:solidFill>
                  <a:prstClr val="black"/>
                </a:solidFill>
                <a:effectLst/>
                <a:uLnTx/>
                <a:uFillTx/>
                <a:latin typeface="ＭＳ Ｐゴシック"/>
                <a:ea typeface="ＭＳ Ｐゴシック"/>
                <a:cs typeface="+mj-cs"/>
              </a:rPr>
              <a:t>水モデルダイカスト装置による気泡追跡</a:t>
            </a:r>
            <a:endParaRPr kumimoji="1" lang="ja-JP" altLang="en-US" dirty="0"/>
          </a:p>
        </p:txBody>
      </p:sp>
      <p:grpSp>
        <p:nvGrpSpPr>
          <p:cNvPr id="13" name="グループ化 12"/>
          <p:cNvGrpSpPr/>
          <p:nvPr/>
        </p:nvGrpSpPr>
        <p:grpSpPr>
          <a:xfrm>
            <a:off x="1361931" y="1038359"/>
            <a:ext cx="6940977" cy="5724802"/>
            <a:chOff x="1361931" y="1038359"/>
            <a:chExt cx="6940977" cy="5724802"/>
          </a:xfrm>
        </p:grpSpPr>
        <p:sp>
          <p:nvSpPr>
            <p:cNvPr id="15" name="テキスト ボックス 14"/>
            <p:cNvSpPr txBox="1"/>
            <p:nvPr/>
          </p:nvSpPr>
          <p:spPr>
            <a:xfrm>
              <a:off x="2330741" y="6363051"/>
              <a:ext cx="5257800" cy="400110"/>
            </a:xfrm>
            <a:prstGeom prst="rect">
              <a:avLst/>
            </a:prstGeom>
            <a:solidFill>
              <a:schemeClr val="accent1">
                <a:lumMod val="40000"/>
                <a:lumOff val="60000"/>
              </a:schemeClr>
            </a:solidFill>
            <a:effectLst/>
          </p:spPr>
          <p:txBody>
            <a:bodyPr wrap="square" rtlCol="0">
              <a:spAutoFit/>
            </a:bodyPr>
            <a:lstStyle/>
            <a:p>
              <a:pPr algn="ctr"/>
              <a:r>
                <a:rPr kumimoji="1" lang="ja-JP" altLang="en-US" sz="2000" dirty="0"/>
                <a:t>水モデルダイカスト装置の外観と気泡発生機構</a:t>
              </a:r>
            </a:p>
          </p:txBody>
        </p:sp>
        <p:pic>
          <p:nvPicPr>
            <p:cNvPr id="14" name="図 13"/>
            <p:cNvPicPr>
              <a:picLocks noChangeAspect="1"/>
            </p:cNvPicPr>
            <p:nvPr/>
          </p:nvPicPr>
          <p:blipFill>
            <a:blip r:embed="rId3"/>
            <a:stretch>
              <a:fillRect/>
            </a:stretch>
          </p:blipFill>
          <p:spPr>
            <a:xfrm>
              <a:off x="1361931" y="1038359"/>
              <a:ext cx="6940977" cy="5265805"/>
            </a:xfrm>
            <a:prstGeom prst="rect">
              <a:avLst/>
            </a:prstGeom>
          </p:spPr>
        </p:pic>
      </p:grpSp>
      <p:pic>
        <p:nvPicPr>
          <p:cNvPr id="12" name="図 11"/>
          <p:cNvPicPr>
            <a:picLocks noChangeAspect="1"/>
          </p:cNvPicPr>
          <p:nvPr/>
        </p:nvPicPr>
        <p:blipFill>
          <a:blip r:embed="rId4"/>
          <a:stretch>
            <a:fillRect/>
          </a:stretch>
        </p:blipFill>
        <p:spPr>
          <a:xfrm>
            <a:off x="0" y="1014947"/>
            <a:ext cx="9143999" cy="5843053"/>
          </a:xfrm>
          <a:prstGeom prst="rect">
            <a:avLst/>
          </a:prstGeom>
        </p:spPr>
      </p:pic>
      <p:sp>
        <p:nvSpPr>
          <p:cNvPr id="4" name="スライド番号プレースホルダー 3">
            <a:extLst>
              <a:ext uri="{FF2B5EF4-FFF2-40B4-BE49-F238E27FC236}">
                <a16:creationId xmlns:a16="http://schemas.microsoft.com/office/drawing/2014/main" id="{89A4BA74-C832-4272-8D44-B2DCFD89964E}"/>
              </a:ext>
            </a:extLst>
          </p:cNvPr>
          <p:cNvSpPr>
            <a:spLocks noGrp="1"/>
          </p:cNvSpPr>
          <p:nvPr>
            <p:ph type="sldNum" sz="quarter" idx="12"/>
          </p:nvPr>
        </p:nvSpPr>
        <p:spPr/>
        <p:txBody>
          <a:bodyPr/>
          <a:lstStyle/>
          <a:p>
            <a:fld id="{9C72B23A-10F1-47FC-A676-2A362A2F5DC8}" type="slidenum">
              <a:rPr kumimoji="1" lang="ja-JP" altLang="en-US" smtClean="0"/>
              <a:t>5</a:t>
            </a:fld>
            <a:endParaRPr kumimoji="1" lang="ja-JP" altLang="en-US" dirty="0"/>
          </a:p>
        </p:txBody>
      </p:sp>
      <p:grpSp>
        <p:nvGrpSpPr>
          <p:cNvPr id="8" name="グループ化 7"/>
          <p:cNvGrpSpPr/>
          <p:nvPr/>
        </p:nvGrpSpPr>
        <p:grpSpPr>
          <a:xfrm>
            <a:off x="36982" y="1042573"/>
            <a:ext cx="6940977" cy="5724802"/>
            <a:chOff x="1361931" y="1038359"/>
            <a:chExt cx="6940977" cy="5724802"/>
          </a:xfrm>
        </p:grpSpPr>
        <p:pic>
          <p:nvPicPr>
            <p:cNvPr id="9" name="図 8"/>
            <p:cNvPicPr>
              <a:picLocks noChangeAspect="1"/>
            </p:cNvPicPr>
            <p:nvPr/>
          </p:nvPicPr>
          <p:blipFill>
            <a:blip r:embed="rId3"/>
            <a:stretch>
              <a:fillRect/>
            </a:stretch>
          </p:blipFill>
          <p:spPr>
            <a:xfrm>
              <a:off x="1361931" y="1038359"/>
              <a:ext cx="6940977" cy="5265805"/>
            </a:xfrm>
            <a:prstGeom prst="rect">
              <a:avLst/>
            </a:prstGeom>
          </p:spPr>
        </p:pic>
        <p:sp>
          <p:nvSpPr>
            <p:cNvPr id="10" name="テキスト ボックス 9"/>
            <p:cNvSpPr txBox="1"/>
            <p:nvPr/>
          </p:nvSpPr>
          <p:spPr>
            <a:xfrm>
              <a:off x="2330741" y="6363051"/>
              <a:ext cx="5257800" cy="400110"/>
            </a:xfrm>
            <a:prstGeom prst="rect">
              <a:avLst/>
            </a:prstGeom>
            <a:solidFill>
              <a:schemeClr val="accent1">
                <a:lumMod val="40000"/>
                <a:lumOff val="60000"/>
              </a:schemeClr>
            </a:solidFill>
            <a:effectLst>
              <a:outerShdw blurRad="50800" dist="76200" dir="2700000" algn="tl" rotWithShape="0">
                <a:prstClr val="black">
                  <a:alpha val="40000"/>
                </a:prstClr>
              </a:outerShdw>
            </a:effectLst>
          </p:spPr>
          <p:txBody>
            <a:bodyPr wrap="square" rtlCol="0">
              <a:spAutoFit/>
            </a:bodyPr>
            <a:lstStyle/>
            <a:p>
              <a:pPr algn="ctr"/>
              <a:r>
                <a:rPr kumimoji="1" lang="ja-JP" altLang="en-US" sz="2000" dirty="0"/>
                <a:t>水モデルダイカスト装置の外観と気泡発生機構</a:t>
              </a:r>
            </a:p>
          </p:txBody>
        </p:sp>
      </p:grpSp>
      <p:graphicFrame>
        <p:nvGraphicFramePr>
          <p:cNvPr id="11" name="表 10"/>
          <p:cNvGraphicFramePr>
            <a:graphicFrameLocks noGrp="1"/>
          </p:cNvGraphicFramePr>
          <p:nvPr>
            <p:extLst>
              <p:ext uri="{D42A27DB-BD31-4B8C-83A1-F6EECF244321}">
                <p14:modId xmlns:p14="http://schemas.microsoft.com/office/powerpoint/2010/main" val="2401363175"/>
              </p:ext>
            </p:extLst>
          </p:nvPr>
        </p:nvGraphicFramePr>
        <p:xfrm>
          <a:off x="6222126" y="1047524"/>
          <a:ext cx="2864112" cy="262655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061964">
                  <a:extLst>
                    <a:ext uri="{9D8B030D-6E8A-4147-A177-3AD203B41FA5}">
                      <a16:colId xmlns:a16="http://schemas.microsoft.com/office/drawing/2014/main" val="1591579903"/>
                    </a:ext>
                  </a:extLst>
                </a:gridCol>
                <a:gridCol w="802148">
                  <a:extLst>
                    <a:ext uri="{9D8B030D-6E8A-4147-A177-3AD203B41FA5}">
                      <a16:colId xmlns:a16="http://schemas.microsoft.com/office/drawing/2014/main" val="487355320"/>
                    </a:ext>
                  </a:extLst>
                </a:gridCol>
              </a:tblGrid>
              <a:tr h="344392">
                <a:tc rowSpan="3">
                  <a:txBody>
                    <a:bodyPr/>
                    <a:lstStyle/>
                    <a:p>
                      <a:pPr algn="ctr">
                        <a:spcAft>
                          <a:spcPts val="0"/>
                        </a:spcAft>
                      </a:pPr>
                      <a:r>
                        <a:rPr 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rPr>
                        <a:t>プランジャー</a:t>
                      </a:r>
                      <a:endParaRPr lang="en-US" alt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ctr">
                        <a:spcAft>
                          <a:spcPts val="0"/>
                        </a:spcAft>
                      </a:pPr>
                      <a:r>
                        <a:rPr 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rPr>
                        <a:t>移動速度</a:t>
                      </a:r>
                      <a:r>
                        <a:rPr lang="en-US" sz="1800" kern="100" dirty="0">
                          <a:effectLst/>
                          <a:latin typeface="Times New Roman" panose="02020603050405020304" pitchFamily="18" charset="0"/>
                          <a:ea typeface="ＭＳ 明朝" panose="02020609040205080304" pitchFamily="17" charset="-128"/>
                          <a:cs typeface="Times New Roman" panose="02020603050405020304" pitchFamily="18" charset="0"/>
                        </a:rPr>
                        <a:t>[m/s]</a:t>
                      </a:r>
                      <a:endParaRPr 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0.1</a:t>
                      </a:r>
                      <a:endParaRPr lang="ja-JP"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428205"/>
                  </a:ext>
                </a:extLst>
              </a:tr>
              <a:tr h="323386">
                <a:tc vMerge="1">
                  <a:txBody>
                    <a:bodyPr/>
                    <a:lstStyle/>
                    <a:p>
                      <a:endParaRPr kumimoji="1" lang="ja-JP" altLang="en-US"/>
                    </a:p>
                  </a:txBody>
                  <a:tcPr/>
                </a:tc>
                <a:tc>
                  <a:txBody>
                    <a:bodyPr/>
                    <a:lstStyle/>
                    <a:p>
                      <a:pPr algn="ctr">
                        <a:spcAft>
                          <a:spcPts val="0"/>
                        </a:spcAft>
                      </a:pPr>
                      <a:r>
                        <a:rPr lang="en-US"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0.2</a:t>
                      </a:r>
                      <a:endParaRPr lang="ja-JP"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4244686"/>
                  </a:ext>
                </a:extLst>
              </a:tr>
              <a:tr h="313425">
                <a:tc vMerge="1">
                  <a:txBody>
                    <a:bodyPr/>
                    <a:lstStyle/>
                    <a:p>
                      <a:endParaRPr kumimoji="1" lang="ja-JP" altLang="en-US"/>
                    </a:p>
                  </a:txBody>
                  <a:tcPr/>
                </a:tc>
                <a:tc>
                  <a:txBody>
                    <a:bodyPr/>
                    <a:lstStyle/>
                    <a:p>
                      <a:pPr algn="ctr">
                        <a:spcAft>
                          <a:spcPts val="0"/>
                        </a:spcAft>
                      </a:pPr>
                      <a:r>
                        <a:rPr lang="en-US"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0.3</a:t>
                      </a:r>
                      <a:endParaRPr lang="ja-JP"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158347"/>
                  </a:ext>
                </a:extLst>
              </a:tr>
              <a:tr h="566066">
                <a:tc>
                  <a:txBody>
                    <a:bodyPr/>
                    <a:lstStyle/>
                    <a:p>
                      <a:pPr algn="ctr">
                        <a:spcAft>
                          <a:spcPts val="0"/>
                        </a:spcAft>
                      </a:pPr>
                      <a:r>
                        <a:rPr 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rPr>
                        <a:t>水量</a:t>
                      </a:r>
                      <a:endParaRPr lang="en-US" alt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ctr">
                        <a:spcAft>
                          <a:spcPts val="0"/>
                        </a:spcAft>
                      </a:pPr>
                      <a:r>
                        <a:rPr lang="en-US" sz="1800" kern="100" dirty="0">
                          <a:effectLst/>
                          <a:latin typeface="Times New Roman" panose="02020603050405020304" pitchFamily="18" charset="0"/>
                          <a:ea typeface="ＭＳ 明朝" panose="02020609040205080304" pitchFamily="17" charset="-128"/>
                          <a:cs typeface="Times New Roman" panose="02020603050405020304" pitchFamily="18" charset="0"/>
                        </a:rPr>
                        <a:t>[cm</a:t>
                      </a:r>
                      <a:r>
                        <a:rPr lang="en-US" sz="1800" kern="100" baseline="30000" dirty="0">
                          <a:effectLst/>
                          <a:latin typeface="Times New Roman" panose="02020603050405020304" pitchFamily="18" charset="0"/>
                          <a:ea typeface="ＭＳ 明朝" panose="02020609040205080304" pitchFamily="17" charset="-128"/>
                          <a:cs typeface="Times New Roman" panose="02020603050405020304" pitchFamily="18" charset="0"/>
                        </a:rPr>
                        <a:t>3</a:t>
                      </a:r>
                      <a:r>
                        <a:rPr lang="en-US" sz="18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endParaRPr 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Times New Roman" panose="02020603050405020304" pitchFamily="18" charset="0"/>
                          <a:ea typeface="ＭＳ 明朝" panose="02020609040205080304" pitchFamily="17" charset="-128"/>
                          <a:cs typeface="Times New Roman" panose="02020603050405020304" pitchFamily="18" charset="0"/>
                        </a:rPr>
                        <a:t>300</a:t>
                      </a:r>
                      <a:endParaRPr 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99736"/>
                  </a:ext>
                </a:extLst>
              </a:tr>
              <a:tr h="530645">
                <a:tc>
                  <a:txBody>
                    <a:bodyPr/>
                    <a:lstStyle/>
                    <a:p>
                      <a:pPr algn="ctr">
                        <a:spcAft>
                          <a:spcPts val="0"/>
                        </a:spcAft>
                      </a:pPr>
                      <a:r>
                        <a:rPr 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rPr>
                        <a:t>スリーブ充填率</a:t>
                      </a:r>
                      <a:endParaRPr lang="en-US" alt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ctr">
                        <a:spcAft>
                          <a:spcPts val="0"/>
                        </a:spcAft>
                      </a:pPr>
                      <a:r>
                        <a:rPr lang="en-US" sz="1800" kern="100" dirty="0">
                          <a:effectLst/>
                          <a:latin typeface="Times New Roman" panose="02020603050405020304" pitchFamily="18" charset="0"/>
                          <a:ea typeface="ＭＳ 明朝" panose="02020609040205080304" pitchFamily="17" charset="-128"/>
                          <a:cs typeface="Times New Roman" panose="02020603050405020304" pitchFamily="18" charset="0"/>
                        </a:rPr>
                        <a:t>[%]</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Times New Roman" panose="02020603050405020304" pitchFamily="18" charset="0"/>
                          <a:ea typeface="ＭＳ 明朝" panose="02020609040205080304" pitchFamily="17" charset="-128"/>
                          <a:cs typeface="Times New Roman" panose="02020603050405020304" pitchFamily="18" charset="0"/>
                        </a:rPr>
                        <a:t>100</a:t>
                      </a:r>
                      <a:endParaRPr 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8675393"/>
                  </a:ext>
                </a:extLst>
              </a:tr>
              <a:tr h="530645">
                <a:tc gridSpan="2">
                  <a:txBody>
                    <a:bodyPr/>
                    <a:lstStyle/>
                    <a:p>
                      <a:pPr algn="ctr">
                        <a:spcAft>
                          <a:spcPts val="0"/>
                        </a:spcAft>
                      </a:pPr>
                      <a:r>
                        <a:rPr lang="ja-JP" altLang="en-US"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繰り返し回数は</a:t>
                      </a:r>
                      <a:r>
                        <a:rPr lang="en-US" altLang="ja-JP"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N3</a:t>
                      </a:r>
                      <a:r>
                        <a:rPr lang="ja-JP" altLang="en-US"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rPr>
                        <a:t>以上</a:t>
                      </a:r>
                      <a:endParaRPr lang="en-US" sz="18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ja-JP" sz="18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1235611"/>
                  </a:ext>
                </a:extLst>
              </a:tr>
            </a:tbl>
          </a:graphicData>
        </a:graphic>
      </p:graphicFrame>
    </p:spTree>
    <p:extLst>
      <p:ext uri="{BB962C8B-B14F-4D97-AF65-F5344CB8AC3E}">
        <p14:creationId xmlns:p14="http://schemas.microsoft.com/office/powerpoint/2010/main" val="390967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22222E-6 0.00231 L -0.14496 0.00092 " pathEditMode="relative" rAng="0" ptsTypes="AA">
                                      <p:cBhvr>
                                        <p:cTn id="10" dur="1000" fill="hold"/>
                                        <p:tgtEl>
                                          <p:spTgt spid="13"/>
                                        </p:tgtEl>
                                        <p:attrNameLst>
                                          <p:attrName>ppt_x</p:attrName>
                                          <p:attrName>ppt_y</p:attrName>
                                        </p:attrNameLst>
                                      </p:cBhvr>
                                      <p:rCtr x="-7257" y="-69"/>
                                    </p:animMotion>
                                  </p:childTnLst>
                                </p:cTn>
                              </p:par>
                              <p:par>
                                <p:cTn id="11" presetID="1" presetClass="exit" presetSubtype="0" fill="hold" nodeType="withEffect">
                                  <p:stCondLst>
                                    <p:cond delay="100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 presetClass="exit" presetSubtype="0" fill="hold" nodeType="withEffect">
                                  <p:stCondLst>
                                    <p:cond delay="300"/>
                                  </p:stCondLst>
                                  <p:childTnLst>
                                    <p:set>
                                      <p:cBhvr>
                                        <p:cTn id="22" dur="1" fill="hold">
                                          <p:stCondLst>
                                            <p:cond delay="0"/>
                                          </p:stCondLst>
                                        </p:cTn>
                                        <p:tgtEl>
                                          <p:spTgt spid="12"/>
                                        </p:tgtEl>
                                        <p:attrNameLst>
                                          <p:attrName>style.visibility</p:attrName>
                                        </p:attrNameLst>
                                      </p:cBhvr>
                                      <p:to>
                                        <p:strVal val="hidden"/>
                                      </p:to>
                                    </p:set>
                                  </p:childTnLst>
                                </p:cTn>
                              </p:par>
                              <p:par>
                                <p:cTn id="23" presetID="16" presetClass="entr" presetSubtype="37"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05E1E5-1B2A-4891-9B78-95077A56D236}"/>
              </a:ext>
            </a:extLst>
          </p:cNvPr>
          <p:cNvSpPr>
            <a:spLocks noGrp="1"/>
          </p:cNvSpPr>
          <p:nvPr>
            <p:ph type="title"/>
          </p:nvPr>
        </p:nvSpPr>
        <p:spPr/>
        <p:txBody>
          <a:bodyPr>
            <a:normAutofit/>
          </a:bodyPr>
          <a:lstStyle/>
          <a:p>
            <a:r>
              <a:rPr kumimoji="1" lang="ja-JP" altLang="en-US" sz="3200" b="0" i="1" u="none" strike="noStrike" kern="1200" cap="none" spc="0" normalizeH="0" baseline="0" noProof="0" dirty="0">
                <a:ln>
                  <a:noFill/>
                </a:ln>
                <a:solidFill>
                  <a:prstClr val="black"/>
                </a:solidFill>
                <a:effectLst/>
                <a:uLnTx/>
                <a:uFillTx/>
                <a:latin typeface="ＭＳ Ｐゴシック"/>
                <a:ea typeface="ＭＳ Ｐゴシック"/>
                <a:cs typeface="+mj-cs"/>
              </a:rPr>
              <a:t>水モデルダイカスト装置による気泡追跡</a:t>
            </a:r>
            <a:endParaRPr kumimoji="1" lang="ja-JP" altLang="en-US" dirty="0"/>
          </a:p>
        </p:txBody>
      </p:sp>
      <p:sp>
        <p:nvSpPr>
          <p:cNvPr id="4" name="スライド番号プレースホルダー 3">
            <a:extLst>
              <a:ext uri="{FF2B5EF4-FFF2-40B4-BE49-F238E27FC236}">
                <a16:creationId xmlns:a16="http://schemas.microsoft.com/office/drawing/2014/main" id="{A020F129-F2B1-4798-9B5F-6A3BEB6EECDE}"/>
              </a:ext>
            </a:extLst>
          </p:cNvPr>
          <p:cNvSpPr>
            <a:spLocks noGrp="1"/>
          </p:cNvSpPr>
          <p:nvPr>
            <p:ph type="sldNum" sz="quarter" idx="12"/>
          </p:nvPr>
        </p:nvSpPr>
        <p:spPr/>
        <p:txBody>
          <a:bodyPr/>
          <a:lstStyle/>
          <a:p>
            <a:fld id="{9C72B23A-10F1-47FC-A676-2A362A2F5DC8}" type="slidenum">
              <a:rPr kumimoji="1" lang="ja-JP" altLang="en-US" smtClean="0"/>
              <a:t>6</a:t>
            </a:fld>
            <a:endParaRPr kumimoji="1" lang="ja-JP" altLang="en-US" dirty="0"/>
          </a:p>
        </p:txBody>
      </p:sp>
      <p:grpSp>
        <p:nvGrpSpPr>
          <p:cNvPr id="5" name="グループ化 4">
            <a:extLst>
              <a:ext uri="{FF2B5EF4-FFF2-40B4-BE49-F238E27FC236}">
                <a16:creationId xmlns:a16="http://schemas.microsoft.com/office/drawing/2014/main" id="{198BFADF-7DEE-4BA5-B10F-8A8A6F9A5BED}"/>
              </a:ext>
            </a:extLst>
          </p:cNvPr>
          <p:cNvGrpSpPr/>
          <p:nvPr/>
        </p:nvGrpSpPr>
        <p:grpSpPr>
          <a:xfrm>
            <a:off x="685934" y="1521667"/>
            <a:ext cx="7827143" cy="4817627"/>
            <a:chOff x="685934" y="1521667"/>
            <a:chExt cx="7827143" cy="4817627"/>
          </a:xfrm>
        </p:grpSpPr>
        <p:pic>
          <p:nvPicPr>
            <p:cNvPr id="6" name="図 5">
              <a:extLst>
                <a:ext uri="{FF2B5EF4-FFF2-40B4-BE49-F238E27FC236}">
                  <a16:creationId xmlns:a16="http://schemas.microsoft.com/office/drawing/2014/main" id="{63792558-17B7-42C1-A93F-423B06A41C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934" y="1521667"/>
              <a:ext cx="7827143" cy="4409213"/>
            </a:xfrm>
            <a:prstGeom prst="rect">
              <a:avLst/>
            </a:prstGeom>
            <a:solidFill>
              <a:schemeClr val="bg1"/>
            </a:solidFill>
            <a:ln>
              <a:noFill/>
            </a:ln>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67A25605-97F9-479C-98E8-763E5C7F6AC4}"/>
                </a:ext>
              </a:extLst>
            </p:cNvPr>
            <p:cNvSpPr txBox="1"/>
            <p:nvPr/>
          </p:nvSpPr>
          <p:spPr>
            <a:xfrm>
              <a:off x="720198" y="5969962"/>
              <a:ext cx="7758614" cy="369332"/>
            </a:xfrm>
            <a:prstGeom prst="rect">
              <a:avLst/>
            </a:prstGeom>
            <a:solidFill>
              <a:srgbClr val="FFFF00"/>
            </a:solidFill>
            <a:effectLst>
              <a:outerShdw blurRad="50800" dist="76200" dir="2700000" algn="tl" rotWithShape="0">
                <a:prstClr val="black">
                  <a:alpha val="40000"/>
                </a:prstClr>
              </a:outerShdw>
            </a:effectLst>
          </p:spPr>
          <p:txBody>
            <a:bodyPr wrap="square" rtlCol="0">
              <a:spAutoFit/>
            </a:bodyPr>
            <a:lstStyle/>
            <a:p>
              <a:pPr algn="ctr"/>
              <a:r>
                <a:rPr lang="ja-JP" altLang="en-US" dirty="0"/>
                <a:t>キャビティ充填挙動および気泡上昇挙動と湯先および気泡の座標測定イメージ</a:t>
              </a:r>
              <a:endParaRPr kumimoji="1" lang="ja-JP" altLang="en-US" dirty="0"/>
            </a:p>
          </p:txBody>
        </p:sp>
        <p:grpSp>
          <p:nvGrpSpPr>
            <p:cNvPr id="8" name="グループ化 7">
              <a:extLst>
                <a:ext uri="{FF2B5EF4-FFF2-40B4-BE49-F238E27FC236}">
                  <a16:creationId xmlns:a16="http://schemas.microsoft.com/office/drawing/2014/main" id="{80520498-2A69-4466-87C9-7D59BE840A96}"/>
                </a:ext>
              </a:extLst>
            </p:cNvPr>
            <p:cNvGrpSpPr/>
            <p:nvPr/>
          </p:nvGrpSpPr>
          <p:grpSpPr>
            <a:xfrm>
              <a:off x="1334618" y="2541315"/>
              <a:ext cx="1641372" cy="744547"/>
              <a:chOff x="1246795" y="2665141"/>
              <a:chExt cx="1641372" cy="744547"/>
            </a:xfrm>
          </p:grpSpPr>
          <p:sp>
            <p:nvSpPr>
              <p:cNvPr id="12" name="円形吹き出し 21">
                <a:extLst>
                  <a:ext uri="{FF2B5EF4-FFF2-40B4-BE49-F238E27FC236}">
                    <a16:creationId xmlns:a16="http://schemas.microsoft.com/office/drawing/2014/main" id="{6E4DAFE8-5910-426F-A87A-BE221AC6195E}"/>
                  </a:ext>
                </a:extLst>
              </p:cNvPr>
              <p:cNvSpPr/>
              <p:nvPr/>
            </p:nvSpPr>
            <p:spPr>
              <a:xfrm>
                <a:off x="1246795" y="2665141"/>
                <a:ext cx="1641372" cy="744547"/>
              </a:xfrm>
              <a:prstGeom prst="wedgeEllipseCallout">
                <a:avLst>
                  <a:gd name="adj1" fmla="val 35889"/>
                  <a:gd name="adj2" fmla="val 140195"/>
                </a:avLst>
              </a:prstGeom>
              <a:solidFill>
                <a:srgbClr val="FCFDE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3" name="テキスト ボックス 12">
                <a:extLst>
                  <a:ext uri="{FF2B5EF4-FFF2-40B4-BE49-F238E27FC236}">
                    <a16:creationId xmlns:a16="http://schemas.microsoft.com/office/drawing/2014/main" id="{170C2EAD-C8AB-4518-AA79-DE31BC3165BC}"/>
                  </a:ext>
                </a:extLst>
              </p:cNvPr>
              <p:cNvSpPr txBox="1"/>
              <p:nvPr/>
            </p:nvSpPr>
            <p:spPr>
              <a:xfrm>
                <a:off x="1281320" y="2852748"/>
                <a:ext cx="1572322" cy="369332"/>
              </a:xfrm>
              <a:prstGeom prst="rect">
                <a:avLst/>
              </a:prstGeom>
              <a:noFill/>
            </p:spPr>
            <p:txBody>
              <a:bodyPr wrap="square" rtlCol="0">
                <a:spAutoFit/>
              </a:bodyPr>
              <a:lstStyle/>
              <a:p>
                <a:pPr algn="ctr"/>
                <a:r>
                  <a:rPr lang="ja-JP" altLang="en-US" dirty="0">
                    <a:solidFill>
                      <a:srgbClr val="FF0000"/>
                    </a:solidFill>
                  </a:rPr>
                  <a:t>湯先到達位置</a:t>
                </a:r>
              </a:p>
            </p:txBody>
          </p:sp>
        </p:grpSp>
        <p:grpSp>
          <p:nvGrpSpPr>
            <p:cNvPr id="9" name="グループ化 8">
              <a:extLst>
                <a:ext uri="{FF2B5EF4-FFF2-40B4-BE49-F238E27FC236}">
                  <a16:creationId xmlns:a16="http://schemas.microsoft.com/office/drawing/2014/main" id="{323E0A50-4BC3-40FB-B737-88469258B890}"/>
                </a:ext>
              </a:extLst>
            </p:cNvPr>
            <p:cNvGrpSpPr/>
            <p:nvPr/>
          </p:nvGrpSpPr>
          <p:grpSpPr>
            <a:xfrm>
              <a:off x="4832419" y="3992418"/>
              <a:ext cx="1641372" cy="744547"/>
              <a:chOff x="1246795" y="2665141"/>
              <a:chExt cx="1641372" cy="744547"/>
            </a:xfrm>
          </p:grpSpPr>
          <p:sp>
            <p:nvSpPr>
              <p:cNvPr id="10" name="円形吹き出し 26">
                <a:extLst>
                  <a:ext uri="{FF2B5EF4-FFF2-40B4-BE49-F238E27FC236}">
                    <a16:creationId xmlns:a16="http://schemas.microsoft.com/office/drawing/2014/main" id="{C091D74B-D911-4556-8C80-67E902BA7450}"/>
                  </a:ext>
                </a:extLst>
              </p:cNvPr>
              <p:cNvSpPr/>
              <p:nvPr/>
            </p:nvSpPr>
            <p:spPr>
              <a:xfrm>
                <a:off x="1246795" y="2665141"/>
                <a:ext cx="1641372" cy="744547"/>
              </a:xfrm>
              <a:prstGeom prst="wedgeEllipseCallout">
                <a:avLst>
                  <a:gd name="adj1" fmla="val -56507"/>
                  <a:gd name="adj2" fmla="val -87458"/>
                </a:avLst>
              </a:prstGeom>
              <a:solidFill>
                <a:srgbClr val="FCFDE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 name="テキスト ボックス 10">
                <a:extLst>
                  <a:ext uri="{FF2B5EF4-FFF2-40B4-BE49-F238E27FC236}">
                    <a16:creationId xmlns:a16="http://schemas.microsoft.com/office/drawing/2014/main" id="{27B8867A-FBFC-4154-94B7-08F9FC347095}"/>
                  </a:ext>
                </a:extLst>
              </p:cNvPr>
              <p:cNvSpPr txBox="1"/>
              <p:nvPr/>
            </p:nvSpPr>
            <p:spPr>
              <a:xfrm>
                <a:off x="1281320" y="2852748"/>
                <a:ext cx="1572322" cy="369332"/>
              </a:xfrm>
              <a:prstGeom prst="rect">
                <a:avLst/>
              </a:prstGeom>
              <a:noFill/>
            </p:spPr>
            <p:txBody>
              <a:bodyPr wrap="square" rtlCol="0">
                <a:spAutoFit/>
              </a:bodyPr>
              <a:lstStyle/>
              <a:p>
                <a:pPr algn="ctr"/>
                <a:r>
                  <a:rPr lang="ja-JP" altLang="en-US" dirty="0">
                    <a:solidFill>
                      <a:srgbClr val="FF0000"/>
                    </a:solidFill>
                  </a:rPr>
                  <a:t>気泡位置</a:t>
                </a:r>
              </a:p>
            </p:txBody>
          </p:sp>
        </p:grpSp>
      </p:grpSp>
    </p:spTree>
    <p:extLst>
      <p:ext uri="{BB962C8B-B14F-4D97-AF65-F5344CB8AC3E}">
        <p14:creationId xmlns:p14="http://schemas.microsoft.com/office/powerpoint/2010/main" val="107158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グループ化 64"/>
          <p:cNvGrpSpPr>
            <a:grpSpLocks noChangeAspect="1"/>
          </p:cNvGrpSpPr>
          <p:nvPr/>
        </p:nvGrpSpPr>
        <p:grpSpPr>
          <a:xfrm>
            <a:off x="679429" y="1000643"/>
            <a:ext cx="3704122" cy="2736000"/>
            <a:chOff x="1513517" y="1628132"/>
            <a:chExt cx="6174433" cy="4560661"/>
          </a:xfrm>
        </p:grpSpPr>
        <p:sp>
          <p:nvSpPr>
            <p:cNvPr id="66" name="正方形/長方形 65"/>
            <p:cNvSpPr/>
            <p:nvPr/>
          </p:nvSpPr>
          <p:spPr>
            <a:xfrm>
              <a:off x="2241755" y="1814052"/>
              <a:ext cx="5228303" cy="3731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グループ化 66"/>
            <p:cNvGrpSpPr/>
            <p:nvPr/>
          </p:nvGrpSpPr>
          <p:grpSpPr>
            <a:xfrm>
              <a:off x="1513517" y="1628132"/>
              <a:ext cx="6174433" cy="4560661"/>
              <a:chOff x="1513517" y="1628132"/>
              <a:chExt cx="6174433" cy="4560661"/>
            </a:xfrm>
          </p:grpSpPr>
          <p:pic>
            <p:nvPicPr>
              <p:cNvPr id="68" name="図 67"/>
              <p:cNvPicPr>
                <a:picLocks noChangeAspect="1"/>
              </p:cNvPicPr>
              <p:nvPr/>
            </p:nvPicPr>
            <p:blipFill rotWithShape="1">
              <a:blip r:embed="rId3"/>
              <a:srcRect l="4451" t="5297" r="26440" b="27440"/>
              <a:stretch/>
            </p:blipFill>
            <p:spPr>
              <a:xfrm>
                <a:off x="1513517" y="1628132"/>
                <a:ext cx="6174433" cy="4560661"/>
              </a:xfrm>
              <a:prstGeom prst="rect">
                <a:avLst/>
              </a:prstGeom>
            </p:spPr>
          </p:pic>
          <p:sp>
            <p:nvSpPr>
              <p:cNvPr id="69" name="角丸四角形 68"/>
              <p:cNvSpPr/>
              <p:nvPr/>
            </p:nvSpPr>
            <p:spPr>
              <a:xfrm>
                <a:off x="2266815" y="1850238"/>
                <a:ext cx="2339636" cy="555447"/>
              </a:xfrm>
              <a:prstGeom prst="round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550" i="1" dirty="0" err="1">
                    <a:solidFill>
                      <a:prstClr val="black"/>
                    </a:solidFill>
                  </a:rPr>
                  <a:t>V</a:t>
                </a:r>
                <a:r>
                  <a:rPr lang="en-US" altLang="ja-JP" sz="1550" i="1" baseline="-25000" dirty="0" err="1">
                    <a:solidFill>
                      <a:prstClr val="black"/>
                    </a:solidFill>
                  </a:rPr>
                  <a:t>plunger</a:t>
                </a:r>
                <a:r>
                  <a:rPr lang="en-US" altLang="ja-JP" sz="1550" dirty="0">
                    <a:solidFill>
                      <a:prstClr val="black"/>
                    </a:solidFill>
                  </a:rPr>
                  <a:t>=</a:t>
                </a:r>
                <a:r>
                  <a:rPr lang="en-US" altLang="ja-JP" sz="1550" dirty="0">
                    <a:solidFill>
                      <a:srgbClr val="FF0000"/>
                    </a:solidFill>
                  </a:rPr>
                  <a:t>0.1</a:t>
                </a:r>
                <a:r>
                  <a:rPr lang="en-US" altLang="ja-JP" sz="1550" dirty="0">
                    <a:solidFill>
                      <a:prstClr val="black"/>
                    </a:solidFill>
                  </a:rPr>
                  <a:t>m/s</a:t>
                </a:r>
                <a:endParaRPr lang="ja-JP" altLang="en-US" sz="1550" dirty="0">
                  <a:solidFill>
                    <a:prstClr val="black"/>
                  </a:solidFill>
                </a:endParaRPr>
              </a:p>
            </p:txBody>
          </p:sp>
        </p:grpSp>
      </p:grpSp>
      <p:grpSp>
        <p:nvGrpSpPr>
          <p:cNvPr id="53" name="グループ化 52"/>
          <p:cNvGrpSpPr/>
          <p:nvPr/>
        </p:nvGrpSpPr>
        <p:grpSpPr>
          <a:xfrm>
            <a:off x="685332" y="3782962"/>
            <a:ext cx="3681337" cy="2887710"/>
            <a:chOff x="685332" y="3782962"/>
            <a:chExt cx="3681337" cy="2887710"/>
          </a:xfrm>
        </p:grpSpPr>
        <p:sp>
          <p:nvSpPr>
            <p:cNvPr id="54" name="正方形/長方形 53"/>
            <p:cNvSpPr/>
            <p:nvPr/>
          </p:nvSpPr>
          <p:spPr>
            <a:xfrm>
              <a:off x="1125769" y="4080339"/>
              <a:ext cx="3115392" cy="222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p:cNvGrpSpPr/>
            <p:nvPr/>
          </p:nvGrpSpPr>
          <p:grpSpPr>
            <a:xfrm>
              <a:off x="685332" y="3782962"/>
              <a:ext cx="3681337" cy="2887710"/>
              <a:chOff x="685332" y="3782962"/>
              <a:chExt cx="3681337" cy="2887710"/>
            </a:xfrm>
          </p:grpSpPr>
          <p:pic>
            <p:nvPicPr>
              <p:cNvPr id="56" name="図 55"/>
              <p:cNvPicPr>
                <a:picLocks noChangeAspect="1"/>
              </p:cNvPicPr>
              <p:nvPr/>
            </p:nvPicPr>
            <p:blipFill rotWithShape="1">
              <a:blip r:embed="rId4"/>
              <a:srcRect l="4294" t="4363" r="26598" b="27776"/>
              <a:stretch/>
            </p:blipFill>
            <p:spPr>
              <a:xfrm>
                <a:off x="685332" y="3809268"/>
                <a:ext cx="3681337" cy="2861404"/>
              </a:xfrm>
              <a:prstGeom prst="rect">
                <a:avLst/>
              </a:prstGeom>
            </p:spPr>
          </p:pic>
          <p:sp>
            <p:nvSpPr>
              <p:cNvPr id="57" name="角丸四角形 56"/>
              <p:cNvSpPr/>
              <p:nvPr/>
            </p:nvSpPr>
            <p:spPr>
              <a:xfrm>
                <a:off x="1115708" y="3782962"/>
                <a:ext cx="1458880" cy="326818"/>
              </a:xfrm>
              <a:prstGeom prst="round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600" i="1" dirty="0" err="1">
                    <a:solidFill>
                      <a:prstClr val="black"/>
                    </a:solidFill>
                  </a:rPr>
                  <a:t>V</a:t>
                </a:r>
                <a:r>
                  <a:rPr lang="en-US" altLang="ja-JP" sz="1600" i="1" baseline="-25000" dirty="0" err="1">
                    <a:solidFill>
                      <a:prstClr val="black"/>
                    </a:solidFill>
                  </a:rPr>
                  <a:t>plunger</a:t>
                </a:r>
                <a:r>
                  <a:rPr lang="en-US" altLang="ja-JP" sz="1600" dirty="0">
                    <a:solidFill>
                      <a:prstClr val="black"/>
                    </a:solidFill>
                  </a:rPr>
                  <a:t>=</a:t>
                </a:r>
                <a:r>
                  <a:rPr lang="en-US" altLang="ja-JP" sz="1600" dirty="0">
                    <a:solidFill>
                      <a:srgbClr val="FF0000"/>
                    </a:solidFill>
                  </a:rPr>
                  <a:t>0.3</a:t>
                </a:r>
                <a:r>
                  <a:rPr lang="en-US" altLang="ja-JP" sz="1600" dirty="0">
                    <a:solidFill>
                      <a:prstClr val="black"/>
                    </a:solidFill>
                  </a:rPr>
                  <a:t>m/s</a:t>
                </a:r>
                <a:endParaRPr lang="ja-JP" altLang="en-US" sz="1600" dirty="0">
                  <a:solidFill>
                    <a:prstClr val="black"/>
                  </a:solidFill>
                </a:endParaRPr>
              </a:p>
            </p:txBody>
          </p:sp>
        </p:grpSp>
      </p:grpSp>
      <p:grpSp>
        <p:nvGrpSpPr>
          <p:cNvPr id="58" name="グループ化 57"/>
          <p:cNvGrpSpPr/>
          <p:nvPr/>
        </p:nvGrpSpPr>
        <p:grpSpPr>
          <a:xfrm>
            <a:off x="4636799" y="991954"/>
            <a:ext cx="3672970" cy="2710803"/>
            <a:chOff x="4636799" y="991954"/>
            <a:chExt cx="3672970" cy="2710803"/>
          </a:xfrm>
        </p:grpSpPr>
        <p:sp>
          <p:nvSpPr>
            <p:cNvPr id="59" name="正方形/長方形 58"/>
            <p:cNvSpPr/>
            <p:nvPr/>
          </p:nvSpPr>
          <p:spPr>
            <a:xfrm>
              <a:off x="5068258" y="1098200"/>
              <a:ext cx="3115392" cy="2233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p:cNvGrpSpPr/>
            <p:nvPr/>
          </p:nvGrpSpPr>
          <p:grpSpPr>
            <a:xfrm>
              <a:off x="4636799" y="991954"/>
              <a:ext cx="3672970" cy="2710803"/>
              <a:chOff x="4636799" y="991954"/>
              <a:chExt cx="3672970" cy="2710803"/>
            </a:xfrm>
          </p:grpSpPr>
          <p:pic>
            <p:nvPicPr>
              <p:cNvPr id="61" name="図 60"/>
              <p:cNvPicPr>
                <a:picLocks noChangeAspect="1"/>
              </p:cNvPicPr>
              <p:nvPr/>
            </p:nvPicPr>
            <p:blipFill rotWithShape="1">
              <a:blip r:embed="rId5"/>
              <a:srcRect l="4451" t="5295" r="26598" b="27647"/>
              <a:stretch/>
            </p:blipFill>
            <p:spPr>
              <a:xfrm>
                <a:off x="4636799" y="991954"/>
                <a:ext cx="3672970" cy="2710803"/>
              </a:xfrm>
              <a:prstGeom prst="rect">
                <a:avLst/>
              </a:prstGeom>
            </p:spPr>
          </p:pic>
          <p:sp>
            <p:nvSpPr>
              <p:cNvPr id="62" name="角丸四角形 61"/>
              <p:cNvSpPr/>
              <p:nvPr/>
            </p:nvSpPr>
            <p:spPr>
              <a:xfrm>
                <a:off x="5074865" y="1115438"/>
                <a:ext cx="1442667" cy="369651"/>
              </a:xfrm>
              <a:prstGeom prst="round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600" i="1" dirty="0" err="1">
                    <a:solidFill>
                      <a:prstClr val="black"/>
                    </a:solidFill>
                  </a:rPr>
                  <a:t>V</a:t>
                </a:r>
                <a:r>
                  <a:rPr lang="en-US" altLang="ja-JP" sz="1600" i="1" baseline="-25000" dirty="0" err="1">
                    <a:solidFill>
                      <a:prstClr val="black"/>
                    </a:solidFill>
                  </a:rPr>
                  <a:t>plunger</a:t>
                </a:r>
                <a:r>
                  <a:rPr lang="en-US" altLang="ja-JP" sz="1600" dirty="0">
                    <a:solidFill>
                      <a:prstClr val="black"/>
                    </a:solidFill>
                  </a:rPr>
                  <a:t>=</a:t>
                </a:r>
                <a:r>
                  <a:rPr lang="en-US" altLang="ja-JP" sz="1600" dirty="0">
                    <a:solidFill>
                      <a:srgbClr val="FF0000"/>
                    </a:solidFill>
                  </a:rPr>
                  <a:t>0.2</a:t>
                </a:r>
                <a:r>
                  <a:rPr lang="en-US" altLang="ja-JP" sz="1600" dirty="0">
                    <a:solidFill>
                      <a:prstClr val="black"/>
                    </a:solidFill>
                  </a:rPr>
                  <a:t>m/s</a:t>
                </a:r>
                <a:endParaRPr lang="ja-JP" altLang="en-US" sz="1600" dirty="0">
                  <a:solidFill>
                    <a:prstClr val="black"/>
                  </a:solidFill>
                </a:endParaRPr>
              </a:p>
            </p:txBody>
          </p:sp>
        </p:grpSp>
      </p:grpSp>
      <p:sp>
        <p:nvSpPr>
          <p:cNvPr id="2" name="タイトル 1"/>
          <p:cNvSpPr>
            <a:spLocks noGrp="1"/>
          </p:cNvSpPr>
          <p:nvPr>
            <p:ph type="title"/>
          </p:nvPr>
        </p:nvSpPr>
        <p:spPr/>
        <p:txBody>
          <a:bodyPr>
            <a:normAutofit/>
          </a:bodyPr>
          <a:lstStyle/>
          <a:p>
            <a:r>
              <a:rPr lang="ja-JP" altLang="en-US" sz="3200" i="1" dirty="0">
                <a:solidFill>
                  <a:prstClr val="black"/>
                </a:solidFill>
                <a:latin typeface="ＭＳ Ｐゴシック"/>
              </a:rPr>
              <a:t>気泡速度の時間変化と平均流速との比較</a:t>
            </a:r>
            <a:endParaRPr kumimoji="1" lang="ja-JP" altLang="en-US" sz="4000" dirty="0"/>
          </a:p>
        </p:txBody>
      </p:sp>
      <p:pic>
        <p:nvPicPr>
          <p:cNvPr id="64" name="図 63"/>
          <p:cNvPicPr>
            <a:picLocks noChangeAspect="1"/>
          </p:cNvPicPr>
          <p:nvPr/>
        </p:nvPicPr>
        <p:blipFill>
          <a:blip r:embed="rId6"/>
          <a:stretch>
            <a:fillRect/>
          </a:stretch>
        </p:blipFill>
        <p:spPr>
          <a:xfrm>
            <a:off x="0" y="1019161"/>
            <a:ext cx="9143999" cy="5843053"/>
          </a:xfrm>
          <a:prstGeom prst="rect">
            <a:avLst/>
          </a:prstGeom>
        </p:spPr>
      </p:pic>
      <p:grpSp>
        <p:nvGrpSpPr>
          <p:cNvPr id="36" name="グループ化 35"/>
          <p:cNvGrpSpPr/>
          <p:nvPr/>
        </p:nvGrpSpPr>
        <p:grpSpPr>
          <a:xfrm>
            <a:off x="1513517" y="1628132"/>
            <a:ext cx="6174433" cy="4560661"/>
            <a:chOff x="1513517" y="1628132"/>
            <a:chExt cx="6174433" cy="4560661"/>
          </a:xfrm>
        </p:grpSpPr>
        <p:sp>
          <p:nvSpPr>
            <p:cNvPr id="37" name="正方形/長方形 36"/>
            <p:cNvSpPr/>
            <p:nvPr/>
          </p:nvSpPr>
          <p:spPr>
            <a:xfrm>
              <a:off x="2241755" y="1814052"/>
              <a:ext cx="5228303" cy="3731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p:cNvGrpSpPr/>
            <p:nvPr/>
          </p:nvGrpSpPr>
          <p:grpSpPr>
            <a:xfrm>
              <a:off x="1513517" y="1628132"/>
              <a:ext cx="6174433" cy="4560661"/>
              <a:chOff x="1513517" y="1628132"/>
              <a:chExt cx="6174433" cy="4560661"/>
            </a:xfrm>
          </p:grpSpPr>
          <p:pic>
            <p:nvPicPr>
              <p:cNvPr id="39" name="図 38"/>
              <p:cNvPicPr>
                <a:picLocks noChangeAspect="1"/>
              </p:cNvPicPr>
              <p:nvPr/>
            </p:nvPicPr>
            <p:blipFill rotWithShape="1">
              <a:blip r:embed="rId3"/>
              <a:srcRect l="4451" t="5297" r="26440" b="27440"/>
              <a:stretch/>
            </p:blipFill>
            <p:spPr>
              <a:xfrm>
                <a:off x="1513517" y="1628132"/>
                <a:ext cx="6174433" cy="4560661"/>
              </a:xfrm>
              <a:prstGeom prst="rect">
                <a:avLst/>
              </a:prstGeom>
            </p:spPr>
          </p:pic>
          <p:sp>
            <p:nvSpPr>
              <p:cNvPr id="40" name="角丸四角形 39"/>
              <p:cNvSpPr/>
              <p:nvPr/>
            </p:nvSpPr>
            <p:spPr>
              <a:xfrm>
                <a:off x="2266814" y="1841770"/>
                <a:ext cx="2383008" cy="555448"/>
              </a:xfrm>
              <a:prstGeom prst="round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2600" i="1" dirty="0" err="1">
                    <a:solidFill>
                      <a:prstClr val="black"/>
                    </a:solidFill>
                  </a:rPr>
                  <a:t>V</a:t>
                </a:r>
                <a:r>
                  <a:rPr lang="en-US" altLang="ja-JP" sz="2600" i="1" baseline="-25000" dirty="0" err="1">
                    <a:solidFill>
                      <a:prstClr val="black"/>
                    </a:solidFill>
                  </a:rPr>
                  <a:t>plunger</a:t>
                </a:r>
                <a:r>
                  <a:rPr lang="en-US" altLang="ja-JP" sz="2600" dirty="0">
                    <a:solidFill>
                      <a:prstClr val="black"/>
                    </a:solidFill>
                  </a:rPr>
                  <a:t>=</a:t>
                </a:r>
                <a:r>
                  <a:rPr lang="en-US" altLang="ja-JP" sz="2600" dirty="0">
                    <a:solidFill>
                      <a:srgbClr val="FF0000"/>
                    </a:solidFill>
                  </a:rPr>
                  <a:t>0.1</a:t>
                </a:r>
                <a:r>
                  <a:rPr lang="en-US" altLang="ja-JP" sz="2600" dirty="0">
                    <a:solidFill>
                      <a:prstClr val="black"/>
                    </a:solidFill>
                  </a:rPr>
                  <a:t>m/s</a:t>
                </a:r>
                <a:endParaRPr lang="ja-JP" altLang="en-US" sz="2600" dirty="0">
                  <a:solidFill>
                    <a:prstClr val="black"/>
                  </a:solidFill>
                </a:endParaRPr>
              </a:p>
            </p:txBody>
          </p:sp>
        </p:grpSp>
      </p:grpSp>
      <p:grpSp>
        <p:nvGrpSpPr>
          <p:cNvPr id="41" name="グループ化 40"/>
          <p:cNvGrpSpPr/>
          <p:nvPr/>
        </p:nvGrpSpPr>
        <p:grpSpPr>
          <a:xfrm>
            <a:off x="2393005" y="3066608"/>
            <a:ext cx="3313889" cy="1836132"/>
            <a:chOff x="2393005" y="3066608"/>
            <a:chExt cx="3313889" cy="1836132"/>
          </a:xfrm>
        </p:grpSpPr>
        <p:sp>
          <p:nvSpPr>
            <p:cNvPr id="42" name="円形吹き出し 41"/>
            <p:cNvSpPr/>
            <p:nvPr/>
          </p:nvSpPr>
          <p:spPr>
            <a:xfrm>
              <a:off x="2631640" y="3066608"/>
              <a:ext cx="1596649" cy="744547"/>
            </a:xfrm>
            <a:prstGeom prst="wedgeEllipseCallout">
              <a:avLst>
                <a:gd name="adj1" fmla="val 28382"/>
                <a:gd name="adj2" fmla="val 79224"/>
              </a:avLst>
            </a:prstGeom>
            <a:solidFill>
              <a:srgbClr val="FCFDE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気泡</a:t>
              </a:r>
              <a:r>
                <a:rPr kumimoji="1" lang="ja-JP" altLang="en-US" dirty="0">
                  <a:solidFill>
                    <a:schemeClr val="tx1"/>
                  </a:solidFill>
                </a:rPr>
                <a:t>の方が速い</a:t>
              </a:r>
            </a:p>
          </p:txBody>
        </p:sp>
        <p:sp>
          <p:nvSpPr>
            <p:cNvPr id="43" name="楕円 42"/>
            <p:cNvSpPr/>
            <p:nvPr/>
          </p:nvSpPr>
          <p:spPr>
            <a:xfrm>
              <a:off x="2393005" y="4059677"/>
              <a:ext cx="3313889" cy="843063"/>
            </a:xfrm>
            <a:prstGeom prst="ellipse">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p:nvGrpSpPr>
        <p:grpSpPr>
          <a:xfrm>
            <a:off x="5584392" y="4708186"/>
            <a:ext cx="1951302" cy="1875873"/>
            <a:chOff x="5584392" y="4708186"/>
            <a:chExt cx="1951302" cy="1875873"/>
          </a:xfrm>
        </p:grpSpPr>
        <p:sp>
          <p:nvSpPr>
            <p:cNvPr id="45" name="円形吹き出し 44"/>
            <p:cNvSpPr/>
            <p:nvPr/>
          </p:nvSpPr>
          <p:spPr>
            <a:xfrm>
              <a:off x="5584392" y="5839512"/>
              <a:ext cx="1641372" cy="744547"/>
            </a:xfrm>
            <a:prstGeom prst="wedgeEllipseCallout">
              <a:avLst>
                <a:gd name="adj1" fmla="val 30266"/>
                <a:gd name="adj2" fmla="val -94078"/>
              </a:avLst>
            </a:prstGeom>
            <a:solidFill>
              <a:srgbClr val="FCFDE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流れ</a:t>
              </a:r>
              <a:r>
                <a:rPr kumimoji="1" lang="ja-JP" altLang="en-US" dirty="0">
                  <a:solidFill>
                    <a:schemeClr val="tx1"/>
                  </a:solidFill>
                </a:rPr>
                <a:t>の方が速い</a:t>
              </a:r>
            </a:p>
          </p:txBody>
        </p:sp>
        <p:sp>
          <p:nvSpPr>
            <p:cNvPr id="46" name="楕円 45"/>
            <p:cNvSpPr/>
            <p:nvPr/>
          </p:nvSpPr>
          <p:spPr>
            <a:xfrm rot="797761">
              <a:off x="5648527" y="4708186"/>
              <a:ext cx="1887167" cy="612843"/>
            </a:xfrm>
            <a:prstGeom prst="ellipse">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p:cNvGrpSpPr/>
          <p:nvPr/>
        </p:nvGrpSpPr>
        <p:grpSpPr>
          <a:xfrm>
            <a:off x="4712677" y="1008185"/>
            <a:ext cx="4079630" cy="1875692"/>
            <a:chOff x="4712677" y="1008185"/>
            <a:chExt cx="4079630" cy="1875692"/>
          </a:xfrm>
        </p:grpSpPr>
        <p:sp>
          <p:nvSpPr>
            <p:cNvPr id="48" name="四角形吹き出し 47"/>
            <p:cNvSpPr/>
            <p:nvPr/>
          </p:nvSpPr>
          <p:spPr>
            <a:xfrm>
              <a:off x="4712677" y="2207940"/>
              <a:ext cx="2555631" cy="675937"/>
            </a:xfrm>
            <a:prstGeom prst="wedgeRectCallout">
              <a:avLst>
                <a:gd name="adj1" fmla="val 50268"/>
                <a:gd name="adj2" fmla="val -11008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角丸四角形 48"/>
            <p:cNvSpPr/>
            <p:nvPr/>
          </p:nvSpPr>
          <p:spPr>
            <a:xfrm>
              <a:off x="5994750" y="1008185"/>
              <a:ext cx="2797557" cy="650480"/>
            </a:xfrm>
            <a:prstGeom prst="round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800" dirty="0">
                  <a:solidFill>
                    <a:srgbClr val="FF0000"/>
                  </a:solidFill>
                </a:rPr>
                <a:t>実線</a:t>
              </a:r>
              <a:r>
                <a:rPr lang="ja-JP" altLang="en-US" sz="2800" dirty="0">
                  <a:solidFill>
                    <a:prstClr val="black"/>
                  </a:solidFill>
                </a:rPr>
                <a:t>＝気泡速度</a:t>
              </a:r>
            </a:p>
          </p:txBody>
        </p:sp>
      </p:grpSp>
      <p:grpSp>
        <p:nvGrpSpPr>
          <p:cNvPr id="50" name="グループ化 49"/>
          <p:cNvGrpSpPr/>
          <p:nvPr/>
        </p:nvGrpSpPr>
        <p:grpSpPr>
          <a:xfrm>
            <a:off x="4724400" y="2906871"/>
            <a:ext cx="4419600" cy="1752902"/>
            <a:chOff x="4724400" y="2906871"/>
            <a:chExt cx="4419600" cy="1752902"/>
          </a:xfrm>
        </p:grpSpPr>
        <p:sp>
          <p:nvSpPr>
            <p:cNvPr id="51" name="四角形吹き出し 50"/>
            <p:cNvSpPr/>
            <p:nvPr/>
          </p:nvSpPr>
          <p:spPr>
            <a:xfrm>
              <a:off x="4724400" y="2906871"/>
              <a:ext cx="2555631" cy="750730"/>
            </a:xfrm>
            <a:prstGeom prst="wedgeRectCallout">
              <a:avLst>
                <a:gd name="adj1" fmla="val 55313"/>
                <a:gd name="adj2" fmla="val 91532"/>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角丸四角形 51"/>
            <p:cNvSpPr/>
            <p:nvPr/>
          </p:nvSpPr>
          <p:spPr>
            <a:xfrm>
              <a:off x="6346443" y="4009293"/>
              <a:ext cx="2797557" cy="650480"/>
            </a:xfrm>
            <a:prstGeom prst="round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800" dirty="0">
                  <a:solidFill>
                    <a:srgbClr val="FF0000"/>
                  </a:solidFill>
                </a:rPr>
                <a:t>破線</a:t>
              </a:r>
              <a:r>
                <a:rPr lang="ja-JP" altLang="en-US" sz="2800" dirty="0">
                  <a:solidFill>
                    <a:schemeClr val="tx1"/>
                  </a:solidFill>
                </a:rPr>
                <a:t>＝湯先速度</a:t>
              </a:r>
            </a:p>
          </p:txBody>
        </p:sp>
      </p:gr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7</a:t>
            </a:fld>
            <a:endParaRPr kumimoji="1" lang="ja-JP" altLang="en-US" dirty="0"/>
          </a:p>
        </p:txBody>
      </p:sp>
    </p:spTree>
    <p:extLst>
      <p:ext uri="{BB962C8B-B14F-4D97-AF65-F5344CB8AC3E}">
        <p14:creationId xmlns:p14="http://schemas.microsoft.com/office/powerpoint/2010/main" val="3076480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anim calcmode="lin" valueType="num">
                                      <p:cBhvr>
                                        <p:cTn id="22" dur="500" fill="hold"/>
                                        <p:tgtEl>
                                          <p:spTgt spid="41"/>
                                        </p:tgtEl>
                                        <p:attrNameLst>
                                          <p:attrName>ppt_x</p:attrName>
                                        </p:attrNameLst>
                                      </p:cBhvr>
                                      <p:tavLst>
                                        <p:tav tm="0">
                                          <p:val>
                                            <p:strVal val="#ppt_x"/>
                                          </p:val>
                                        </p:tav>
                                        <p:tav tm="100000">
                                          <p:val>
                                            <p:strVal val="#ppt_x"/>
                                          </p:val>
                                        </p:tav>
                                      </p:tavLst>
                                    </p:anim>
                                    <p:anim calcmode="lin" valueType="num">
                                      <p:cBhvr>
                                        <p:cTn id="23" dur="500" fill="hold"/>
                                        <p:tgtEl>
                                          <p:spTgt spid="41"/>
                                        </p:tgtEl>
                                        <p:attrNameLst>
                                          <p:attrName>ppt_y</p:attrName>
                                        </p:attrNameLst>
                                      </p:cBhvr>
                                      <p:tavLst>
                                        <p:tav tm="0">
                                          <p:val>
                                            <p:strVal val="#ppt_y-.1"/>
                                          </p:val>
                                        </p:tav>
                                        <p:tav tm="100000">
                                          <p:val>
                                            <p:strVal val="#ppt_y"/>
                                          </p:val>
                                        </p:tav>
                                      </p:tavLst>
                                    </p:anim>
                                  </p:childTnLst>
                                </p:cTn>
                              </p:par>
                              <p:par>
                                <p:cTn id="24" presetID="1" presetClass="exit" presetSubtype="0" fill="hold" nodeType="withEffect">
                                  <p:stCondLst>
                                    <p:cond delay="0"/>
                                  </p:stCondLst>
                                  <p:childTnLst>
                                    <p:set>
                                      <p:cBhvr>
                                        <p:cTn id="25" dur="1" fill="hold">
                                          <p:stCondLst>
                                            <p:cond delay="0"/>
                                          </p:stCondLst>
                                        </p:cTn>
                                        <p:tgtEl>
                                          <p:spTgt spid="47"/>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6" presetClass="emph" presetSubtype="0" fill="hold" nodeType="withEffect">
                                  <p:stCondLst>
                                    <p:cond delay="0"/>
                                  </p:stCondLst>
                                  <p:childTnLst>
                                    <p:animScale>
                                      <p:cBhvr>
                                        <p:cTn id="42" dur="400" fill="hold"/>
                                        <p:tgtEl>
                                          <p:spTgt spid="36"/>
                                        </p:tgtEl>
                                      </p:cBhvr>
                                      <p:by x="60000" y="60000"/>
                                    </p:animScale>
                                  </p:childTnLst>
                                </p:cTn>
                              </p:par>
                              <p:par>
                                <p:cTn id="43" presetID="42" presetClass="path" presetSubtype="0" accel="50000" decel="50000" fill="hold" nodeType="withEffect">
                                  <p:stCondLst>
                                    <p:cond delay="0"/>
                                  </p:stCondLst>
                                  <p:childTnLst>
                                    <p:animMotion origin="layout" path="M 5E-6 2.59259E-6 L -0.22657 -0.22477 " pathEditMode="relative" rAng="0" ptsTypes="AA">
                                      <p:cBhvr>
                                        <p:cTn id="44" dur="500" fill="hold"/>
                                        <p:tgtEl>
                                          <p:spTgt spid="36"/>
                                        </p:tgtEl>
                                        <p:attrNameLst>
                                          <p:attrName>ppt_x</p:attrName>
                                          <p:attrName>ppt_y</p:attrName>
                                        </p:attrNameLst>
                                      </p:cBhvr>
                                      <p:rCtr x="-11337" y="-11250"/>
                                    </p:animMotion>
                                  </p:childTnLst>
                                </p:cTn>
                              </p:par>
                              <p:par>
                                <p:cTn id="45" presetID="1" presetClass="exit" presetSubtype="0" fill="hold" nodeType="withEffect">
                                  <p:stCondLst>
                                    <p:cond delay="400"/>
                                  </p:stCondLst>
                                  <p:childTnLst>
                                    <p:set>
                                      <p:cBhvr>
                                        <p:cTn id="46" dur="1" fill="hold">
                                          <p:stCondLst>
                                            <p:cond delay="0"/>
                                          </p:stCondLst>
                                        </p:cTn>
                                        <p:tgtEl>
                                          <p:spTgt spid="36"/>
                                        </p:tgtEl>
                                        <p:attrNameLst>
                                          <p:attrName>style.visibility</p:attrName>
                                        </p:attrNameLst>
                                      </p:cBhvr>
                                      <p:to>
                                        <p:strVal val="hidden"/>
                                      </p:to>
                                    </p:set>
                                  </p:childTnLst>
                                </p:cTn>
                              </p:par>
                              <p:par>
                                <p:cTn id="47" presetID="10" presetClass="entr" presetSubtype="0" fill="hold" nodeType="withEffect">
                                  <p:stCondLst>
                                    <p:cond delay="30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200"/>
                                        <p:tgtEl>
                                          <p:spTgt spid="65"/>
                                        </p:tgtEl>
                                      </p:cBhvr>
                                    </p:animEffect>
                                  </p:childTnLst>
                                </p:cTn>
                              </p:par>
                              <p:par>
                                <p:cTn id="50" presetID="10" presetClass="entr" presetSubtype="0" fill="hold" nodeType="withEffect">
                                  <p:stCondLst>
                                    <p:cond delay="30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200"/>
                                        <p:tgtEl>
                                          <p:spTgt spid="58"/>
                                        </p:tgtEl>
                                      </p:cBhvr>
                                    </p:animEffect>
                                  </p:childTnLst>
                                </p:cTn>
                              </p:par>
                              <p:par>
                                <p:cTn id="53" presetID="10" presetClass="entr" presetSubtype="0" fill="hold" nodeType="withEffect">
                                  <p:stCondLst>
                                    <p:cond delay="30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200"/>
                                        <p:tgtEl>
                                          <p:spTgt spid="53"/>
                                        </p:tgtEl>
                                      </p:cBhvr>
                                    </p:animEffect>
                                  </p:childTnLst>
                                </p:cTn>
                              </p:par>
                              <p:par>
                                <p:cTn id="56" presetID="1" presetClass="exit" presetSubtype="0" fill="hold" nodeType="withEffect">
                                  <p:stCondLst>
                                    <p:cond delay="300"/>
                                  </p:stCondLst>
                                  <p:childTnLst>
                                    <p:set>
                                      <p:cBhvr>
                                        <p:cTn id="57"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グループ化 110"/>
          <p:cNvGrpSpPr>
            <a:grpSpLocks noChangeAspect="1"/>
          </p:cNvGrpSpPr>
          <p:nvPr/>
        </p:nvGrpSpPr>
        <p:grpSpPr>
          <a:xfrm>
            <a:off x="679429" y="1000643"/>
            <a:ext cx="3704122" cy="2736000"/>
            <a:chOff x="1513517" y="1628132"/>
            <a:chExt cx="6174433" cy="4560661"/>
          </a:xfrm>
        </p:grpSpPr>
        <p:sp>
          <p:nvSpPr>
            <p:cNvPr id="112" name="正方形/長方形 111"/>
            <p:cNvSpPr/>
            <p:nvPr/>
          </p:nvSpPr>
          <p:spPr>
            <a:xfrm>
              <a:off x="2241755" y="1814052"/>
              <a:ext cx="5228303" cy="3731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3" name="グループ化 112"/>
            <p:cNvGrpSpPr/>
            <p:nvPr/>
          </p:nvGrpSpPr>
          <p:grpSpPr>
            <a:xfrm>
              <a:off x="1513517" y="1628132"/>
              <a:ext cx="6174433" cy="4560661"/>
              <a:chOff x="1513517" y="1628132"/>
              <a:chExt cx="6174433" cy="4560661"/>
            </a:xfrm>
          </p:grpSpPr>
          <p:pic>
            <p:nvPicPr>
              <p:cNvPr id="114" name="図 113"/>
              <p:cNvPicPr>
                <a:picLocks noChangeAspect="1"/>
              </p:cNvPicPr>
              <p:nvPr/>
            </p:nvPicPr>
            <p:blipFill rotWithShape="1">
              <a:blip r:embed="rId3"/>
              <a:srcRect l="4451" t="5297" r="26440" b="27440"/>
              <a:stretch/>
            </p:blipFill>
            <p:spPr>
              <a:xfrm>
                <a:off x="1513517" y="1628132"/>
                <a:ext cx="6174433" cy="4560661"/>
              </a:xfrm>
              <a:prstGeom prst="rect">
                <a:avLst/>
              </a:prstGeom>
            </p:spPr>
          </p:pic>
          <p:sp>
            <p:nvSpPr>
              <p:cNvPr id="115" name="角丸四角形 114"/>
              <p:cNvSpPr/>
              <p:nvPr/>
            </p:nvSpPr>
            <p:spPr>
              <a:xfrm>
                <a:off x="2266815" y="1850238"/>
                <a:ext cx="2339636" cy="555447"/>
              </a:xfrm>
              <a:prstGeom prst="round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550" i="1" dirty="0" err="1">
                    <a:solidFill>
                      <a:prstClr val="black"/>
                    </a:solidFill>
                  </a:rPr>
                  <a:t>V</a:t>
                </a:r>
                <a:r>
                  <a:rPr lang="en-US" altLang="ja-JP" sz="1550" i="1" baseline="-25000" dirty="0" err="1">
                    <a:solidFill>
                      <a:prstClr val="black"/>
                    </a:solidFill>
                  </a:rPr>
                  <a:t>plunger</a:t>
                </a:r>
                <a:r>
                  <a:rPr lang="en-US" altLang="ja-JP" sz="1550" dirty="0">
                    <a:solidFill>
                      <a:prstClr val="black"/>
                    </a:solidFill>
                  </a:rPr>
                  <a:t>=</a:t>
                </a:r>
                <a:r>
                  <a:rPr lang="en-US" altLang="ja-JP" sz="1550" dirty="0">
                    <a:solidFill>
                      <a:srgbClr val="FF0000"/>
                    </a:solidFill>
                  </a:rPr>
                  <a:t>0.1</a:t>
                </a:r>
                <a:r>
                  <a:rPr lang="en-US" altLang="ja-JP" sz="1550" dirty="0">
                    <a:solidFill>
                      <a:prstClr val="black"/>
                    </a:solidFill>
                  </a:rPr>
                  <a:t>m/s</a:t>
                </a:r>
                <a:endParaRPr lang="ja-JP" altLang="en-US" sz="1550" dirty="0">
                  <a:solidFill>
                    <a:prstClr val="black"/>
                  </a:solidFill>
                </a:endParaRPr>
              </a:p>
            </p:txBody>
          </p:sp>
        </p:grpSp>
      </p:grpSp>
      <p:sp>
        <p:nvSpPr>
          <p:cNvPr id="2" name="タイトル 1">
            <a:extLst>
              <a:ext uri="{FF2B5EF4-FFF2-40B4-BE49-F238E27FC236}">
                <a16:creationId xmlns:a16="http://schemas.microsoft.com/office/drawing/2014/main" id="{CA3460D5-33E9-456C-90A8-47C6B40BECE1}"/>
              </a:ext>
            </a:extLst>
          </p:cNvPr>
          <p:cNvSpPr>
            <a:spLocks noGrp="1"/>
          </p:cNvSpPr>
          <p:nvPr>
            <p:ph type="title"/>
          </p:nvPr>
        </p:nvSpPr>
        <p:spPr/>
        <p:txBody>
          <a:bodyPr>
            <a:normAutofit/>
          </a:bodyPr>
          <a:lstStyle/>
          <a:p>
            <a:r>
              <a:rPr lang="ja-JP" altLang="en-US" sz="3200" i="1" dirty="0">
                <a:solidFill>
                  <a:prstClr val="black"/>
                </a:solidFill>
                <a:latin typeface="ＭＳ Ｐゴシック"/>
              </a:rPr>
              <a:t>気泡速度の時間変化と平均流速との比較</a:t>
            </a:r>
            <a:endParaRPr kumimoji="1" lang="ja-JP" altLang="en-US" dirty="0"/>
          </a:p>
        </p:txBody>
      </p:sp>
      <p:sp>
        <p:nvSpPr>
          <p:cNvPr id="4" name="スライド番号プレースホルダー 3">
            <a:extLst>
              <a:ext uri="{FF2B5EF4-FFF2-40B4-BE49-F238E27FC236}">
                <a16:creationId xmlns:a16="http://schemas.microsoft.com/office/drawing/2014/main" id="{5456D595-989B-428A-A8C7-BB451B94ACFD}"/>
              </a:ext>
            </a:extLst>
          </p:cNvPr>
          <p:cNvSpPr>
            <a:spLocks noGrp="1"/>
          </p:cNvSpPr>
          <p:nvPr>
            <p:ph type="sldNum" sz="quarter" idx="12"/>
          </p:nvPr>
        </p:nvSpPr>
        <p:spPr/>
        <p:txBody>
          <a:bodyPr/>
          <a:lstStyle/>
          <a:p>
            <a:fld id="{9C72B23A-10F1-47FC-A676-2A362A2F5DC8}" type="slidenum">
              <a:rPr kumimoji="1" lang="ja-JP" altLang="en-US" smtClean="0"/>
              <a:t>8</a:t>
            </a:fld>
            <a:endParaRPr kumimoji="1" lang="ja-JP" altLang="en-US" dirty="0"/>
          </a:p>
        </p:txBody>
      </p:sp>
      <p:grpSp>
        <p:nvGrpSpPr>
          <p:cNvPr id="51" name="グループ化 50"/>
          <p:cNvGrpSpPr/>
          <p:nvPr/>
        </p:nvGrpSpPr>
        <p:grpSpPr>
          <a:xfrm>
            <a:off x="4734729" y="3760314"/>
            <a:ext cx="3853536" cy="3033463"/>
            <a:chOff x="4734729" y="3760314"/>
            <a:chExt cx="3853536" cy="3033463"/>
          </a:xfrm>
        </p:grpSpPr>
        <p:grpSp>
          <p:nvGrpSpPr>
            <p:cNvPr id="52" name="グループ化 51"/>
            <p:cNvGrpSpPr/>
            <p:nvPr/>
          </p:nvGrpSpPr>
          <p:grpSpPr>
            <a:xfrm>
              <a:off x="4734729" y="3760314"/>
              <a:ext cx="3853536" cy="3033463"/>
              <a:chOff x="4805722" y="3822477"/>
              <a:chExt cx="3853536" cy="3033463"/>
            </a:xfrm>
          </p:grpSpPr>
          <p:grpSp>
            <p:nvGrpSpPr>
              <p:cNvPr id="59" name="グループ化 58"/>
              <p:cNvGrpSpPr>
                <a:grpSpLocks noChangeAspect="1"/>
              </p:cNvGrpSpPr>
              <p:nvPr/>
            </p:nvGrpSpPr>
            <p:grpSpPr>
              <a:xfrm>
                <a:off x="4805722" y="3822477"/>
                <a:ext cx="3652948" cy="2694909"/>
                <a:chOff x="4287996" y="3736178"/>
                <a:chExt cx="3977705" cy="2934494"/>
              </a:xfrm>
            </p:grpSpPr>
            <p:pic>
              <p:nvPicPr>
                <p:cNvPr id="62" name="図 61"/>
                <p:cNvPicPr>
                  <a:picLocks noChangeAspect="1"/>
                </p:cNvPicPr>
                <p:nvPr/>
              </p:nvPicPr>
              <p:blipFill rotWithShape="1">
                <a:blip r:embed="rId4" cstate="print">
                  <a:extLst>
                    <a:ext uri="{28A0092B-C50C-407E-A947-70E740481C1C}">
                      <a14:useLocalDpi xmlns:a14="http://schemas.microsoft.com/office/drawing/2010/main" val="0"/>
                    </a:ext>
                  </a:extLst>
                </a:blip>
                <a:srcRect b="45202"/>
                <a:stretch/>
              </p:blipFill>
              <p:spPr>
                <a:xfrm>
                  <a:off x="6963630" y="3809268"/>
                  <a:ext cx="1302071" cy="2787330"/>
                </a:xfrm>
                <a:prstGeom prst="rect">
                  <a:avLst/>
                </a:prstGeom>
              </p:spPr>
            </p:pic>
            <p:pic>
              <p:nvPicPr>
                <p:cNvPr id="63" name="図 62"/>
                <p:cNvPicPr>
                  <a:picLocks noChangeAspect="1"/>
                </p:cNvPicPr>
                <p:nvPr/>
              </p:nvPicPr>
              <p:blipFill rotWithShape="1">
                <a:blip r:embed="rId5" cstate="print">
                  <a:extLst>
                    <a:ext uri="{28A0092B-C50C-407E-A947-70E740481C1C}">
                      <a14:useLocalDpi xmlns:a14="http://schemas.microsoft.com/office/drawing/2010/main" val="0"/>
                    </a:ext>
                  </a:extLst>
                </a:blip>
                <a:srcRect b="44981"/>
                <a:stretch/>
              </p:blipFill>
              <p:spPr>
                <a:xfrm>
                  <a:off x="4287996" y="3809267"/>
                  <a:ext cx="1292997" cy="2779098"/>
                </a:xfrm>
                <a:prstGeom prst="rect">
                  <a:avLst/>
                </a:prstGeom>
              </p:spPr>
            </p:pic>
            <p:pic>
              <p:nvPicPr>
                <p:cNvPr id="64" name="図 63"/>
                <p:cNvPicPr>
                  <a:picLocks noChangeAspect="1"/>
                </p:cNvPicPr>
                <p:nvPr/>
              </p:nvPicPr>
              <p:blipFill rotWithShape="1">
                <a:blip r:embed="rId6" cstate="print">
                  <a:extLst>
                    <a:ext uri="{28A0092B-C50C-407E-A947-70E740481C1C}">
                      <a14:useLocalDpi xmlns:a14="http://schemas.microsoft.com/office/drawing/2010/main" val="0"/>
                    </a:ext>
                  </a:extLst>
                </a:blip>
                <a:srcRect b="45288"/>
                <a:stretch/>
              </p:blipFill>
              <p:spPr>
                <a:xfrm>
                  <a:off x="5610952" y="3809267"/>
                  <a:ext cx="1302939" cy="2784865"/>
                </a:xfrm>
                <a:prstGeom prst="rect">
                  <a:avLst/>
                </a:prstGeom>
              </p:spPr>
            </p:pic>
            <p:sp>
              <p:nvSpPr>
                <p:cNvPr id="65" name="楕円 64"/>
                <p:cNvSpPr>
                  <a:spLocks noChangeAspect="1"/>
                </p:cNvSpPr>
                <p:nvPr/>
              </p:nvSpPr>
              <p:spPr>
                <a:xfrm>
                  <a:off x="7265936" y="4617132"/>
                  <a:ext cx="89947" cy="89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p:cNvSpPr>
                  <a:spLocks noChangeAspect="1"/>
                </p:cNvSpPr>
                <p:nvPr/>
              </p:nvSpPr>
              <p:spPr>
                <a:xfrm>
                  <a:off x="6016100" y="4917471"/>
                  <a:ext cx="89947" cy="89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p:cNvSpPr>
                  <a:spLocks noChangeAspect="1"/>
                </p:cNvSpPr>
                <p:nvPr/>
              </p:nvSpPr>
              <p:spPr>
                <a:xfrm>
                  <a:off x="4757889" y="5242067"/>
                  <a:ext cx="89947" cy="89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p:cNvCxnSpPr/>
                <p:nvPr/>
              </p:nvCxnSpPr>
              <p:spPr>
                <a:xfrm>
                  <a:off x="4912195" y="3751270"/>
                  <a:ext cx="0" cy="2919402"/>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6244581" y="3739115"/>
                  <a:ext cx="0" cy="2919402"/>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7581668" y="3736178"/>
                  <a:ext cx="0" cy="2919402"/>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cxnSp>
            <p:nvCxnSpPr>
              <p:cNvPr id="60" name="直線矢印コネクタ 59"/>
              <p:cNvCxnSpPr/>
              <p:nvPr/>
            </p:nvCxnSpPr>
            <p:spPr>
              <a:xfrm>
                <a:off x="4805722" y="6518253"/>
                <a:ext cx="38535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6406485" y="6517386"/>
                <a:ext cx="793214" cy="338554"/>
              </a:xfrm>
              <a:prstGeom prst="rect">
                <a:avLst/>
              </a:prstGeom>
              <a:noFill/>
            </p:spPr>
            <p:txBody>
              <a:bodyPr wrap="square" rtlCol="0">
                <a:spAutoFit/>
              </a:bodyPr>
              <a:lstStyle/>
              <a:p>
                <a:pPr algn="ctr"/>
                <a:r>
                  <a:rPr kumimoji="1" lang="en-US" altLang="ja-JP" sz="1600" dirty="0"/>
                  <a:t>Time</a:t>
                </a:r>
                <a:endParaRPr kumimoji="1" lang="ja-JP" altLang="en-US" sz="1600" dirty="0"/>
              </a:p>
            </p:txBody>
          </p:sp>
        </p:grpSp>
        <p:sp>
          <p:nvSpPr>
            <p:cNvPr id="53" name="楕円 52"/>
            <p:cNvSpPr>
              <a:spLocks noChangeAspect="1"/>
            </p:cNvSpPr>
            <p:nvPr/>
          </p:nvSpPr>
          <p:spPr>
            <a:xfrm>
              <a:off x="6389404" y="5143256"/>
              <a:ext cx="82603" cy="8260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p:cNvSpPr>
              <a:spLocks noChangeAspect="1"/>
            </p:cNvSpPr>
            <p:nvPr/>
          </p:nvSpPr>
          <p:spPr>
            <a:xfrm>
              <a:off x="7631209" y="5143256"/>
              <a:ext cx="82603" cy="8260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p:cNvSpPr>
              <a:spLocks noChangeAspect="1"/>
            </p:cNvSpPr>
            <p:nvPr/>
          </p:nvSpPr>
          <p:spPr>
            <a:xfrm>
              <a:off x="7573212" y="4845161"/>
              <a:ext cx="82603" cy="8260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矢印コネクタ 55"/>
            <p:cNvCxnSpPr/>
            <p:nvPr/>
          </p:nvCxnSpPr>
          <p:spPr>
            <a:xfrm flipH="1" flipV="1">
              <a:off x="6374809" y="4956775"/>
              <a:ext cx="41713" cy="156485"/>
            </a:xfrm>
            <a:prstGeom prst="straightConnector1">
              <a:avLst/>
            </a:prstGeom>
            <a:ln w="6350">
              <a:solidFill>
                <a:srgbClr val="FFFF00"/>
              </a:solidFill>
              <a:prstDash val="solid"/>
              <a:headEnd type="none" w="sm" len="med"/>
              <a:tailEnd type="triangl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H="1" flipV="1">
              <a:off x="7623585" y="4958213"/>
              <a:ext cx="41713" cy="156485"/>
            </a:xfrm>
            <a:prstGeom prst="straightConnector1">
              <a:avLst/>
            </a:prstGeom>
            <a:ln w="6350">
              <a:solidFill>
                <a:srgbClr val="FFFF00"/>
              </a:solidFill>
              <a:prstDash val="solid"/>
              <a:headEnd type="none" w="sm" len="med"/>
              <a:tailEnd type="triangle"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flipV="1">
              <a:off x="7541000" y="4666673"/>
              <a:ext cx="52854" cy="156486"/>
            </a:xfrm>
            <a:prstGeom prst="straightConnector1">
              <a:avLst/>
            </a:prstGeom>
            <a:ln w="6350">
              <a:solidFill>
                <a:srgbClr val="FFFF00"/>
              </a:solidFill>
              <a:prstDash val="solid"/>
              <a:headEnd type="none" w="sm" len="med"/>
              <a:tailEnd type="triangle" w="sm" len="sm"/>
            </a:ln>
          </p:spPr>
          <p:style>
            <a:lnRef idx="1">
              <a:schemeClr val="accent1"/>
            </a:lnRef>
            <a:fillRef idx="0">
              <a:schemeClr val="accent1"/>
            </a:fillRef>
            <a:effectRef idx="0">
              <a:schemeClr val="accent1"/>
            </a:effectRef>
            <a:fontRef idx="minor">
              <a:schemeClr val="tx1"/>
            </a:fontRef>
          </p:style>
        </p:cxnSp>
      </p:grpSp>
      <p:grpSp>
        <p:nvGrpSpPr>
          <p:cNvPr id="91" name="グループ化 90"/>
          <p:cNvGrpSpPr/>
          <p:nvPr/>
        </p:nvGrpSpPr>
        <p:grpSpPr>
          <a:xfrm>
            <a:off x="685332" y="3782962"/>
            <a:ext cx="3681337" cy="2887710"/>
            <a:chOff x="685332" y="3782962"/>
            <a:chExt cx="3681337" cy="2887710"/>
          </a:xfrm>
        </p:grpSpPr>
        <p:sp>
          <p:nvSpPr>
            <p:cNvPr id="92" name="正方形/長方形 91"/>
            <p:cNvSpPr/>
            <p:nvPr/>
          </p:nvSpPr>
          <p:spPr>
            <a:xfrm>
              <a:off x="1125769" y="4080339"/>
              <a:ext cx="3115392" cy="222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3" name="グループ化 92"/>
            <p:cNvGrpSpPr/>
            <p:nvPr/>
          </p:nvGrpSpPr>
          <p:grpSpPr>
            <a:xfrm>
              <a:off x="685332" y="3782962"/>
              <a:ext cx="3681337" cy="2887710"/>
              <a:chOff x="685332" y="3782962"/>
              <a:chExt cx="3681337" cy="2887710"/>
            </a:xfrm>
          </p:grpSpPr>
          <p:pic>
            <p:nvPicPr>
              <p:cNvPr id="94" name="図 93"/>
              <p:cNvPicPr>
                <a:picLocks noChangeAspect="1"/>
              </p:cNvPicPr>
              <p:nvPr/>
            </p:nvPicPr>
            <p:blipFill rotWithShape="1">
              <a:blip r:embed="rId7"/>
              <a:srcRect l="4294" t="4363" r="26598" b="27776"/>
              <a:stretch/>
            </p:blipFill>
            <p:spPr>
              <a:xfrm>
                <a:off x="685332" y="3809268"/>
                <a:ext cx="3681337" cy="2861404"/>
              </a:xfrm>
              <a:prstGeom prst="rect">
                <a:avLst/>
              </a:prstGeom>
            </p:spPr>
          </p:pic>
          <p:sp>
            <p:nvSpPr>
              <p:cNvPr id="95" name="角丸四角形 94"/>
              <p:cNvSpPr/>
              <p:nvPr/>
            </p:nvSpPr>
            <p:spPr>
              <a:xfrm>
                <a:off x="1115708" y="3782962"/>
                <a:ext cx="1458880" cy="326818"/>
              </a:xfrm>
              <a:prstGeom prst="round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600" i="1" dirty="0" err="1">
                    <a:solidFill>
                      <a:prstClr val="black"/>
                    </a:solidFill>
                  </a:rPr>
                  <a:t>V</a:t>
                </a:r>
                <a:r>
                  <a:rPr lang="en-US" altLang="ja-JP" sz="1600" i="1" baseline="-25000" dirty="0" err="1">
                    <a:solidFill>
                      <a:prstClr val="black"/>
                    </a:solidFill>
                  </a:rPr>
                  <a:t>plunger</a:t>
                </a:r>
                <a:r>
                  <a:rPr lang="en-US" altLang="ja-JP" sz="1600" dirty="0">
                    <a:solidFill>
                      <a:prstClr val="black"/>
                    </a:solidFill>
                  </a:rPr>
                  <a:t>=</a:t>
                </a:r>
                <a:r>
                  <a:rPr lang="en-US" altLang="ja-JP" sz="1600" dirty="0">
                    <a:solidFill>
                      <a:srgbClr val="FF0000"/>
                    </a:solidFill>
                  </a:rPr>
                  <a:t>0.3</a:t>
                </a:r>
                <a:r>
                  <a:rPr lang="en-US" altLang="ja-JP" sz="1600" dirty="0">
                    <a:solidFill>
                      <a:prstClr val="black"/>
                    </a:solidFill>
                  </a:rPr>
                  <a:t>m/s</a:t>
                </a:r>
                <a:endParaRPr lang="ja-JP" altLang="en-US" sz="1600" dirty="0">
                  <a:solidFill>
                    <a:prstClr val="black"/>
                  </a:solidFill>
                </a:endParaRPr>
              </a:p>
            </p:txBody>
          </p:sp>
        </p:grpSp>
      </p:grpSp>
      <p:grpSp>
        <p:nvGrpSpPr>
          <p:cNvPr id="96" name="グループ化 95"/>
          <p:cNvGrpSpPr/>
          <p:nvPr/>
        </p:nvGrpSpPr>
        <p:grpSpPr>
          <a:xfrm>
            <a:off x="4636799" y="991954"/>
            <a:ext cx="3672970" cy="2710803"/>
            <a:chOff x="4636799" y="991954"/>
            <a:chExt cx="3672970" cy="2710803"/>
          </a:xfrm>
        </p:grpSpPr>
        <p:sp>
          <p:nvSpPr>
            <p:cNvPr id="97" name="正方形/長方形 96"/>
            <p:cNvSpPr/>
            <p:nvPr/>
          </p:nvSpPr>
          <p:spPr>
            <a:xfrm>
              <a:off x="5068258" y="1098200"/>
              <a:ext cx="3115392" cy="2233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8" name="グループ化 97"/>
            <p:cNvGrpSpPr/>
            <p:nvPr/>
          </p:nvGrpSpPr>
          <p:grpSpPr>
            <a:xfrm>
              <a:off x="4636799" y="991954"/>
              <a:ext cx="3672970" cy="2710803"/>
              <a:chOff x="4636799" y="991954"/>
              <a:chExt cx="3672970" cy="2710803"/>
            </a:xfrm>
          </p:grpSpPr>
          <p:pic>
            <p:nvPicPr>
              <p:cNvPr id="99" name="図 98"/>
              <p:cNvPicPr>
                <a:picLocks noChangeAspect="1"/>
              </p:cNvPicPr>
              <p:nvPr/>
            </p:nvPicPr>
            <p:blipFill rotWithShape="1">
              <a:blip r:embed="rId8"/>
              <a:srcRect l="4451" t="5295" r="26598" b="27647"/>
              <a:stretch/>
            </p:blipFill>
            <p:spPr>
              <a:xfrm>
                <a:off x="4636799" y="991954"/>
                <a:ext cx="3672970" cy="2710803"/>
              </a:xfrm>
              <a:prstGeom prst="rect">
                <a:avLst/>
              </a:prstGeom>
            </p:spPr>
          </p:pic>
          <p:sp>
            <p:nvSpPr>
              <p:cNvPr id="100" name="角丸四角形 99"/>
              <p:cNvSpPr/>
              <p:nvPr/>
            </p:nvSpPr>
            <p:spPr>
              <a:xfrm>
                <a:off x="5074865" y="1115438"/>
                <a:ext cx="1442667" cy="369651"/>
              </a:xfrm>
              <a:prstGeom prst="round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600" i="1" dirty="0" err="1">
                    <a:solidFill>
                      <a:prstClr val="black"/>
                    </a:solidFill>
                  </a:rPr>
                  <a:t>V</a:t>
                </a:r>
                <a:r>
                  <a:rPr lang="en-US" altLang="ja-JP" sz="1600" i="1" baseline="-25000" dirty="0" err="1">
                    <a:solidFill>
                      <a:prstClr val="black"/>
                    </a:solidFill>
                  </a:rPr>
                  <a:t>plunger</a:t>
                </a:r>
                <a:r>
                  <a:rPr lang="en-US" altLang="ja-JP" sz="1600" dirty="0">
                    <a:solidFill>
                      <a:prstClr val="black"/>
                    </a:solidFill>
                  </a:rPr>
                  <a:t>=</a:t>
                </a:r>
                <a:r>
                  <a:rPr lang="en-US" altLang="ja-JP" sz="1600" dirty="0">
                    <a:solidFill>
                      <a:srgbClr val="FF0000"/>
                    </a:solidFill>
                  </a:rPr>
                  <a:t>0.2</a:t>
                </a:r>
                <a:r>
                  <a:rPr lang="en-US" altLang="ja-JP" sz="1600" dirty="0">
                    <a:solidFill>
                      <a:prstClr val="black"/>
                    </a:solidFill>
                  </a:rPr>
                  <a:t>m/s</a:t>
                </a:r>
                <a:endParaRPr lang="ja-JP" altLang="en-US" sz="1600" dirty="0">
                  <a:solidFill>
                    <a:prstClr val="black"/>
                  </a:solidFill>
                </a:endParaRPr>
              </a:p>
            </p:txBody>
          </p:sp>
        </p:grpSp>
      </p:grpSp>
      <p:sp>
        <p:nvSpPr>
          <p:cNvPr id="101" name="右矢印 100"/>
          <p:cNvSpPr/>
          <p:nvPr/>
        </p:nvSpPr>
        <p:spPr>
          <a:xfrm rot="2439387">
            <a:off x="2926079" y="2496269"/>
            <a:ext cx="921715" cy="299923"/>
          </a:xfrm>
          <a:prstGeom prst="rightArrow">
            <a:avLst>
              <a:gd name="adj1" fmla="val 35965"/>
              <a:gd name="adj2" fmla="val 6754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右矢印 101"/>
          <p:cNvSpPr/>
          <p:nvPr/>
        </p:nvSpPr>
        <p:spPr>
          <a:xfrm rot="2802713">
            <a:off x="1694199" y="4821742"/>
            <a:ext cx="921715" cy="299923"/>
          </a:xfrm>
          <a:prstGeom prst="rightArrow">
            <a:avLst>
              <a:gd name="adj1" fmla="val 35965"/>
              <a:gd name="adj2" fmla="val 6754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右矢印 102"/>
          <p:cNvSpPr/>
          <p:nvPr/>
        </p:nvSpPr>
        <p:spPr>
          <a:xfrm rot="2595855">
            <a:off x="5874635" y="2082245"/>
            <a:ext cx="921715" cy="299923"/>
          </a:xfrm>
          <a:prstGeom prst="rightArrow">
            <a:avLst>
              <a:gd name="adj1" fmla="val 35965"/>
              <a:gd name="adj2" fmla="val 6754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p:cNvSpPr txBox="1"/>
          <p:nvPr/>
        </p:nvSpPr>
        <p:spPr>
          <a:xfrm>
            <a:off x="5077608" y="5669279"/>
            <a:ext cx="3001385" cy="584775"/>
          </a:xfrm>
          <a:prstGeom prst="rect">
            <a:avLst/>
          </a:prstGeom>
          <a:solidFill>
            <a:schemeClr val="bg1">
              <a:alpha val="70000"/>
            </a:schemeClr>
          </a:solidFill>
          <a:ln>
            <a:solidFill>
              <a:schemeClr val="bg1">
                <a:lumMod val="95000"/>
              </a:schemeClr>
            </a:solidFill>
          </a:ln>
        </p:spPr>
        <p:txBody>
          <a:bodyPr wrap="square" rtlCol="0">
            <a:spAutoFit/>
          </a:bodyPr>
          <a:lstStyle/>
          <a:p>
            <a:pPr marL="285750" indent="-285750">
              <a:buFont typeface="Wingdings" panose="05000000000000000000" pitchFamily="2" charset="2"/>
              <a:buChar char="ü"/>
            </a:pPr>
            <a:r>
              <a:rPr kumimoji="1" lang="ja-JP" altLang="en-US" sz="1600" dirty="0"/>
              <a:t>オーバーフローによる影響？</a:t>
            </a:r>
            <a:endParaRPr kumimoji="1" lang="en-US" altLang="ja-JP" sz="1600" dirty="0"/>
          </a:p>
          <a:p>
            <a:pPr marL="285750" indent="-285750">
              <a:buFont typeface="Wingdings" panose="05000000000000000000" pitchFamily="2" charset="2"/>
              <a:buChar char="ü"/>
            </a:pPr>
            <a:r>
              <a:rPr lang="ja-JP" altLang="en-US" sz="1600" dirty="0"/>
              <a:t>浮力の作用が変化？</a:t>
            </a:r>
            <a:endParaRPr kumimoji="1" lang="ja-JP" altLang="en-US" sz="1600" dirty="0"/>
          </a:p>
        </p:txBody>
      </p:sp>
    </p:spTree>
    <p:extLst>
      <p:ext uri="{BB962C8B-B14F-4D97-AF65-F5344CB8AC3E}">
        <p14:creationId xmlns:p14="http://schemas.microsoft.com/office/powerpoint/2010/main" val="4245940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anim calcmode="lin" valueType="num">
                                      <p:cBhvr>
                                        <p:cTn id="8" dur="1000" fill="hold"/>
                                        <p:tgtEl>
                                          <p:spTgt spid="101"/>
                                        </p:tgtEl>
                                        <p:attrNameLst>
                                          <p:attrName>ppt_x</p:attrName>
                                        </p:attrNameLst>
                                      </p:cBhvr>
                                      <p:tavLst>
                                        <p:tav tm="0">
                                          <p:val>
                                            <p:strVal val="#ppt_x"/>
                                          </p:val>
                                        </p:tav>
                                        <p:tav tm="100000">
                                          <p:val>
                                            <p:strVal val="#ppt_x"/>
                                          </p:val>
                                        </p:tav>
                                      </p:tavLst>
                                    </p:anim>
                                    <p:anim calcmode="lin" valueType="num">
                                      <p:cBhvr>
                                        <p:cTn id="9" dur="1000" fill="hold"/>
                                        <p:tgtEl>
                                          <p:spTgt spid="10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1000"/>
                                        <p:tgtEl>
                                          <p:spTgt spid="103"/>
                                        </p:tgtEl>
                                      </p:cBhvr>
                                    </p:animEffect>
                                    <p:anim calcmode="lin" valueType="num">
                                      <p:cBhvr>
                                        <p:cTn id="13" dur="1000" fill="hold"/>
                                        <p:tgtEl>
                                          <p:spTgt spid="103"/>
                                        </p:tgtEl>
                                        <p:attrNameLst>
                                          <p:attrName>ppt_x</p:attrName>
                                        </p:attrNameLst>
                                      </p:cBhvr>
                                      <p:tavLst>
                                        <p:tav tm="0">
                                          <p:val>
                                            <p:strVal val="#ppt_x"/>
                                          </p:val>
                                        </p:tav>
                                        <p:tav tm="100000">
                                          <p:val>
                                            <p:strVal val="#ppt_x"/>
                                          </p:val>
                                        </p:tav>
                                      </p:tavLst>
                                    </p:anim>
                                    <p:anim calcmode="lin" valueType="num">
                                      <p:cBhvr>
                                        <p:cTn id="14" dur="1000" fill="hold"/>
                                        <p:tgtEl>
                                          <p:spTgt spid="10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1000"/>
                                        <p:tgtEl>
                                          <p:spTgt spid="102"/>
                                        </p:tgtEl>
                                      </p:cBhvr>
                                    </p:animEffect>
                                    <p:anim calcmode="lin" valueType="num">
                                      <p:cBhvr>
                                        <p:cTn id="18" dur="1000" fill="hold"/>
                                        <p:tgtEl>
                                          <p:spTgt spid="102"/>
                                        </p:tgtEl>
                                        <p:attrNameLst>
                                          <p:attrName>ppt_x</p:attrName>
                                        </p:attrNameLst>
                                      </p:cBhvr>
                                      <p:tavLst>
                                        <p:tav tm="0">
                                          <p:val>
                                            <p:strVal val="#ppt_x"/>
                                          </p:val>
                                        </p:tav>
                                        <p:tav tm="100000">
                                          <p:val>
                                            <p:strVal val="#ppt_x"/>
                                          </p:val>
                                        </p:tav>
                                      </p:tavLst>
                                    </p:anim>
                                    <p:anim calcmode="lin" valueType="num">
                                      <p:cBhvr>
                                        <p:cTn id="19"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wipe(left)">
                                      <p:cBhvr>
                                        <p:cTn id="27" dur="500"/>
                                        <p:tgtEl>
                                          <p:spTgt spid="110"/>
                                        </p:tgtEl>
                                      </p:cBhvr>
                                    </p:animEffect>
                                  </p:childTnLst>
                                </p:cTn>
                              </p:par>
                              <p:par>
                                <p:cTn id="28" presetID="10" presetClass="exit" presetSubtype="0" fill="hold" grpId="1" nodeType="withEffect">
                                  <p:stCondLst>
                                    <p:cond delay="0"/>
                                  </p:stCondLst>
                                  <p:childTnLst>
                                    <p:animEffect transition="out" filter="fade">
                                      <p:cBhvr>
                                        <p:cTn id="29" dur="400"/>
                                        <p:tgtEl>
                                          <p:spTgt spid="101"/>
                                        </p:tgtEl>
                                      </p:cBhvr>
                                    </p:animEffect>
                                    <p:set>
                                      <p:cBhvr>
                                        <p:cTn id="30" dur="1" fill="hold">
                                          <p:stCondLst>
                                            <p:cond delay="399"/>
                                          </p:stCondLst>
                                        </p:cTn>
                                        <p:tgtEl>
                                          <p:spTgt spid="10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400"/>
                                        <p:tgtEl>
                                          <p:spTgt spid="103"/>
                                        </p:tgtEl>
                                      </p:cBhvr>
                                    </p:animEffect>
                                    <p:set>
                                      <p:cBhvr>
                                        <p:cTn id="33" dur="1" fill="hold">
                                          <p:stCondLst>
                                            <p:cond delay="399"/>
                                          </p:stCondLst>
                                        </p:cTn>
                                        <p:tgtEl>
                                          <p:spTgt spid="10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400"/>
                                        <p:tgtEl>
                                          <p:spTgt spid="102"/>
                                        </p:tgtEl>
                                      </p:cBhvr>
                                    </p:animEffect>
                                    <p:set>
                                      <p:cBhvr>
                                        <p:cTn id="36" dur="1" fill="hold">
                                          <p:stCondLst>
                                            <p:cond delay="399"/>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1" grpId="1" animBg="1"/>
      <p:bldP spid="102" grpId="0" animBg="1"/>
      <p:bldP spid="102" grpId="1" animBg="1"/>
      <p:bldP spid="103" grpId="0" animBg="1"/>
      <p:bldP spid="103" grpId="1" animBg="1"/>
      <p:bldP spid="1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i="1" dirty="0">
                <a:solidFill>
                  <a:prstClr val="black"/>
                </a:solidFill>
                <a:latin typeface="ＭＳ Ｐゴシック"/>
              </a:rPr>
              <a:t>気泡速度の時間変化と平均流速との比較</a:t>
            </a:r>
            <a:endParaRPr kumimoji="1" lang="ja-JP" altLang="en-US" dirty="0"/>
          </a:p>
        </p:txBody>
      </p:sp>
      <p:sp>
        <p:nvSpPr>
          <p:cNvPr id="4" name="スライド番号プレースホルダー 3"/>
          <p:cNvSpPr>
            <a:spLocks noGrp="1"/>
          </p:cNvSpPr>
          <p:nvPr>
            <p:ph type="sldNum" sz="quarter" idx="12"/>
          </p:nvPr>
        </p:nvSpPr>
        <p:spPr/>
        <p:txBody>
          <a:bodyPr/>
          <a:lstStyle/>
          <a:p>
            <a:fld id="{9C72B23A-10F1-47FC-A676-2A362A2F5DC8}" type="slidenum">
              <a:rPr kumimoji="1" lang="ja-JP" altLang="en-US" smtClean="0"/>
              <a:t>9</a:t>
            </a:fld>
            <a:endParaRPr kumimoji="1" lang="ja-JP" altLang="en-US" dirty="0"/>
          </a:p>
        </p:txBody>
      </p:sp>
      <p:grpSp>
        <p:nvGrpSpPr>
          <p:cNvPr id="5" name="グループ化 4"/>
          <p:cNvGrpSpPr/>
          <p:nvPr/>
        </p:nvGrpSpPr>
        <p:grpSpPr>
          <a:xfrm>
            <a:off x="1161005" y="1130319"/>
            <a:ext cx="7147447" cy="5049513"/>
            <a:chOff x="1161005" y="1130319"/>
            <a:chExt cx="7147447" cy="5049513"/>
          </a:xfrm>
        </p:grpSpPr>
        <p:sp>
          <p:nvSpPr>
            <p:cNvPr id="6" name="正方形/長方形 5"/>
            <p:cNvSpPr/>
            <p:nvPr/>
          </p:nvSpPr>
          <p:spPr>
            <a:xfrm>
              <a:off x="1968649" y="1506071"/>
              <a:ext cx="5478158" cy="3894268"/>
            </a:xfrm>
            <a:prstGeom prst="rect">
              <a:avLst/>
            </a:prstGeom>
            <a:solidFill>
              <a:schemeClr val="bg1">
                <a:alpha val="80000"/>
              </a:schemeClr>
            </a:solidFill>
            <a:ln>
              <a:noFill/>
            </a:ln>
            <a:effectLst>
              <a:outerShdw blurRad="190500" dist="127000" sx="102000" sy="102000" algn="ctr"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p:cNvPicPr>
              <a:picLocks noChangeAspect="1"/>
            </p:cNvPicPr>
            <p:nvPr/>
          </p:nvPicPr>
          <p:blipFill rotWithShape="1">
            <a:blip r:embed="rId3"/>
            <a:srcRect l="3367" t="3215" r="25311" b="26330"/>
            <a:stretch/>
          </p:blipFill>
          <p:spPr>
            <a:xfrm>
              <a:off x="1161005" y="1130319"/>
              <a:ext cx="7147447" cy="5049513"/>
            </a:xfrm>
            <a:prstGeom prst="rect">
              <a:avLst/>
            </a:prstGeom>
            <a:noFill/>
            <a:effectLst/>
          </p:spPr>
        </p:pic>
      </p:grpSp>
      <p:grpSp>
        <p:nvGrpSpPr>
          <p:cNvPr id="8" name="グループ化 7"/>
          <p:cNvGrpSpPr/>
          <p:nvPr/>
        </p:nvGrpSpPr>
        <p:grpSpPr>
          <a:xfrm>
            <a:off x="2560320" y="2326268"/>
            <a:ext cx="2552686" cy="645459"/>
            <a:chOff x="-1624405" y="-86061"/>
            <a:chExt cx="2552686" cy="645459"/>
          </a:xfrm>
        </p:grpSpPr>
        <p:sp>
          <p:nvSpPr>
            <p:cNvPr id="9" name="正方形/長方形 8"/>
            <p:cNvSpPr/>
            <p:nvPr/>
          </p:nvSpPr>
          <p:spPr>
            <a:xfrm>
              <a:off x="-1624405" y="-86061"/>
              <a:ext cx="2454454" cy="645459"/>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 name="正方形/長方形 9"/>
                <p:cNvSpPr/>
                <p:nvPr/>
              </p:nvSpPr>
              <p:spPr>
                <a:xfrm>
                  <a:off x="-1624405" y="-14580"/>
                  <a:ext cx="2552686"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panose="02040503050406030204" pitchFamily="18" charset="0"/>
                              </a:rPr>
                              <m:t>𝑉</m:t>
                            </m:r>
                          </m:e>
                          <m:sub>
                            <m:r>
                              <a:rPr lang="en-US" altLang="ja-JP" sz="2400" i="1">
                                <a:latin typeface="Cambria Math" panose="02040503050406030204" pitchFamily="18" charset="0"/>
                              </a:rPr>
                              <m:t>𝑃</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𝑎𝑣𝑒𝑟𝑎𝑔𝑒</m:t>
                            </m:r>
                          </m:sub>
                        </m:sSub>
                        <m:r>
                          <a:rPr lang="en-US" altLang="ja-JP" sz="2400" i="1">
                            <a:latin typeface="Cambria Math" panose="02040503050406030204" pitchFamily="18" charset="0"/>
                          </a:rPr>
                          <m:t> </m:t>
                        </m:r>
                        <m:r>
                          <a:rPr lang="en-US" altLang="ja-JP" sz="2400" i="1" dirty="0" smtClean="0">
                            <a:latin typeface="Cambria Math" panose="02040503050406030204" pitchFamily="18" charset="0"/>
                            <a:ea typeface="Cambria Math" panose="02040503050406030204" pitchFamily="18" charset="0"/>
                          </a:rPr>
                          <m:t>≠</m:t>
                        </m:r>
                        <m:r>
                          <a:rPr lang="en-US" altLang="ja-JP" sz="2400" i="1">
                            <a:latin typeface="Cambria Math" panose="02040503050406030204" pitchFamily="18" charset="0"/>
                            <a:ea typeface="Cambria Math" panose="02040503050406030204" pitchFamily="18" charset="0"/>
                          </a:rPr>
                          <m:t> </m:t>
                        </m:r>
                        <m:sSub>
                          <m:sSubPr>
                            <m:ctrlPr>
                              <a:rPr lang="en-US" altLang="ja-JP" sz="2400" i="1">
                                <a:latin typeface="Cambria Math" panose="02040503050406030204" pitchFamily="18" charset="0"/>
                                <a:ea typeface="Cambria Math" panose="02040503050406030204" pitchFamily="18" charset="0"/>
                              </a:rPr>
                            </m:ctrlPr>
                          </m:sSubPr>
                          <m:e>
                            <m:r>
                              <a:rPr lang="en-US" altLang="ja-JP" sz="2400" i="1">
                                <a:latin typeface="Cambria Math" panose="02040503050406030204" pitchFamily="18" charset="0"/>
                                <a:ea typeface="Cambria Math" panose="02040503050406030204" pitchFamily="18" charset="0"/>
                              </a:rPr>
                              <m:t>𝑉</m:t>
                            </m:r>
                          </m:e>
                          <m:sub>
                            <m:r>
                              <a:rPr lang="en-US" altLang="ja-JP" sz="2400" i="1">
                                <a:latin typeface="Cambria Math" panose="02040503050406030204" pitchFamily="18" charset="0"/>
                                <a:ea typeface="Cambria Math" panose="02040503050406030204" pitchFamily="18" charset="0"/>
                              </a:rPr>
                              <m:t>𝑓𝑓</m:t>
                            </m:r>
                          </m:sub>
                        </m:sSub>
                      </m:oMath>
                    </m:oMathPara>
                  </a14:m>
                  <a:endParaRPr lang="ja-JP" altLang="en-US" sz="2400" dirty="0"/>
                </a:p>
              </p:txBody>
            </p:sp>
          </mc:Choice>
          <mc:Fallback xmlns="">
            <p:sp>
              <p:nvSpPr>
                <p:cNvPr id="47" name="正方形/長方形 46"/>
                <p:cNvSpPr>
                  <a:spLocks noRot="1" noChangeAspect="1" noMove="1" noResize="1" noEditPoints="1" noAdjustHandles="1" noChangeArrowheads="1" noChangeShapeType="1" noTextEdit="1"/>
                </p:cNvSpPr>
                <p:nvPr/>
              </p:nvSpPr>
              <p:spPr>
                <a:xfrm>
                  <a:off x="-1624405" y="-14580"/>
                  <a:ext cx="2552686" cy="491738"/>
                </a:xfrm>
                <a:prstGeom prst="rect">
                  <a:avLst/>
                </a:prstGeom>
                <a:blipFill>
                  <a:blip r:embed="rId8"/>
                  <a:stretch>
                    <a:fillRect b="-12346"/>
                  </a:stretch>
                </a:blipFill>
              </p:spPr>
              <p:txBody>
                <a:bodyPr/>
                <a:lstStyle/>
                <a:p>
                  <a:r>
                    <a:rPr lang="ja-JP" altLang="en-US">
                      <a:noFill/>
                    </a:rPr>
                    <a:t> </a:t>
                  </a:r>
                </a:p>
              </p:txBody>
            </p:sp>
          </mc:Fallback>
        </mc:AlternateContent>
      </p:grpSp>
      <p:cxnSp>
        <p:nvCxnSpPr>
          <p:cNvPr id="11" name="直線コネクタ 10"/>
          <p:cNvCxnSpPr/>
          <p:nvPr/>
        </p:nvCxnSpPr>
        <p:spPr>
          <a:xfrm>
            <a:off x="3033656" y="5184557"/>
            <a:ext cx="3657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831894" y="4476345"/>
            <a:ext cx="36576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762946" y="3884183"/>
            <a:ext cx="36576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8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6|15.4|21.4"/>
</p:tagLst>
</file>

<file path=ppt/tags/tag2.xml><?xml version="1.0" encoding="utf-8"?>
<p:tagLst xmlns:a="http://schemas.openxmlformats.org/drawingml/2006/main" xmlns:r="http://schemas.openxmlformats.org/officeDocument/2006/relationships" xmlns:p="http://schemas.openxmlformats.org/presentationml/2006/main">
  <p:tag name="TIMING" val="|37.4|1.5|1.3|1.4|10.3|2.6|3.2"/>
</p:tagLst>
</file>

<file path=ppt/tags/tag3.xml><?xml version="1.0" encoding="utf-8"?>
<p:tagLst xmlns:a="http://schemas.openxmlformats.org/drawingml/2006/main" xmlns:r="http://schemas.openxmlformats.org/officeDocument/2006/relationships" xmlns:p="http://schemas.openxmlformats.org/presentationml/2006/main">
  <p:tag name="TIMING" val="|40.6|29.3"/>
</p:tagLst>
</file>

<file path=ppt/tags/tag4.xml><?xml version="1.0" encoding="utf-8"?>
<p:tagLst xmlns:a="http://schemas.openxmlformats.org/drawingml/2006/main" xmlns:r="http://schemas.openxmlformats.org/officeDocument/2006/relationships" xmlns:p="http://schemas.openxmlformats.org/presentationml/2006/main">
  <p:tag name="TIMING" val="|19.4|1.3|2.3"/>
</p:tagLst>
</file>

<file path=ppt/tags/tag5.xml><?xml version="1.0" encoding="utf-8"?>
<p:tagLst xmlns:a="http://schemas.openxmlformats.org/drawingml/2006/main" xmlns:r="http://schemas.openxmlformats.org/officeDocument/2006/relationships" xmlns:p="http://schemas.openxmlformats.org/presentationml/2006/main">
  <p:tag name="TIMING" val="|19.7|7.5|9.5|5.5|6.4|1.4|8|4.3|5"/>
</p:tagLst>
</file>

<file path=ppt/tags/tag6.xml><?xml version="1.0" encoding="utf-8"?>
<p:tagLst xmlns:a="http://schemas.openxmlformats.org/drawingml/2006/main" xmlns:r="http://schemas.openxmlformats.org/officeDocument/2006/relationships" xmlns:p="http://schemas.openxmlformats.org/presentationml/2006/main">
  <p:tag name="TIMING" val="|15.7|6.4|3.8|5.4|10.6|2.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28141</TotalTime>
  <Words>5013</Words>
  <Application>Microsoft Office PowerPoint</Application>
  <PresentationFormat>画面に合わせる (4:3)</PresentationFormat>
  <Paragraphs>629</Paragraphs>
  <Slides>46</Slides>
  <Notes>38</Notes>
  <HiddenSlides>7</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46</vt:i4>
      </vt:variant>
    </vt:vector>
  </HeadingPairs>
  <TitlesOfParts>
    <vt:vector size="58" baseType="lpstr">
      <vt:lpstr>游明朝</vt:lpstr>
      <vt:lpstr>ＭＳ Ｐゴシック</vt:lpstr>
      <vt:lpstr>Wingdings</vt:lpstr>
      <vt:lpstr>ＭＳ ゴシック</vt:lpstr>
      <vt:lpstr>Cambria Math</vt:lpstr>
      <vt:lpstr>Times New Roman</vt:lpstr>
      <vt:lpstr>Arial</vt:lpstr>
      <vt:lpstr>ＭＳ 明朝</vt:lpstr>
      <vt:lpstr>Symbol</vt:lpstr>
      <vt:lpstr>游ゴシック</vt:lpstr>
      <vt:lpstr>Office テーマ</vt:lpstr>
      <vt:lpstr>数式</vt:lpstr>
      <vt:lpstr>水モデルを用いたダイカスト湯流れに おける空気巻き込み欠陥</vt:lpstr>
      <vt:lpstr>研究背景</vt:lpstr>
      <vt:lpstr>PowerPoint プレゼンテーション</vt:lpstr>
      <vt:lpstr>水モデルダイカスト装置による気泡追跡</vt:lpstr>
      <vt:lpstr>水モデルダイカスト装置による気泡追跡</vt:lpstr>
      <vt:lpstr>水モデルダイカスト装置による気泡追跡</vt:lpstr>
      <vt:lpstr>気泡速度の時間変化と平均流速との比較</vt:lpstr>
      <vt:lpstr>気泡速度の時間変化と平均流速との比較</vt:lpstr>
      <vt:lpstr>気泡速度の時間変化と平均流速との比較</vt:lpstr>
      <vt:lpstr>マーカー機能を用いた気泡追跡シミュレーション</vt:lpstr>
      <vt:lpstr>マーカー機能を用いた気泡追跡シミュレーション</vt:lpstr>
      <vt:lpstr>気泡速度に関する実験値と解析値との比較</vt:lpstr>
      <vt:lpstr>まとめ</vt:lpstr>
      <vt:lpstr>PowerPoint プレゼンテーション</vt:lpstr>
      <vt:lpstr>回流水槽による気泡挙動の基礎調査実験</vt:lpstr>
      <vt:lpstr>PowerPoint プレゼンテーション</vt:lpstr>
      <vt:lpstr>各流速における気泡移動経路の比較</vt:lpstr>
      <vt:lpstr>各流速における気泡移動経路の比較</vt:lpstr>
      <vt:lpstr>各流速における気泡移動経路の比較</vt:lpstr>
      <vt:lpstr>各流速における気泡移動経路の比較</vt:lpstr>
      <vt:lpstr>各流速における気泡移動経路の比較</vt:lpstr>
      <vt:lpstr>流速に対する気泡平均速度の変化</vt:lpstr>
      <vt:lpstr>流速に対する気泡平均速度の変化</vt:lpstr>
      <vt:lpstr>まとめ</vt:lpstr>
      <vt:lpstr>気泡の移動に関する数値シミュレーション</vt:lpstr>
      <vt:lpstr>物性値・計算条件</vt:lpstr>
      <vt:lpstr>気泡移動経路に関する実験値と解析値との比較</vt:lpstr>
      <vt:lpstr>気泡移動経路に関する実験値と解析値との比較</vt:lpstr>
      <vt:lpstr>気泡移動経路に関する実験値と解析値との比較</vt:lpstr>
      <vt:lpstr>気泡移動経路に関する実験値と解析値との比較</vt:lpstr>
      <vt:lpstr>気泡移動経路に関する実験値と解析値との比較</vt:lpstr>
      <vt:lpstr>相対速度に対する抗力係数と仮想質量係数の変化</vt:lpstr>
      <vt:lpstr>PowerPoint プレゼンテーション</vt:lpstr>
      <vt:lpstr>PowerPoint プレゼンテーション</vt:lpstr>
      <vt:lpstr>PowerPoint プレゼンテーション</vt:lpstr>
      <vt:lpstr>PowerPoint プレゼンテーション</vt:lpstr>
      <vt:lpstr>まとめ</vt:lpstr>
      <vt:lpstr>結言</vt:lpstr>
      <vt:lpstr>ご清聴ありがとうございました</vt:lpstr>
      <vt:lpstr>PM法における基礎方程式 –TopCAST-</vt:lpstr>
      <vt:lpstr>ダイカスト湯流れにおける気泡追跡　-TopCAST-</vt:lpstr>
      <vt:lpstr>ダイカスト湯流れにおける気泡追跡　-TopCAST-</vt:lpstr>
      <vt:lpstr>ダイカスト湯流れにおける気泡追跡　-TopCAST-</vt:lpstr>
      <vt:lpstr>気泡の運動方程式</vt:lpstr>
      <vt:lpstr>PowerPoint プレゼンテーション</vt:lpstr>
      <vt:lpstr>仮想質量係数に関する従来研究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cast006</dc:creator>
  <cp:lastModifiedBy>CAST023</cp:lastModifiedBy>
  <cp:revision>509</cp:revision>
  <cp:lastPrinted>2021-05-06T07:04:37Z</cp:lastPrinted>
  <dcterms:created xsi:type="dcterms:W3CDTF">2021-03-01T07:25:07Z</dcterms:created>
  <dcterms:modified xsi:type="dcterms:W3CDTF">2021-05-17T10:17:14Z</dcterms:modified>
</cp:coreProperties>
</file>